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8" r:id="rId2"/>
  </p:sldMasterIdLst>
  <p:notesMasterIdLst>
    <p:notesMasterId r:id="rId43"/>
  </p:notesMasterIdLst>
  <p:sldIdLst>
    <p:sldId id="282" r:id="rId3"/>
    <p:sldId id="379" r:id="rId4"/>
    <p:sldId id="359" r:id="rId5"/>
    <p:sldId id="340" r:id="rId6"/>
    <p:sldId id="368" r:id="rId7"/>
    <p:sldId id="363" r:id="rId8"/>
    <p:sldId id="376" r:id="rId9"/>
    <p:sldId id="364" r:id="rId10"/>
    <p:sldId id="380" r:id="rId11"/>
    <p:sldId id="375" r:id="rId12"/>
    <p:sldId id="344" r:id="rId13"/>
    <p:sldId id="345" r:id="rId14"/>
    <p:sldId id="357" r:id="rId15"/>
    <p:sldId id="354" r:id="rId16"/>
    <p:sldId id="337" r:id="rId17"/>
    <p:sldId id="343" r:id="rId18"/>
    <p:sldId id="370" r:id="rId19"/>
    <p:sldId id="358" r:id="rId20"/>
    <p:sldId id="347" r:id="rId21"/>
    <p:sldId id="334" r:id="rId22"/>
    <p:sldId id="335" r:id="rId23"/>
    <p:sldId id="349" r:id="rId24"/>
    <p:sldId id="350" r:id="rId25"/>
    <p:sldId id="352" r:id="rId26"/>
    <p:sldId id="353" r:id="rId27"/>
    <p:sldId id="355" r:id="rId28"/>
    <p:sldId id="356" r:id="rId29"/>
    <p:sldId id="336" r:id="rId30"/>
    <p:sldId id="369" r:id="rId31"/>
    <p:sldId id="367" r:id="rId32"/>
    <p:sldId id="332" r:id="rId33"/>
    <p:sldId id="267" r:id="rId34"/>
    <p:sldId id="302" r:id="rId35"/>
    <p:sldId id="361" r:id="rId36"/>
    <p:sldId id="327" r:id="rId37"/>
    <p:sldId id="366" r:id="rId38"/>
    <p:sldId id="365" r:id="rId39"/>
    <p:sldId id="346" r:id="rId40"/>
    <p:sldId id="374" r:id="rId41"/>
    <p:sldId id="3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69" d="100"/>
          <a:sy n="69" d="100"/>
        </p:scale>
        <p:origin x="6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EE76-CA91-45F4-AF20-79C931E74A57}" type="datetimeFigureOut">
              <a:rPr lang="en-IE" smtClean="0"/>
              <a:t>22/06/2022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D2995-B059-4D70-A624-046403B64DC4}" type="slidenum">
              <a:rPr lang="en-IE" smtClean="0"/>
              <a:t>‹#›</a:t>
            </a:fld>
            <a:endParaRPr lang="en-IE"/>
          </a:p>
        </p:txBody>
      </p:sp>
    </p:spTree>
    <p:extLst>
      <p:ext uri="{BB962C8B-B14F-4D97-AF65-F5344CB8AC3E}">
        <p14:creationId xmlns:p14="http://schemas.microsoft.com/office/powerpoint/2010/main" val="230885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4424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1346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17097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63957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40113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82966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43545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8" name="Footer Placeholder 7"/>
          <p:cNvSpPr>
            <a:spLocks noGrp="1"/>
          </p:cNvSpPr>
          <p:nvPr>
            <p:ph type="ftr" sz="quarter" idx="11"/>
          </p:nvPr>
        </p:nvSpPr>
        <p:spPr/>
        <p:txBody>
          <a:bodyPr/>
          <a:lstStyle/>
          <a:p>
            <a:endParaRPr lang="en-IE">
              <a:solidFill>
                <a:prstClr val="white">
                  <a:tint val="75000"/>
                </a:prstClr>
              </a:solidFill>
            </a:endParaRPr>
          </a:p>
        </p:txBody>
      </p:sp>
      <p:sp>
        <p:nvSpPr>
          <p:cNvPr id="9" name="Slide Number Placeholder 8"/>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84520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4" name="Footer Placeholder 3"/>
          <p:cNvSpPr>
            <a:spLocks noGrp="1"/>
          </p:cNvSpPr>
          <p:nvPr>
            <p:ph type="ftr" sz="quarter" idx="11"/>
          </p:nvPr>
        </p:nvSpPr>
        <p:spPr/>
        <p:txBody>
          <a:bodyPr/>
          <a:lstStyle/>
          <a:p>
            <a:endParaRPr lang="en-IE">
              <a:solidFill>
                <a:prstClr val="white">
                  <a:tint val="75000"/>
                </a:prstClr>
              </a:solidFill>
            </a:endParaRPr>
          </a:p>
        </p:txBody>
      </p:sp>
      <p:sp>
        <p:nvSpPr>
          <p:cNvPr id="5" name="Slide Number Placeholder 4"/>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145819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3" name="Footer Placeholder 2"/>
          <p:cNvSpPr>
            <a:spLocks noGrp="1"/>
          </p:cNvSpPr>
          <p:nvPr>
            <p:ph type="ftr" sz="quarter" idx="11"/>
          </p:nvPr>
        </p:nvSpPr>
        <p:spPr/>
        <p:txBody>
          <a:bodyPr/>
          <a:lstStyle/>
          <a:p>
            <a:endParaRPr lang="en-IE">
              <a:solidFill>
                <a:prstClr val="white">
                  <a:tint val="75000"/>
                </a:prstClr>
              </a:solidFill>
            </a:endParaRPr>
          </a:p>
        </p:txBody>
      </p:sp>
      <p:sp>
        <p:nvSpPr>
          <p:cNvPr id="4" name="Slide Number Placeholder 3"/>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47174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29311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57483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40171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4163057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7629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p>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26641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226236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8" name="Footer Placeholder 7"/>
          <p:cNvSpPr>
            <a:spLocks noGrp="1"/>
          </p:cNvSpPr>
          <p:nvPr>
            <p:ph type="ftr" sz="quarter" idx="11"/>
          </p:nvPr>
        </p:nvSpPr>
        <p:spPr/>
        <p:txBody>
          <a:bodyPr/>
          <a:lstStyle/>
          <a:p>
            <a:endParaRPr lang="en-IE">
              <a:solidFill>
                <a:prstClr val="white">
                  <a:tint val="75000"/>
                </a:prstClr>
              </a:solidFill>
            </a:endParaRPr>
          </a:p>
        </p:txBody>
      </p:sp>
      <p:sp>
        <p:nvSpPr>
          <p:cNvPr id="9" name="Slide Number Placeholder 8"/>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78368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4" name="Footer Placeholder 3"/>
          <p:cNvSpPr>
            <a:spLocks noGrp="1"/>
          </p:cNvSpPr>
          <p:nvPr>
            <p:ph type="ftr" sz="quarter" idx="11"/>
          </p:nvPr>
        </p:nvSpPr>
        <p:spPr/>
        <p:txBody>
          <a:bodyPr/>
          <a:lstStyle/>
          <a:p>
            <a:endParaRPr lang="en-IE">
              <a:solidFill>
                <a:prstClr val="white">
                  <a:tint val="75000"/>
                </a:prstClr>
              </a:solidFill>
            </a:endParaRPr>
          </a:p>
        </p:txBody>
      </p:sp>
      <p:sp>
        <p:nvSpPr>
          <p:cNvPr id="5" name="Slide Number Placeholder 4"/>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93330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3" name="Footer Placeholder 2"/>
          <p:cNvSpPr>
            <a:spLocks noGrp="1"/>
          </p:cNvSpPr>
          <p:nvPr>
            <p:ph type="ftr" sz="quarter" idx="11"/>
          </p:nvPr>
        </p:nvSpPr>
        <p:spPr/>
        <p:txBody>
          <a:bodyPr/>
          <a:lstStyle/>
          <a:p>
            <a:endParaRPr lang="en-IE">
              <a:solidFill>
                <a:prstClr val="white">
                  <a:tint val="75000"/>
                </a:prstClr>
              </a:solidFill>
            </a:endParaRPr>
          </a:p>
        </p:txBody>
      </p:sp>
      <p:sp>
        <p:nvSpPr>
          <p:cNvPr id="4" name="Slide Number Placeholder 3"/>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78211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220618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6" name="Footer Placeholder 5"/>
          <p:cNvSpPr>
            <a:spLocks noGrp="1"/>
          </p:cNvSpPr>
          <p:nvPr>
            <p:ph type="ftr" sz="quarter" idx="11"/>
          </p:nvPr>
        </p:nvSpPr>
        <p:spPr/>
        <p:txBody>
          <a:bodyPr/>
          <a:lstStyle/>
          <a:p>
            <a:endParaRPr lang="en-IE">
              <a:solidFill>
                <a:prstClr val="white">
                  <a:tint val="75000"/>
                </a:prstClr>
              </a:solidFill>
            </a:endParaRPr>
          </a:p>
        </p:txBody>
      </p:sp>
      <p:sp>
        <p:nvSpPr>
          <p:cNvPr id="7" name="Slide Number Placeholder 6"/>
          <p:cNvSpPr>
            <a:spLocks noGrp="1"/>
          </p:cNvSpPr>
          <p:nvPr>
            <p:ph type="sldNum" sz="quarter" idx="12"/>
          </p:nvPr>
        </p:nvSpPr>
        <p:spPr/>
        <p:txBody>
          <a:body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37785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28333842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1C14-042B-4056-92A3-F5973D1CA935}" type="datetimeFigureOut">
              <a:rPr lang="en-IE" smtClean="0">
                <a:solidFill>
                  <a:prstClr val="white">
                    <a:tint val="75000"/>
                  </a:prstClr>
                </a:solidFill>
              </a:rPr>
              <a:pPr/>
              <a:t>22/06/2022</a:t>
            </a:fld>
            <a:endParaRPr lang="en-IE">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59FE-C899-456B-9402-83D20219CE66}" type="slidenum">
              <a:rPr lang="en-IE" smtClean="0">
                <a:solidFill>
                  <a:prstClr val="white">
                    <a:tint val="75000"/>
                  </a:prstClr>
                </a:solidFill>
              </a:rPr>
              <a:pPr/>
              <a:t>‹#›</a:t>
            </a:fld>
            <a:endParaRPr lang="en-IE">
              <a:solidFill>
                <a:prstClr val="white">
                  <a:tint val="75000"/>
                </a:prstClr>
              </a:solidFill>
            </a:endParaRPr>
          </a:p>
        </p:txBody>
      </p:sp>
    </p:spTree>
    <p:extLst>
      <p:ext uri="{BB962C8B-B14F-4D97-AF65-F5344CB8AC3E}">
        <p14:creationId xmlns:p14="http://schemas.microsoft.com/office/powerpoint/2010/main" val="10978625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717" y="-1404884"/>
            <a:ext cx="11384924" cy="7478970"/>
          </a:xfrm>
          <a:prstGeom prst="rect">
            <a:avLst/>
          </a:prstGeom>
        </p:spPr>
        <p:txBody>
          <a:bodyPr wrap="square">
            <a:spAutoFit/>
          </a:bodyPr>
          <a:lstStyle/>
          <a:p>
            <a:pPr algn="ctr"/>
            <a:endParaRPr lang="en-IE" sz="2400" dirty="0" smtClean="0">
              <a:solidFill>
                <a:prstClr val="white"/>
              </a:solidFill>
              <a:latin typeface="Calibri"/>
              <a:cs typeface="Calibri" pitchFamily="34" charset="0"/>
            </a:endParaRPr>
          </a:p>
          <a:p>
            <a:pPr algn="ctr"/>
            <a:endParaRPr lang="en-IE" sz="2400" dirty="0">
              <a:solidFill>
                <a:prstClr val="white"/>
              </a:solidFill>
              <a:latin typeface="Calibri"/>
              <a:cs typeface="Calibri" pitchFamily="34" charset="0"/>
            </a:endParaRPr>
          </a:p>
          <a:p>
            <a:pPr algn="ctr"/>
            <a:endParaRPr lang="en-IE" sz="2400" dirty="0" smtClean="0">
              <a:solidFill>
                <a:prstClr val="white"/>
              </a:solidFill>
              <a:latin typeface="Calibri"/>
              <a:cs typeface="Calibri" pitchFamily="34" charset="0"/>
            </a:endParaRPr>
          </a:p>
          <a:p>
            <a:pPr algn="ctr"/>
            <a:endParaRPr lang="en-IE" sz="2400" dirty="0">
              <a:solidFill>
                <a:prstClr val="white"/>
              </a:solidFill>
              <a:latin typeface="Calibri"/>
              <a:cs typeface="Calibri" pitchFamily="34" charset="0"/>
            </a:endParaRPr>
          </a:p>
          <a:p>
            <a:pPr algn="ctr"/>
            <a:r>
              <a:rPr lang="en-IE" b="1" dirty="0" smtClean="0"/>
              <a:t> </a:t>
            </a:r>
            <a:r>
              <a:rPr lang="en-IE" sz="2400" dirty="0" smtClean="0">
                <a:solidFill>
                  <a:srgbClr val="FFFF00"/>
                </a:solidFill>
                <a:latin typeface="Calibri"/>
                <a:cs typeface="Calibri" pitchFamily="34" charset="0"/>
              </a:rPr>
              <a:t>Community Outreach and Systems Change Research for Access to Education for Socio-Economically Marginalised Groups in Ireland and Europe</a:t>
            </a:r>
          </a:p>
          <a:p>
            <a:pPr algn="ctr"/>
            <a:endParaRPr lang="en-IE" sz="2400" dirty="0">
              <a:solidFill>
                <a:srgbClr val="FFFF00"/>
              </a:solidFill>
              <a:latin typeface="Calibri"/>
              <a:cs typeface="Calibri" pitchFamily="34" charset="0"/>
            </a:endParaRPr>
          </a:p>
          <a:p>
            <a:pPr algn="ctr"/>
            <a:endParaRPr lang="en-IE" sz="2400" dirty="0" smtClean="0">
              <a:solidFill>
                <a:srgbClr val="FFFF00"/>
              </a:solidFill>
              <a:latin typeface="Calibri"/>
              <a:cs typeface="Calibri" pitchFamily="34" charset="0"/>
            </a:endParaRPr>
          </a:p>
          <a:p>
            <a:pPr algn="ctr"/>
            <a:r>
              <a:rPr lang="en-IE" sz="2400" dirty="0" smtClean="0">
                <a:solidFill>
                  <a:prstClr val="white"/>
                </a:solidFill>
                <a:latin typeface="Calibri"/>
                <a:cs typeface="Calibri" pitchFamily="34" charset="0"/>
              </a:rPr>
              <a:t>Invited Online Lecture, Centre for Engaged Research Lecture Series, </a:t>
            </a:r>
            <a:r>
              <a:rPr lang="en-IE" sz="2400" smtClean="0">
                <a:solidFill>
                  <a:prstClr val="white"/>
                </a:solidFill>
                <a:latin typeface="Calibri"/>
                <a:cs typeface="Calibri" pitchFamily="34" charset="0"/>
              </a:rPr>
              <a:t>June </a:t>
            </a:r>
            <a:r>
              <a:rPr lang="en-IE" sz="2400" smtClean="0">
                <a:solidFill>
                  <a:prstClr val="white"/>
                </a:solidFill>
                <a:latin typeface="Calibri"/>
                <a:cs typeface="Calibri" pitchFamily="34" charset="0"/>
              </a:rPr>
              <a:t>22, </a:t>
            </a:r>
            <a:r>
              <a:rPr lang="en-IE" sz="2400" dirty="0" smtClean="0">
                <a:solidFill>
                  <a:prstClr val="white"/>
                </a:solidFill>
                <a:latin typeface="Calibri"/>
                <a:cs typeface="Calibri" pitchFamily="34" charset="0"/>
              </a:rPr>
              <a:t>2022</a:t>
            </a:r>
          </a:p>
          <a:p>
            <a:pPr algn="ctr"/>
            <a:endParaRPr lang="en-IE" sz="2400" dirty="0">
              <a:solidFill>
                <a:prstClr val="white"/>
              </a:solidFill>
              <a:latin typeface="Calibri"/>
              <a:cs typeface="Calibri" pitchFamily="34" charset="0"/>
            </a:endParaRPr>
          </a:p>
          <a:p>
            <a:pPr algn="ctr"/>
            <a:r>
              <a:rPr lang="en-IE" sz="2400" dirty="0" smtClean="0">
                <a:solidFill>
                  <a:prstClr val="white"/>
                </a:solidFill>
                <a:latin typeface="Calibri"/>
                <a:cs typeface="Calibri" pitchFamily="34" charset="0"/>
              </a:rPr>
              <a:t>Professor </a:t>
            </a:r>
            <a:r>
              <a:rPr lang="en-IE" sz="2400" dirty="0">
                <a:solidFill>
                  <a:prstClr val="white"/>
                </a:solidFill>
                <a:latin typeface="Calibri"/>
                <a:cs typeface="Calibri" pitchFamily="34" charset="0"/>
              </a:rPr>
              <a:t>Paul Downes</a:t>
            </a:r>
            <a:br>
              <a:rPr lang="en-IE" sz="2400" dirty="0">
                <a:solidFill>
                  <a:prstClr val="white"/>
                </a:solidFill>
                <a:latin typeface="Calibri"/>
                <a:cs typeface="Calibri" pitchFamily="34" charset="0"/>
              </a:rPr>
            </a:br>
            <a:r>
              <a:rPr lang="en-IE" sz="2400" dirty="0">
                <a:solidFill>
                  <a:prstClr val="white"/>
                </a:solidFill>
                <a:latin typeface="Calibri"/>
                <a:cs typeface="Calibri" pitchFamily="34" charset="0"/>
              </a:rPr>
              <a:t>Director, Educational Disadvantage Centre</a:t>
            </a:r>
            <a:br>
              <a:rPr lang="en-IE" sz="2400" dirty="0">
                <a:solidFill>
                  <a:prstClr val="white"/>
                </a:solidFill>
                <a:latin typeface="Calibri"/>
                <a:cs typeface="Calibri" pitchFamily="34" charset="0"/>
              </a:rPr>
            </a:br>
            <a:r>
              <a:rPr lang="en-IE" sz="2400" dirty="0" smtClean="0">
                <a:solidFill>
                  <a:prstClr val="white"/>
                </a:solidFill>
                <a:latin typeface="Calibri"/>
                <a:cs typeface="Calibri" pitchFamily="34" charset="0"/>
              </a:rPr>
              <a:t>Professor </a:t>
            </a:r>
            <a:r>
              <a:rPr lang="en-IE" sz="2400" dirty="0">
                <a:solidFill>
                  <a:prstClr val="white"/>
                </a:solidFill>
                <a:latin typeface="Calibri"/>
                <a:cs typeface="Calibri" pitchFamily="34" charset="0"/>
              </a:rPr>
              <a:t>of </a:t>
            </a:r>
            <a:r>
              <a:rPr lang="en-IE" sz="2400" dirty="0" smtClean="0">
                <a:solidFill>
                  <a:prstClr val="white"/>
                </a:solidFill>
                <a:latin typeface="Calibri"/>
                <a:cs typeface="Calibri" pitchFamily="34" charset="0"/>
              </a:rPr>
              <a:t>Psychology of Education</a:t>
            </a:r>
            <a:r>
              <a:rPr lang="en-IE" sz="2400" dirty="0">
                <a:solidFill>
                  <a:prstClr val="white"/>
                </a:solidFill>
                <a:latin typeface="Calibri"/>
                <a:cs typeface="Calibri" pitchFamily="34" charset="0"/>
              </a:rPr>
              <a:t/>
            </a:r>
            <a:br>
              <a:rPr lang="en-IE" sz="2400" dirty="0">
                <a:solidFill>
                  <a:prstClr val="white"/>
                </a:solidFill>
                <a:latin typeface="Calibri"/>
                <a:cs typeface="Calibri" pitchFamily="34" charset="0"/>
              </a:rPr>
            </a:br>
            <a:r>
              <a:rPr lang="en-IE" sz="2400" dirty="0" smtClean="0">
                <a:solidFill>
                  <a:prstClr val="white"/>
                </a:solidFill>
                <a:latin typeface="Calibri"/>
                <a:cs typeface="Calibri" pitchFamily="34" charset="0"/>
              </a:rPr>
              <a:t>Institute </a:t>
            </a:r>
            <a:r>
              <a:rPr lang="en-IE" sz="2400" dirty="0">
                <a:solidFill>
                  <a:prstClr val="white"/>
                </a:solidFill>
                <a:latin typeface="Calibri"/>
                <a:cs typeface="Calibri" pitchFamily="34" charset="0"/>
              </a:rPr>
              <a:t>of Education</a:t>
            </a:r>
            <a:br>
              <a:rPr lang="en-IE" sz="2400" dirty="0">
                <a:solidFill>
                  <a:prstClr val="white"/>
                </a:solidFill>
                <a:latin typeface="Calibri"/>
                <a:cs typeface="Calibri" pitchFamily="34" charset="0"/>
              </a:rPr>
            </a:br>
            <a:r>
              <a:rPr lang="en-IE" sz="2400" dirty="0">
                <a:solidFill>
                  <a:prstClr val="white"/>
                </a:solidFill>
                <a:latin typeface="Calibri"/>
                <a:cs typeface="Calibri" pitchFamily="34" charset="0"/>
              </a:rPr>
              <a:t>Dublin City University, Ireland </a:t>
            </a:r>
            <a:endParaRPr lang="en-IE" sz="2400" dirty="0" smtClean="0">
              <a:solidFill>
                <a:prstClr val="white"/>
              </a:solidFill>
              <a:latin typeface="Calibri"/>
              <a:cs typeface="Calibri" pitchFamily="34" charset="0"/>
            </a:endParaRPr>
          </a:p>
          <a:p>
            <a:pPr algn="ctr"/>
            <a:endParaRPr lang="en-IE" sz="2400" dirty="0" smtClean="0">
              <a:solidFill>
                <a:prstClr val="white"/>
              </a:solidFill>
              <a:latin typeface="Calibri"/>
              <a:cs typeface="Calibri" pitchFamily="34" charset="0"/>
            </a:endParaRPr>
          </a:p>
          <a:p>
            <a:pPr algn="ctr"/>
            <a:r>
              <a:rPr lang="en-IE" sz="2400" dirty="0" smtClean="0">
                <a:solidFill>
                  <a:prstClr val="white"/>
                </a:solidFill>
                <a:latin typeface="Calibri"/>
                <a:cs typeface="Calibri" pitchFamily="34" charset="0"/>
              </a:rPr>
              <a:t>Affiliate Professor, </a:t>
            </a:r>
            <a:r>
              <a:rPr lang="en-IE" sz="2400" dirty="0"/>
              <a:t> Centre for Resilience and Socio-Emotional </a:t>
            </a:r>
            <a:r>
              <a:rPr lang="en-IE" sz="2400" dirty="0" err="1"/>
              <a:t>Health,</a:t>
            </a:r>
            <a:r>
              <a:rPr lang="en-IE" sz="2400" dirty="0" err="1" smtClean="0">
                <a:solidFill>
                  <a:prstClr val="white"/>
                </a:solidFill>
                <a:latin typeface="Calibri"/>
                <a:cs typeface="Calibri" pitchFamily="34" charset="0"/>
              </a:rPr>
              <a:t>University</a:t>
            </a:r>
            <a:r>
              <a:rPr lang="en-IE" sz="2400" dirty="0" smtClean="0">
                <a:solidFill>
                  <a:prstClr val="white"/>
                </a:solidFill>
                <a:latin typeface="Calibri"/>
                <a:cs typeface="Calibri" pitchFamily="34" charset="0"/>
              </a:rPr>
              <a:t> of Malta</a:t>
            </a:r>
          </a:p>
          <a:p>
            <a:pPr algn="ctr"/>
            <a:r>
              <a:rPr lang="en-IE" sz="2400" dirty="0" smtClean="0">
                <a:solidFill>
                  <a:prstClr val="white"/>
                </a:solidFill>
                <a:latin typeface="Calibri"/>
                <a:cs typeface="Calibri" pitchFamily="34" charset="0"/>
              </a:rPr>
              <a:t>Advisor to EU Commission on Early School Leaving</a:t>
            </a:r>
            <a:endParaRPr lang="en-IE" sz="2400" u="sng" dirty="0" smtClean="0">
              <a:solidFill>
                <a:prstClr val="white"/>
              </a:solidFill>
              <a:latin typeface="Calibri"/>
              <a:cs typeface="Calibri" pitchFamily="34" charset="0"/>
            </a:endParaRPr>
          </a:p>
          <a:p>
            <a:pPr algn="ctr"/>
            <a:r>
              <a:rPr lang="en-IE" sz="2400" u="sng" dirty="0" smtClean="0">
                <a:solidFill>
                  <a:prstClr val="white"/>
                </a:solidFill>
                <a:latin typeface="Calibri"/>
                <a:cs typeface="Calibri" pitchFamily="34" charset="0"/>
              </a:rPr>
              <a:t>paul.downes@dcu.ie </a:t>
            </a:r>
            <a:endParaRPr lang="en-IE" sz="2400" u="sng" dirty="0">
              <a:solidFill>
                <a:prstClr val="white"/>
              </a:solidFill>
              <a:latin typeface="Calibri"/>
              <a:cs typeface="Calibri" pitchFamily="34" charset="0"/>
            </a:endParaRPr>
          </a:p>
          <a:p>
            <a:endParaRPr lang="en-IE" sz="2400" dirty="0">
              <a:solidFill>
                <a:prstClr val="white"/>
              </a:solidFill>
              <a:latin typeface="Calibri"/>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016" y="4868045"/>
            <a:ext cx="21637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46" y="4866779"/>
            <a:ext cx="1440160" cy="1469542"/>
          </a:xfrm>
          <a:prstGeom prst="rect">
            <a:avLst/>
          </a:prstGeom>
        </p:spPr>
      </p:pic>
    </p:spTree>
    <p:extLst>
      <p:ext uri="{BB962C8B-B14F-4D97-AF65-F5344CB8AC3E}">
        <p14:creationId xmlns:p14="http://schemas.microsoft.com/office/powerpoint/2010/main" val="289777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62" y="104931"/>
            <a:ext cx="10283251" cy="6001643"/>
          </a:xfrm>
          <a:prstGeom prst="rect">
            <a:avLst/>
          </a:prstGeom>
        </p:spPr>
        <p:txBody>
          <a:bodyPr wrap="square">
            <a:spAutoFit/>
          </a:bodyPr>
          <a:lstStyle/>
          <a:p>
            <a:r>
              <a:rPr lang="en-IE" sz="2400" dirty="0" smtClean="0">
                <a:solidFill>
                  <a:srgbClr val="FFFF00"/>
                </a:solidFill>
              </a:rPr>
              <a:t>Open Questions – Positions of Power Given to Children and Young People </a:t>
            </a:r>
            <a:r>
              <a:rPr lang="en-IE" sz="2400" dirty="0" smtClean="0"/>
              <a:t>(Downes 2004)</a:t>
            </a:r>
          </a:p>
          <a:p>
            <a:endParaRPr lang="en-IE" sz="2400" dirty="0" smtClean="0"/>
          </a:p>
          <a:p>
            <a:r>
              <a:rPr lang="en-IE" sz="2400" dirty="0" smtClean="0"/>
              <a:t>If </a:t>
            </a:r>
            <a:r>
              <a:rPr lang="en-IE" sz="2400" dirty="0"/>
              <a:t>you had a younger sister or brother, what would be the 3 most important pieces of advice you would give to </a:t>
            </a:r>
            <a:r>
              <a:rPr lang="en-IE" sz="2400" dirty="0" smtClean="0"/>
              <a:t>her/him</a:t>
            </a:r>
          </a:p>
          <a:p>
            <a:endParaRPr lang="en-IE" sz="2400" dirty="0"/>
          </a:p>
          <a:p>
            <a:r>
              <a:rPr lang="en-IE" sz="2400" dirty="0"/>
              <a:t>If you had the power, what would you change in your school </a:t>
            </a:r>
            <a:r>
              <a:rPr lang="en-IE" sz="2400" dirty="0" smtClean="0"/>
              <a:t>?</a:t>
            </a:r>
          </a:p>
          <a:p>
            <a:endParaRPr lang="en-IE" sz="2400" dirty="0"/>
          </a:p>
          <a:p>
            <a:r>
              <a:rPr lang="en-IE" sz="2400" dirty="0"/>
              <a:t>What are the biggest problems your friends have ? How can they be helped </a:t>
            </a:r>
            <a:r>
              <a:rPr lang="en-IE" sz="2400" dirty="0" smtClean="0"/>
              <a:t>?</a:t>
            </a:r>
          </a:p>
          <a:p>
            <a:endParaRPr lang="en-IE" sz="2400" dirty="0"/>
          </a:p>
          <a:p>
            <a:r>
              <a:rPr lang="en-IE" sz="2400" dirty="0" smtClean="0"/>
              <a:t>In </a:t>
            </a:r>
            <a:r>
              <a:rPr lang="en-IE" sz="2400" dirty="0"/>
              <a:t>what areas of your life do you feel you are in control, that you have the power? </a:t>
            </a:r>
          </a:p>
          <a:p>
            <a:endParaRPr lang="en-IE" sz="2400" dirty="0" smtClean="0"/>
          </a:p>
          <a:p>
            <a:r>
              <a:rPr lang="en-IE" sz="2400" dirty="0" smtClean="0"/>
              <a:t>If </a:t>
            </a:r>
            <a:r>
              <a:rPr lang="en-IE" sz="2400" dirty="0"/>
              <a:t>you had the possibility not to go to school, would you? Why</a:t>
            </a:r>
            <a:r>
              <a:rPr lang="en-IE" sz="2400" dirty="0" smtClean="0"/>
              <a:t>?</a:t>
            </a:r>
          </a:p>
          <a:p>
            <a:endParaRPr lang="en-IE" sz="2400" dirty="0"/>
          </a:p>
          <a:p>
            <a:r>
              <a:rPr lang="en-IE" sz="2400" dirty="0" smtClean="0">
                <a:solidFill>
                  <a:srgbClr val="FFFF00"/>
                </a:solidFill>
              </a:rPr>
              <a:t>Break up consensus positions of power brokers to allow community and young people to be heard !</a:t>
            </a:r>
            <a:endParaRPr lang="en-IE" sz="2400" dirty="0">
              <a:solidFill>
                <a:srgbClr val="FFFF00"/>
              </a:solidFill>
            </a:endParaRPr>
          </a:p>
        </p:txBody>
      </p:sp>
      <p:pic>
        <p:nvPicPr>
          <p:cNvPr id="3" name="Picture 2" descr="C:\Users\mcloughv\AppData\Local\Microsoft\Windows\Temporary Internet Files\Content.IE5\3TVFHSRT\747037,129924775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630" y="563491"/>
            <a:ext cx="1922931" cy="17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5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2" y="0"/>
            <a:ext cx="12201994" cy="6740307"/>
          </a:xfrm>
          <a:prstGeom prst="rect">
            <a:avLst/>
          </a:prstGeom>
        </p:spPr>
        <p:txBody>
          <a:bodyPr wrap="square">
            <a:spAutoFit/>
          </a:bodyPr>
          <a:lstStyle/>
          <a:p>
            <a:pPr>
              <a:lnSpc>
                <a:spcPct val="150000"/>
              </a:lnSpc>
            </a:pPr>
            <a:r>
              <a:rPr lang="en-IE" sz="2400" b="1" dirty="0"/>
              <a:t>The Russian national report </a:t>
            </a:r>
            <a:r>
              <a:rPr lang="en-IE" sz="2400" dirty="0"/>
              <a:t>reveals a lack of such involvement from those groups being targeted, according to the response of a senior official of the Committee for </a:t>
            </a:r>
            <a:r>
              <a:rPr lang="en-IE" sz="2400" dirty="0" err="1"/>
              <a:t>Labor</a:t>
            </a:r>
            <a:r>
              <a:rPr lang="en-IE" sz="2400" dirty="0"/>
              <a:t> and Employment, St. Petersburg: </a:t>
            </a:r>
          </a:p>
          <a:p>
            <a:pPr>
              <a:lnSpc>
                <a:spcPct val="150000"/>
              </a:lnSpc>
            </a:pPr>
            <a:endParaRPr lang="en-IE" sz="2400" dirty="0"/>
          </a:p>
          <a:p>
            <a:pPr>
              <a:lnSpc>
                <a:spcPct val="150000"/>
              </a:lnSpc>
            </a:pPr>
            <a:r>
              <a:rPr lang="en-IE" sz="2400" dirty="0"/>
              <a:t>Let’s go back to the risk target groups. Are their representatives </a:t>
            </a:r>
            <a:endParaRPr lang="en-IE" sz="2400" dirty="0" smtClean="0"/>
          </a:p>
          <a:p>
            <a:pPr>
              <a:lnSpc>
                <a:spcPct val="150000"/>
              </a:lnSpc>
            </a:pPr>
            <a:r>
              <a:rPr lang="en-IE" sz="2400" dirty="0" smtClean="0"/>
              <a:t>involved </a:t>
            </a:r>
            <a:r>
              <a:rPr lang="en-IE" sz="2400" dirty="0"/>
              <a:t>in these committees?</a:t>
            </a:r>
          </a:p>
          <a:p>
            <a:pPr>
              <a:lnSpc>
                <a:spcPct val="150000"/>
              </a:lnSpc>
            </a:pPr>
            <a:r>
              <a:rPr lang="en-IE" sz="2400" i="1" dirty="0"/>
              <a:t>No, not really </a:t>
            </a:r>
            <a:r>
              <a:rPr lang="en-IE" sz="2400" dirty="0"/>
              <a:t>(</a:t>
            </a:r>
            <a:r>
              <a:rPr lang="en-IE" sz="2400" dirty="0" err="1"/>
              <a:t>Kozlovskiy</a:t>
            </a:r>
            <a:r>
              <a:rPr lang="en-IE" sz="2400" dirty="0"/>
              <a:t> et al. 2010 ).</a:t>
            </a:r>
          </a:p>
          <a:p>
            <a:pPr>
              <a:lnSpc>
                <a:spcPct val="150000"/>
              </a:lnSpc>
            </a:pPr>
            <a:endParaRPr lang="en-IE" sz="2400" dirty="0"/>
          </a:p>
          <a:p>
            <a:pPr>
              <a:lnSpc>
                <a:spcPct val="150000"/>
              </a:lnSpc>
            </a:pPr>
            <a:r>
              <a:rPr lang="en-IE" sz="2400" i="1" dirty="0"/>
              <a:t>I don’t really see how this can be possible. People who design outreach strategies are</a:t>
            </a:r>
          </a:p>
          <a:p>
            <a:pPr>
              <a:lnSpc>
                <a:spcPct val="150000"/>
              </a:lnSpc>
            </a:pPr>
            <a:r>
              <a:rPr lang="en-IE" sz="2400" i="1" dirty="0"/>
              <a:t>the employers of the Committee, those who work here officially. I don’t think we will be</a:t>
            </a:r>
          </a:p>
          <a:p>
            <a:pPr>
              <a:lnSpc>
                <a:spcPct val="150000"/>
              </a:lnSpc>
            </a:pPr>
            <a:r>
              <a:rPr lang="en-IE" sz="2400" i="1" dirty="0"/>
              <a:t>inviting other people to increase our outreach work just because they belong to the category we want to reach</a:t>
            </a:r>
            <a:r>
              <a:rPr lang="en-IE" sz="2400" dirty="0"/>
              <a:t> (</a:t>
            </a:r>
            <a:r>
              <a:rPr lang="en-IE" sz="2400" dirty="0" err="1"/>
              <a:t>Kozlovskiy</a:t>
            </a:r>
            <a:r>
              <a:rPr lang="en-IE" sz="2400" dirty="0"/>
              <a:t> et al. 2010 ).</a:t>
            </a:r>
          </a:p>
        </p:txBody>
      </p:sp>
      <p:pic>
        <p:nvPicPr>
          <p:cNvPr id="3" name="Picture 2" descr="C:\Program Files (x86)\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07722" y="1003622"/>
            <a:ext cx="3312368" cy="195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59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2" y="194872"/>
            <a:ext cx="12291934" cy="9510296"/>
          </a:xfrm>
          <a:prstGeom prst="rect">
            <a:avLst/>
          </a:prstGeom>
        </p:spPr>
        <p:txBody>
          <a:bodyPr wrap="square">
            <a:spAutoFit/>
          </a:bodyPr>
          <a:lstStyle/>
          <a:p>
            <a:endParaRPr lang="en-IE" dirty="0"/>
          </a:p>
          <a:p>
            <a:pPr>
              <a:lnSpc>
                <a:spcPct val="150000"/>
              </a:lnSpc>
            </a:pPr>
            <a:r>
              <a:rPr lang="en-IE" sz="2400" dirty="0"/>
              <a:t>interviewee in the </a:t>
            </a:r>
            <a:r>
              <a:rPr lang="en-IE" sz="2400" b="1" dirty="0"/>
              <a:t>Hungarian national report: </a:t>
            </a:r>
            <a:r>
              <a:rPr lang="en-IE" sz="2400" dirty="0"/>
              <a:t>while consultation is obliged by law, this tends to become a formal process rather than being one of substantial voice for diverse groups:</a:t>
            </a:r>
          </a:p>
          <a:p>
            <a:pPr>
              <a:lnSpc>
                <a:spcPct val="150000"/>
              </a:lnSpc>
            </a:pPr>
            <a:endParaRPr lang="en-IE" sz="2400" dirty="0"/>
          </a:p>
          <a:p>
            <a:pPr>
              <a:lnSpc>
                <a:spcPct val="150000"/>
              </a:lnSpc>
            </a:pPr>
            <a:r>
              <a:rPr lang="en-IE" sz="2400" i="1" dirty="0"/>
              <a:t>In many other cases strong civilian organisations based on unwritten laws intervene in</a:t>
            </a:r>
          </a:p>
          <a:p>
            <a:pPr>
              <a:lnSpc>
                <a:spcPct val="150000"/>
              </a:lnSpc>
            </a:pPr>
            <a:r>
              <a:rPr lang="en-IE" sz="2400" i="1" dirty="0"/>
              <a:t>discussions. There is a consultation period before decisions are made, when interest groups,</a:t>
            </a:r>
          </a:p>
          <a:p>
            <a:pPr>
              <a:lnSpc>
                <a:spcPct val="150000"/>
              </a:lnSpc>
            </a:pPr>
            <a:r>
              <a:rPr lang="en-IE" sz="2400" i="1" dirty="0"/>
              <a:t>professional circles, and civilian groups can express their views. According to Hungarian</a:t>
            </a:r>
          </a:p>
          <a:p>
            <a:pPr>
              <a:lnSpc>
                <a:spcPct val="150000"/>
              </a:lnSpc>
            </a:pPr>
            <a:r>
              <a:rPr lang="en-IE" sz="2400" i="1" dirty="0"/>
              <a:t>law the consultation is considered to be compulsory. The law defines the ways and modes</a:t>
            </a:r>
          </a:p>
          <a:p>
            <a:pPr>
              <a:lnSpc>
                <a:spcPct val="150000"/>
              </a:lnSpc>
            </a:pPr>
            <a:r>
              <a:rPr lang="en-IE" sz="2400" i="1" dirty="0"/>
              <a:t>of discussions, but in my opinion this is not a real partnership. I think, partnership is, when</a:t>
            </a:r>
          </a:p>
          <a:p>
            <a:pPr>
              <a:lnSpc>
                <a:spcPct val="150000"/>
              </a:lnSpc>
            </a:pPr>
            <a:r>
              <a:rPr lang="en-IE" sz="2400" i="1" dirty="0"/>
              <a:t>the partner organisations are involved right from the beginning of the process of planning</a:t>
            </a:r>
          </a:p>
          <a:p>
            <a:pPr>
              <a:lnSpc>
                <a:spcPct val="150000"/>
              </a:lnSpc>
            </a:pPr>
            <a:r>
              <a:rPr lang="en-IE" sz="2400" dirty="0"/>
              <a:t>(</a:t>
            </a:r>
            <a:r>
              <a:rPr lang="en-IE" sz="2400" dirty="0" err="1"/>
              <a:t>Balogh</a:t>
            </a:r>
            <a:r>
              <a:rPr lang="en-IE" sz="2400" dirty="0"/>
              <a:t> et al. 2010 </a:t>
            </a:r>
            <a:r>
              <a:rPr lang="en-IE" sz="2400" dirty="0" smtClean="0"/>
              <a:t>).</a:t>
            </a:r>
            <a:endParaRPr lang="en-IE" sz="2400" dirty="0"/>
          </a:p>
          <a:p>
            <a:pPr>
              <a:lnSpc>
                <a:spcPct val="150000"/>
              </a:lnSpc>
            </a:pPr>
            <a:r>
              <a:rPr lang="en-IE" sz="2400" dirty="0"/>
              <a:t>Tokenistic consultation leads to a loss of trust, as </a:t>
            </a:r>
            <a:r>
              <a:rPr lang="en-IE" sz="2400" dirty="0" smtClean="0"/>
              <a:t>highlighted: </a:t>
            </a:r>
            <a:r>
              <a:rPr lang="en-IE" sz="2400" b="1" dirty="0" smtClean="0"/>
              <a:t>Hungarian national report</a:t>
            </a:r>
            <a:endParaRPr lang="en-IE" sz="2400" b="1" dirty="0"/>
          </a:p>
          <a:p>
            <a:pPr>
              <a:lnSpc>
                <a:spcPct val="150000"/>
              </a:lnSpc>
            </a:pPr>
            <a:r>
              <a:rPr lang="en-IE" sz="2400" b="1" dirty="0" smtClean="0"/>
              <a:t> </a:t>
            </a:r>
            <a:endParaRPr lang="en-IE" sz="2400" b="1" dirty="0"/>
          </a:p>
          <a:p>
            <a:pPr>
              <a:lnSpc>
                <a:spcPct val="150000"/>
              </a:lnSpc>
            </a:pPr>
            <a:endParaRPr lang="en-IE" dirty="0"/>
          </a:p>
          <a:p>
            <a:pPr>
              <a:lnSpc>
                <a:spcPct val="150000"/>
              </a:lnSpc>
            </a:pPr>
            <a:r>
              <a:rPr lang="en-IE" i="1" dirty="0"/>
              <a:t>The level of trust is rather low in many areas. A basic precondition of trust is transparent</a:t>
            </a:r>
          </a:p>
          <a:p>
            <a:pPr>
              <a:lnSpc>
                <a:spcPct val="150000"/>
              </a:lnSpc>
            </a:pPr>
            <a:r>
              <a:rPr lang="en-IE" i="1" dirty="0"/>
              <a:t>planning and cooperation and less ad hoc conciliation. The committees or organisations do</a:t>
            </a:r>
          </a:p>
          <a:p>
            <a:pPr>
              <a:lnSpc>
                <a:spcPct val="150000"/>
              </a:lnSpc>
            </a:pPr>
            <a:r>
              <a:rPr lang="en-IE" i="1" dirty="0"/>
              <a:t>not feel that they have a say in most of the issues. </a:t>
            </a:r>
          </a:p>
          <a:p>
            <a:pPr>
              <a:lnSpc>
                <a:spcPct val="150000"/>
              </a:lnSpc>
            </a:pPr>
            <a:endParaRPr lang="en-IE" dirty="0"/>
          </a:p>
          <a:p>
            <a:pPr>
              <a:lnSpc>
                <a:spcPct val="150000"/>
              </a:lnSpc>
            </a:pPr>
            <a:endParaRPr lang="en-IE" dirty="0"/>
          </a:p>
        </p:txBody>
      </p:sp>
    </p:spTree>
    <p:extLst>
      <p:ext uri="{BB962C8B-B14F-4D97-AF65-F5344CB8AC3E}">
        <p14:creationId xmlns:p14="http://schemas.microsoft.com/office/powerpoint/2010/main" val="236084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86" y="0"/>
            <a:ext cx="8064896" cy="6740307"/>
          </a:xfrm>
          <a:prstGeom prst="rect">
            <a:avLst/>
          </a:prstGeom>
        </p:spPr>
        <p:txBody>
          <a:bodyPr wrap="square">
            <a:spAutoFit/>
          </a:bodyPr>
          <a:lstStyle/>
          <a:p>
            <a:pPr>
              <a:lnSpc>
                <a:spcPct val="150000"/>
              </a:lnSpc>
            </a:pPr>
            <a:r>
              <a:rPr lang="en-IE" sz="2400" b="1" dirty="0"/>
              <a:t>Institutional Resistance at National Level</a:t>
            </a:r>
          </a:p>
          <a:p>
            <a:pPr>
              <a:lnSpc>
                <a:spcPct val="150000"/>
              </a:lnSpc>
            </a:pPr>
            <a:r>
              <a:rPr lang="en-IE" sz="2400" dirty="0"/>
              <a:t>The following response from an </a:t>
            </a:r>
            <a:r>
              <a:rPr lang="en-IE" sz="2400" b="1" dirty="0"/>
              <a:t>Estonian </a:t>
            </a:r>
            <a:r>
              <a:rPr lang="en-IE" sz="2400" dirty="0"/>
              <a:t>official raises the question as </a:t>
            </a:r>
            <a:r>
              <a:rPr lang="en-IE" sz="2400" dirty="0" err="1" smtClean="0"/>
              <a:t>towhether</a:t>
            </a:r>
            <a:r>
              <a:rPr lang="en-IE" sz="2400" dirty="0" smtClean="0"/>
              <a:t> </a:t>
            </a:r>
            <a:r>
              <a:rPr lang="en-IE" sz="2400" dirty="0"/>
              <a:t>central government wishes to hear voices of those ‘on the ground’ </a:t>
            </a:r>
            <a:r>
              <a:rPr lang="en-IE" sz="2400" dirty="0" smtClean="0"/>
              <a:t>who may </a:t>
            </a:r>
            <a:r>
              <a:rPr lang="en-IE" sz="2400" dirty="0"/>
              <a:t>offer dissent and conflict with their perspectives, and thereby be labelled</a:t>
            </a:r>
          </a:p>
          <a:p>
            <a:pPr>
              <a:lnSpc>
                <a:spcPct val="150000"/>
              </a:lnSpc>
            </a:pPr>
            <a:r>
              <a:rPr lang="en-IE" sz="2400" dirty="0"/>
              <a:t>‘destructive’:</a:t>
            </a:r>
          </a:p>
          <a:p>
            <a:pPr>
              <a:lnSpc>
                <a:spcPct val="150000"/>
              </a:lnSpc>
            </a:pPr>
            <a:endParaRPr lang="en-IE" sz="2400" dirty="0"/>
          </a:p>
          <a:p>
            <a:pPr>
              <a:lnSpc>
                <a:spcPct val="150000"/>
              </a:lnSpc>
            </a:pPr>
            <a:r>
              <a:rPr lang="en-IE" sz="2400" i="1" dirty="0"/>
              <a:t>Much depends on how active, exuberant and competent local people are. We are interested in partners who can contribute to the process. If a destructive person is appointed we will not be happy but we have to work with that person too …. </a:t>
            </a:r>
            <a:r>
              <a:rPr lang="en-IE" sz="2400" dirty="0"/>
              <a:t>(Tamm and Saar 2010 ).</a:t>
            </a:r>
          </a:p>
        </p:txBody>
      </p:sp>
    </p:spTree>
    <p:extLst>
      <p:ext uri="{BB962C8B-B14F-4D97-AF65-F5344CB8AC3E}">
        <p14:creationId xmlns:p14="http://schemas.microsoft.com/office/powerpoint/2010/main" val="213023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067081" cy="6186309"/>
          </a:xfrm>
          <a:prstGeom prst="rect">
            <a:avLst/>
          </a:prstGeom>
        </p:spPr>
        <p:txBody>
          <a:bodyPr wrap="square">
            <a:spAutoFit/>
          </a:bodyPr>
          <a:lstStyle/>
          <a:p>
            <a:pPr>
              <a:lnSpc>
                <a:spcPct val="150000"/>
              </a:lnSpc>
            </a:pPr>
            <a:r>
              <a:rPr lang="en-IE" sz="2400" b="1" dirty="0" smtClean="0"/>
              <a:t>An </a:t>
            </a:r>
            <a:r>
              <a:rPr lang="en-IE" sz="2400" b="1" dirty="0"/>
              <a:t>Access Strategy of Third-Level Institutions Which Engages with Primary and Secondary Students Experiencing Socio-economic Marginalisation</a:t>
            </a:r>
          </a:p>
          <a:p>
            <a:pPr>
              <a:lnSpc>
                <a:spcPct val="150000"/>
              </a:lnSpc>
            </a:pPr>
            <a:endParaRPr lang="en-IE" sz="2400" dirty="0"/>
          </a:p>
          <a:p>
            <a:pPr>
              <a:lnSpc>
                <a:spcPct val="150000"/>
              </a:lnSpc>
            </a:pPr>
            <a:r>
              <a:rPr lang="en-IE" sz="2400" b="1" dirty="0"/>
              <a:t>The Scottish national report </a:t>
            </a:r>
            <a:r>
              <a:rPr lang="en-IE" sz="2400" dirty="0"/>
              <a:t>provides one of the rare examples of a strategic approach to access to education which engages with younger learners, including those at the primary school level:</a:t>
            </a:r>
          </a:p>
          <a:p>
            <a:pPr>
              <a:lnSpc>
                <a:spcPct val="150000"/>
              </a:lnSpc>
            </a:pPr>
            <a:endParaRPr lang="en-IE" sz="2400" i="1" dirty="0"/>
          </a:p>
          <a:p>
            <a:pPr>
              <a:lnSpc>
                <a:spcPct val="150000"/>
              </a:lnSpc>
            </a:pPr>
            <a:r>
              <a:rPr lang="en-IE" sz="2400" i="1" dirty="0"/>
              <a:t>The college was heavily engaged with local schools with many children from 3rd and 4</a:t>
            </a:r>
            <a:r>
              <a:rPr lang="en-IE" sz="2400" i="1" baseline="30000" dirty="0"/>
              <a:t>th</a:t>
            </a:r>
            <a:r>
              <a:rPr lang="en-IE" sz="2400" i="1" dirty="0"/>
              <a:t>. Members of staff had a big  involvement with schools: We teach in schools, we run special projects for primary school kids so the kids in school are aware of us from a young age, they are aware of the college and what it does and when it comes time for them to leave school, college is seen as an opportunity for them </a:t>
            </a:r>
            <a:r>
              <a:rPr lang="en-IE" sz="2400" dirty="0"/>
              <a:t>(Executive Director, College A) (</a:t>
            </a:r>
            <a:r>
              <a:rPr lang="en-IE" sz="2400" dirty="0" err="1"/>
              <a:t>Weedon</a:t>
            </a:r>
            <a:r>
              <a:rPr lang="en-IE" sz="2400" dirty="0"/>
              <a:t> et al. 2010 ).</a:t>
            </a:r>
          </a:p>
        </p:txBody>
      </p:sp>
    </p:spTree>
    <p:extLst>
      <p:ext uri="{BB962C8B-B14F-4D97-AF65-F5344CB8AC3E}">
        <p14:creationId xmlns:p14="http://schemas.microsoft.com/office/powerpoint/2010/main" val="1102175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696" y="748145"/>
            <a:ext cx="9159434" cy="6370975"/>
          </a:xfrm>
          <a:prstGeom prst="rect">
            <a:avLst/>
          </a:prstGeom>
        </p:spPr>
        <p:txBody>
          <a:bodyPr wrap="square">
            <a:spAutoFit/>
          </a:bodyPr>
          <a:lstStyle/>
          <a:p>
            <a:r>
              <a:rPr lang="en-US" sz="2400" dirty="0" err="1">
                <a:solidFill>
                  <a:prstClr val="white"/>
                </a:solidFill>
              </a:rPr>
              <a:t>Downes</a:t>
            </a:r>
            <a:r>
              <a:rPr lang="en-US" sz="2400" dirty="0">
                <a:solidFill>
                  <a:prstClr val="white"/>
                </a:solidFill>
              </a:rPr>
              <a:t>’ (2004) student centered research in Ballyfermot, Dublin, 12 focus groups and 173 questionnaire responses from secondary students:</a:t>
            </a:r>
          </a:p>
          <a:p>
            <a:endParaRPr lang="en-US" sz="2400" dirty="0">
              <a:solidFill>
                <a:prstClr val="white"/>
              </a:solidFill>
            </a:endParaRPr>
          </a:p>
          <a:p>
            <a:r>
              <a:rPr lang="en-US" sz="2400" dirty="0">
                <a:solidFill>
                  <a:prstClr val="white"/>
                </a:solidFill>
              </a:rPr>
              <a:t>“Have anger management courses for teachers” (female, focus group): </a:t>
            </a:r>
          </a:p>
          <a:p>
            <a:endParaRPr lang="en-US" sz="2400" dirty="0">
              <a:solidFill>
                <a:prstClr val="white"/>
              </a:solidFill>
            </a:endParaRPr>
          </a:p>
          <a:p>
            <a:r>
              <a:rPr lang="en-US" sz="2400" dirty="0">
                <a:solidFill>
                  <a:prstClr val="white"/>
                </a:solidFill>
              </a:rPr>
              <a:t>“The teachers shouting at you. That makes me really, really down” (Age 13, F)</a:t>
            </a:r>
          </a:p>
          <a:p>
            <a:endParaRPr lang="en-US" sz="2400" dirty="0">
              <a:solidFill>
                <a:prstClr val="white"/>
              </a:solidFill>
            </a:endParaRPr>
          </a:p>
          <a:p>
            <a:r>
              <a:rPr lang="en-US" sz="2400" dirty="0">
                <a:solidFill>
                  <a:prstClr val="white"/>
                </a:solidFill>
              </a:rPr>
              <a:t>“If the teachers didn’t roar at you” (Age 13, F)</a:t>
            </a:r>
          </a:p>
          <a:p>
            <a:endParaRPr lang="en-US" sz="2400" dirty="0">
              <a:solidFill>
                <a:prstClr val="white"/>
              </a:solidFill>
            </a:endParaRPr>
          </a:p>
          <a:p>
            <a:r>
              <a:rPr lang="en-US" sz="2400" dirty="0">
                <a:solidFill>
                  <a:prstClr val="white"/>
                </a:solidFill>
              </a:rPr>
              <a:t>“Have an equal teaching system and sack ignorant snobby teachers…very harsh teachers usually make me stay out of school” (Age 16, M</a:t>
            </a:r>
            <a:r>
              <a:rPr lang="en-US" sz="2400" dirty="0" smtClean="0">
                <a:solidFill>
                  <a:prstClr val="white"/>
                </a:solidFill>
              </a:rPr>
              <a:t>)</a:t>
            </a:r>
          </a:p>
          <a:p>
            <a:endParaRPr lang="en-US" sz="2400" dirty="0">
              <a:solidFill>
                <a:prstClr val="white"/>
              </a:solidFill>
            </a:endParaRPr>
          </a:p>
          <a:p>
            <a:r>
              <a:rPr lang="en-IE" sz="2400" dirty="0">
                <a:solidFill>
                  <a:srgbClr val="FFFF00"/>
                </a:solidFill>
              </a:rPr>
              <a:t>Reconstructing hierarchies in systems to allow voices of marginalised is a painful process !</a:t>
            </a:r>
          </a:p>
          <a:p>
            <a:endParaRPr lang="en-US" sz="2400" dirty="0">
              <a:solidFill>
                <a:prstClr val="white"/>
              </a:solidFill>
            </a:endParaRPr>
          </a:p>
        </p:txBody>
      </p:sp>
      <p:sp>
        <p:nvSpPr>
          <p:cNvPr id="4" name="Rectangle 3"/>
          <p:cNvSpPr/>
          <p:nvPr/>
        </p:nvSpPr>
        <p:spPr>
          <a:xfrm>
            <a:off x="1847528" y="1"/>
            <a:ext cx="6768752" cy="830997"/>
          </a:xfrm>
          <a:prstGeom prst="rect">
            <a:avLst/>
          </a:prstGeom>
        </p:spPr>
        <p:txBody>
          <a:bodyPr wrap="square">
            <a:spAutoFit/>
          </a:bodyPr>
          <a:lstStyle/>
          <a:p>
            <a:r>
              <a:rPr lang="en-US" sz="2400" dirty="0">
                <a:solidFill>
                  <a:srgbClr val="FFFF00"/>
                </a:solidFill>
              </a:rPr>
              <a:t>Authoritarian Teaching as Diametric Spatial System (Above/Below)</a:t>
            </a:r>
          </a:p>
        </p:txBody>
      </p:sp>
      <p:pic>
        <p:nvPicPr>
          <p:cNvPr id="5" name="Picture 4" descr="C:\Documents and Settings\mcloughv\Local Settings\Temporary Internet Files\Content.IE5\QYM6N3DI\MC9102175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130" y="3969176"/>
            <a:ext cx="2295218" cy="214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0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21" y="104931"/>
            <a:ext cx="12072079" cy="6370975"/>
          </a:xfrm>
          <a:prstGeom prst="rect">
            <a:avLst/>
          </a:prstGeom>
        </p:spPr>
        <p:txBody>
          <a:bodyPr wrap="square">
            <a:spAutoFit/>
          </a:bodyPr>
          <a:lstStyle/>
          <a:p>
            <a:pPr algn="ctr"/>
            <a:r>
              <a:rPr lang="en-IE" sz="2400" b="1" dirty="0"/>
              <a:t>Structural Indicator: Representation of Target Groups (Including Ethnic Minorities in the Decision-Making Structures and Processes at National Level Regarding Access to Education</a:t>
            </a:r>
          </a:p>
          <a:p>
            <a:endParaRPr lang="en-IE" sz="2400" dirty="0"/>
          </a:p>
          <a:p>
            <a:r>
              <a:rPr lang="en-IE" sz="2400" b="1" dirty="0"/>
              <a:t>The Lithuania national report</a:t>
            </a:r>
            <a:r>
              <a:rPr lang="en-IE" sz="2400" dirty="0"/>
              <a:t>, according to this response from an Education Ministry official:</a:t>
            </a:r>
          </a:p>
          <a:p>
            <a:endParaRPr lang="en-IE" sz="2400" i="1" dirty="0"/>
          </a:p>
          <a:p>
            <a:pPr>
              <a:lnSpc>
                <a:spcPct val="150000"/>
              </a:lnSpc>
            </a:pPr>
            <a:r>
              <a:rPr lang="en-IE" sz="2400" dirty="0"/>
              <a:t>Are representatives from risk groups involved in a) creation and b) implementation of</a:t>
            </a:r>
          </a:p>
          <a:p>
            <a:pPr>
              <a:lnSpc>
                <a:spcPct val="150000"/>
              </a:lnSpc>
            </a:pPr>
            <a:r>
              <a:rPr lang="en-IE" sz="2400" dirty="0"/>
              <a:t>strategies and programmes? </a:t>
            </a:r>
            <a:r>
              <a:rPr lang="en-IE" sz="2400" i="1" dirty="0"/>
              <a:t>They are surely involved in implementation; there are working</a:t>
            </a:r>
          </a:p>
          <a:p>
            <a:pPr>
              <a:lnSpc>
                <a:spcPct val="150000"/>
              </a:lnSpc>
            </a:pPr>
            <a:r>
              <a:rPr lang="en-IE" sz="2400" i="1" dirty="0"/>
              <a:t>groups containing representatives from adults’ associations. They are involved in creation,</a:t>
            </a:r>
          </a:p>
          <a:p>
            <a:pPr>
              <a:lnSpc>
                <a:spcPct val="150000"/>
              </a:lnSpc>
            </a:pPr>
            <a:r>
              <a:rPr lang="en-IE" sz="2400" i="1" dirty="0"/>
              <a:t>too—adults’ association creates a strategy. For instance, [representatives] of ethnic minorities give proposals for ethnic minorities [strategy], [representatives] of people with disabilities give them for their integration [strategy]. When there is a common document being arranged, for instance, for examinations’ adaptation—[there were] representatives of the people with disabilities </a:t>
            </a:r>
            <a:r>
              <a:rPr lang="en-IE" sz="2400" dirty="0"/>
              <a:t>(</a:t>
            </a:r>
            <a:r>
              <a:rPr lang="en-IE" sz="2400" dirty="0" err="1"/>
              <a:t>Taljunaite</a:t>
            </a:r>
            <a:r>
              <a:rPr lang="en-IE" sz="2400" dirty="0"/>
              <a:t> et al. 2010 ).</a:t>
            </a:r>
          </a:p>
        </p:txBody>
      </p:sp>
    </p:spTree>
    <p:extLst>
      <p:ext uri="{BB962C8B-B14F-4D97-AF65-F5344CB8AC3E}">
        <p14:creationId xmlns:p14="http://schemas.microsoft.com/office/powerpoint/2010/main" val="2464055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896" y="254834"/>
            <a:ext cx="11112707" cy="3416320"/>
          </a:xfrm>
          <a:prstGeom prst="rect">
            <a:avLst/>
          </a:prstGeom>
        </p:spPr>
        <p:txBody>
          <a:bodyPr wrap="square">
            <a:spAutoFit/>
          </a:bodyPr>
          <a:lstStyle/>
          <a:p>
            <a:r>
              <a:rPr lang="en-IE" sz="2400" dirty="0" smtClean="0"/>
              <a:t>Downes (2014) </a:t>
            </a:r>
          </a:p>
          <a:p>
            <a:r>
              <a:rPr lang="en-IE" sz="2400" dirty="0"/>
              <a:t>R</a:t>
            </a:r>
            <a:r>
              <a:rPr lang="en-IE" sz="2400" dirty="0" smtClean="0"/>
              <a:t>epresentation </a:t>
            </a:r>
            <a:r>
              <a:rPr lang="en-IE" sz="2400" dirty="0"/>
              <a:t>of target groups in national and regional level systemic structures is often at a rudimentary or tokenistic level, with a relational space of assumed separation precluding genuine dialogue with marginalised groups, if dialogue occurs at all. There is a clear sense that national and even regional centres of government wish to retain a sense of power and distance from such groups—a hierarchical systemic relation is typically in operation that is a feature of a diametric system of relations</a:t>
            </a:r>
            <a:r>
              <a:rPr lang="en-IE" sz="2400" dirty="0" smtClean="0"/>
              <a:t>.</a:t>
            </a:r>
          </a:p>
          <a:p>
            <a:endParaRPr lang="en-IE" sz="2400" dirty="0"/>
          </a:p>
          <a:p>
            <a:r>
              <a:rPr lang="en-IE" sz="2400" dirty="0" smtClean="0"/>
              <a:t> </a:t>
            </a:r>
            <a:endParaRPr lang="en-IE" sz="2400" dirty="0"/>
          </a:p>
        </p:txBody>
      </p:sp>
      <p:pic>
        <p:nvPicPr>
          <p:cNvPr id="3" name="Picture 2" descr="C:\Users\User\Documents\accesstoed_000.jpg"/>
          <p:cNvPicPr/>
          <p:nvPr/>
        </p:nvPicPr>
        <p:blipFill>
          <a:blip r:embed="rId2" cstate="print"/>
          <a:srcRect/>
          <a:stretch>
            <a:fillRect/>
          </a:stretch>
        </p:blipFill>
        <p:spPr bwMode="auto">
          <a:xfrm>
            <a:off x="4550954" y="2956519"/>
            <a:ext cx="2533337" cy="3650105"/>
          </a:xfrm>
          <a:prstGeom prst="rect">
            <a:avLst/>
          </a:prstGeom>
          <a:noFill/>
        </p:spPr>
      </p:pic>
    </p:spTree>
    <p:extLst>
      <p:ext uri="{BB962C8B-B14F-4D97-AF65-F5344CB8AC3E}">
        <p14:creationId xmlns:p14="http://schemas.microsoft.com/office/powerpoint/2010/main" val="259106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891" y="-120073"/>
            <a:ext cx="12053454" cy="7432804"/>
          </a:xfrm>
          <a:prstGeom prst="rect">
            <a:avLst/>
          </a:prstGeom>
        </p:spPr>
        <p:txBody>
          <a:bodyPr wrap="square">
            <a:spAutoFit/>
          </a:bodyPr>
          <a:lstStyle/>
          <a:p>
            <a:pPr>
              <a:lnSpc>
                <a:spcPct val="150000"/>
              </a:lnSpc>
            </a:pPr>
            <a:r>
              <a:rPr lang="en-IE" sz="2400" dirty="0"/>
              <a:t>Asked whether parents with immigrant background were not reached, </a:t>
            </a:r>
            <a:r>
              <a:rPr lang="en-IE" sz="2400" dirty="0" smtClean="0"/>
              <a:t>informants </a:t>
            </a:r>
            <a:r>
              <a:rPr lang="en-IE" sz="2400" dirty="0"/>
              <a:t>replied</a:t>
            </a:r>
            <a:r>
              <a:rPr lang="en-IE" sz="2400" dirty="0" smtClean="0"/>
              <a:t>:</a:t>
            </a:r>
            <a:endParaRPr lang="en-IE" sz="2400" b="1" dirty="0"/>
          </a:p>
          <a:p>
            <a:pPr>
              <a:lnSpc>
                <a:spcPct val="150000"/>
              </a:lnSpc>
            </a:pPr>
            <a:r>
              <a:rPr lang="en-IE" sz="2400" b="1" dirty="0"/>
              <a:t>Norwegian reply:</a:t>
            </a:r>
          </a:p>
          <a:p>
            <a:pPr>
              <a:lnSpc>
                <a:spcPct val="150000"/>
              </a:lnSpc>
            </a:pPr>
            <a:r>
              <a:rPr lang="en-IE" sz="2400" i="1" dirty="0"/>
              <a:t>No, it was too difficult, because it had to be a person from the local environment which could, who knew different places and who was engaged, quite simply </a:t>
            </a:r>
            <a:r>
              <a:rPr lang="en-IE" sz="2400" dirty="0"/>
              <a:t>(</a:t>
            </a:r>
            <a:r>
              <a:rPr lang="en-IE" sz="2400" dirty="0" err="1"/>
              <a:t>Stensen</a:t>
            </a:r>
            <a:r>
              <a:rPr lang="en-IE" sz="2400" dirty="0"/>
              <a:t> &amp; </a:t>
            </a:r>
            <a:r>
              <a:rPr lang="en-IE" sz="2400" dirty="0" err="1"/>
              <a:t>Ure</a:t>
            </a:r>
            <a:r>
              <a:rPr lang="en-IE" sz="2400" dirty="0"/>
              <a:t> 2010). </a:t>
            </a:r>
          </a:p>
          <a:p>
            <a:pPr>
              <a:lnSpc>
                <a:spcPct val="150000"/>
              </a:lnSpc>
            </a:pPr>
            <a:r>
              <a:rPr lang="en-IE" sz="2400" i="1" dirty="0"/>
              <a:t>My informant had an immigrant background and her experiences and knowledge was crucial for how they decided to recruit participants to the project. She knew where to reach them and how to move forward </a:t>
            </a:r>
            <a:r>
              <a:rPr lang="en-IE" sz="2400" dirty="0"/>
              <a:t>(</a:t>
            </a:r>
            <a:r>
              <a:rPr lang="en-IE" sz="2400" dirty="0" err="1"/>
              <a:t>Stensen</a:t>
            </a:r>
            <a:r>
              <a:rPr lang="en-IE" sz="2400" dirty="0"/>
              <a:t> &amp; </a:t>
            </a:r>
            <a:r>
              <a:rPr lang="en-IE" sz="2400" dirty="0" err="1"/>
              <a:t>Ure</a:t>
            </a:r>
            <a:r>
              <a:rPr lang="en-IE" sz="2400" dirty="0"/>
              <a:t> 2010</a:t>
            </a:r>
            <a:r>
              <a:rPr lang="en-IE" sz="2400" dirty="0" smtClean="0"/>
              <a:t>).</a:t>
            </a:r>
            <a:endParaRPr lang="en-IE" sz="2400" dirty="0"/>
          </a:p>
          <a:p>
            <a:pPr>
              <a:lnSpc>
                <a:spcPct val="150000"/>
              </a:lnSpc>
            </a:pPr>
            <a:r>
              <a:rPr lang="en-IE" sz="2400" b="1" dirty="0"/>
              <a:t>Austrian </a:t>
            </a:r>
            <a:r>
              <a:rPr lang="en-IE" sz="2400" b="1" dirty="0" smtClean="0"/>
              <a:t>reply</a:t>
            </a:r>
            <a:r>
              <a:rPr lang="en-IE" sz="2400" dirty="0" smtClean="0"/>
              <a:t>: </a:t>
            </a:r>
            <a:r>
              <a:rPr lang="en-IE" sz="2400" i="1" dirty="0" smtClean="0"/>
              <a:t>That </a:t>
            </a:r>
            <a:r>
              <a:rPr lang="en-IE" sz="2400" i="1" dirty="0"/>
              <a:t>never occurred to me, that it is the mission to approach all groups of society. That is not its mission. Scientific education doesn’t have this mission </a:t>
            </a:r>
            <a:r>
              <a:rPr lang="en-IE" sz="2400" dirty="0"/>
              <a:t>(Rammel and </a:t>
            </a:r>
            <a:r>
              <a:rPr lang="en-IE" sz="2400" dirty="0" err="1"/>
              <a:t>Gottwald</a:t>
            </a:r>
            <a:r>
              <a:rPr lang="en-IE" sz="2400" dirty="0"/>
              <a:t> 2010 </a:t>
            </a:r>
            <a:r>
              <a:rPr lang="en-IE" sz="2400" dirty="0" smtClean="0"/>
              <a:t>).</a:t>
            </a:r>
            <a:endParaRPr lang="en-IE" sz="2400" b="1" dirty="0"/>
          </a:p>
          <a:p>
            <a:pPr>
              <a:lnSpc>
                <a:spcPct val="150000"/>
              </a:lnSpc>
            </a:pPr>
            <a:r>
              <a:rPr lang="en-IE" sz="2400" b="1" dirty="0"/>
              <a:t>Bulgarian </a:t>
            </a:r>
            <a:r>
              <a:rPr lang="en-IE" sz="2400" b="1" dirty="0" smtClean="0"/>
              <a:t>reply: </a:t>
            </a:r>
            <a:r>
              <a:rPr lang="en-IE" sz="2400" i="1" dirty="0" smtClean="0"/>
              <a:t>Disadvantaged </a:t>
            </a:r>
            <a:r>
              <a:rPr lang="en-IE" sz="2400" i="1" dirty="0"/>
              <a:t>groups obtain comprehensive information about policies of </a:t>
            </a:r>
            <a:r>
              <a:rPr lang="en-IE" sz="2400" i="1" dirty="0" smtClean="0"/>
              <a:t>admission. There </a:t>
            </a:r>
            <a:r>
              <a:rPr lang="en-IE" sz="2400" i="1" dirty="0"/>
              <a:t>are no special strategies for reaching these groups </a:t>
            </a:r>
            <a:r>
              <a:rPr lang="en-IE" sz="2400" dirty="0"/>
              <a:t>(</a:t>
            </a:r>
            <a:r>
              <a:rPr lang="en-IE" sz="2400" dirty="0" err="1"/>
              <a:t>Boyadjieva</a:t>
            </a:r>
            <a:r>
              <a:rPr lang="en-IE" sz="2400" dirty="0"/>
              <a:t> et al. 2010 ).</a:t>
            </a:r>
          </a:p>
          <a:p>
            <a:pPr>
              <a:lnSpc>
                <a:spcPct val="150000"/>
              </a:lnSpc>
            </a:pPr>
            <a:endParaRPr lang="en-IE" dirty="0"/>
          </a:p>
          <a:p>
            <a:endParaRPr lang="en-IE" dirty="0"/>
          </a:p>
        </p:txBody>
      </p:sp>
    </p:spTree>
    <p:extLst>
      <p:ext uri="{BB962C8B-B14F-4D97-AF65-F5344CB8AC3E}">
        <p14:creationId xmlns:p14="http://schemas.microsoft.com/office/powerpoint/2010/main" val="1467484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1" y="-64655"/>
            <a:ext cx="11397672" cy="6740307"/>
          </a:xfrm>
          <a:prstGeom prst="rect">
            <a:avLst/>
          </a:prstGeom>
        </p:spPr>
        <p:txBody>
          <a:bodyPr wrap="square">
            <a:spAutoFit/>
          </a:bodyPr>
          <a:lstStyle/>
          <a:p>
            <a:pPr>
              <a:lnSpc>
                <a:spcPct val="150000"/>
              </a:lnSpc>
            </a:pPr>
            <a:r>
              <a:rPr lang="en-IE" sz="2400" dirty="0"/>
              <a:t>Austrian </a:t>
            </a:r>
            <a:r>
              <a:rPr lang="en-IE" sz="2400" dirty="0" smtClean="0"/>
              <a:t>Official: What </a:t>
            </a:r>
            <a:r>
              <a:rPr lang="en-IE" sz="2400" dirty="0"/>
              <a:t>obstacles and/or opportunities in your opinion exist to development of such an incentive?</a:t>
            </a:r>
            <a:endParaRPr lang="en-IE" sz="2400" b="1" dirty="0"/>
          </a:p>
          <a:p>
            <a:pPr>
              <a:lnSpc>
                <a:spcPct val="150000"/>
              </a:lnSpc>
            </a:pPr>
            <a:endParaRPr lang="en-IE" sz="2400" i="1" dirty="0"/>
          </a:p>
          <a:p>
            <a:pPr>
              <a:lnSpc>
                <a:spcPct val="150000"/>
              </a:lnSpc>
            </a:pPr>
            <a:r>
              <a:rPr lang="en-IE" sz="2400" i="1" dirty="0"/>
              <a:t>We need a different mix of teachers, especially in urban areas where certain ethnic groups may be represented more strongly. There is a strong interested on the operative level. We are still a little behind in strategic planning, which I think stems from the relatively wild re-orientation phase of the whole teacher training sector, with these new Austrian teacher training colleges where we ‘melt’ more than 40 institutions…On the whole I don’t think there are big obstacles. We just have to do it. Maybe it isn’t so much a problem of reserving admission, because I think that there are enough places….We just have to improve the attraction of teacher training for these groups, that’s what I see as a problem… </a:t>
            </a:r>
            <a:r>
              <a:rPr lang="en-IE" sz="2400" dirty="0"/>
              <a:t>(Rammel and </a:t>
            </a:r>
            <a:r>
              <a:rPr lang="en-IE" sz="2400" dirty="0" err="1"/>
              <a:t>Gottwald</a:t>
            </a:r>
            <a:r>
              <a:rPr lang="en-IE" sz="2400" dirty="0"/>
              <a:t> 2010 ).</a:t>
            </a:r>
          </a:p>
        </p:txBody>
      </p:sp>
    </p:spTree>
    <p:extLst>
      <p:ext uri="{BB962C8B-B14F-4D97-AF65-F5344CB8AC3E}">
        <p14:creationId xmlns:p14="http://schemas.microsoft.com/office/powerpoint/2010/main" val="184914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74" y="659567"/>
            <a:ext cx="8295107" cy="4985980"/>
          </a:xfrm>
          <a:prstGeom prst="rect">
            <a:avLst/>
          </a:prstGeom>
        </p:spPr>
        <p:txBody>
          <a:bodyPr wrap="square">
            <a:spAutoFit/>
          </a:bodyPr>
          <a:lstStyle/>
          <a:p>
            <a:r>
              <a:rPr lang="en-IE" sz="2400" dirty="0" smtClean="0">
                <a:solidFill>
                  <a:srgbClr val="FFFF00"/>
                </a:solidFill>
              </a:rPr>
              <a:t>Marginalisation, Exclusion, Inclusion, Voice and Hierarchies Presupposes a Spatial Understanding (Downes 2020)</a:t>
            </a:r>
          </a:p>
          <a:p>
            <a:endParaRPr lang="en-IE" sz="2400" dirty="0">
              <a:solidFill>
                <a:srgbClr val="FFFF00"/>
              </a:solidFill>
            </a:endParaRPr>
          </a:p>
          <a:p>
            <a:r>
              <a:rPr lang="en-IE" sz="2400" dirty="0" smtClean="0">
                <a:solidFill>
                  <a:srgbClr val="FFFF00"/>
                </a:solidFill>
              </a:rPr>
              <a:t>Space is a System of Relations – Physical and Relational Space</a:t>
            </a:r>
          </a:p>
          <a:p>
            <a:r>
              <a:rPr lang="en-IE" sz="2400" dirty="0" smtClean="0">
                <a:solidFill>
                  <a:srgbClr val="FFFF00"/>
                </a:solidFill>
              </a:rPr>
              <a:t>– Space is not simply Place !</a:t>
            </a:r>
          </a:p>
          <a:p>
            <a:endParaRPr lang="en-IE" sz="2400" dirty="0">
              <a:solidFill>
                <a:srgbClr val="FFFF00"/>
              </a:solidFill>
            </a:endParaRPr>
          </a:p>
          <a:p>
            <a:r>
              <a:rPr lang="en-GB" sz="2400" dirty="0" smtClean="0">
                <a:solidFill>
                  <a:srgbClr val="FFFF00"/>
                </a:solidFill>
              </a:rPr>
              <a:t>Reconfiguration </a:t>
            </a:r>
            <a:r>
              <a:rPr lang="en-GB" sz="2400" dirty="0">
                <a:solidFill>
                  <a:srgbClr val="FFFF00"/>
                </a:solidFill>
              </a:rPr>
              <a:t>of Space – Physical and </a:t>
            </a:r>
            <a:r>
              <a:rPr lang="en-GB" sz="2400" dirty="0" smtClean="0">
                <a:solidFill>
                  <a:srgbClr val="FFFF00"/>
                </a:solidFill>
              </a:rPr>
              <a:t>Relational – for </a:t>
            </a:r>
          </a:p>
          <a:p>
            <a:r>
              <a:rPr lang="en-GB" sz="2400" dirty="0" smtClean="0">
                <a:solidFill>
                  <a:srgbClr val="FFFF00"/>
                </a:solidFill>
              </a:rPr>
              <a:t>Engaged Research to Bridge Research-Practice-Policy Divide</a:t>
            </a:r>
            <a:endParaRPr lang="en-GB" sz="2400" dirty="0">
              <a:solidFill>
                <a:srgbClr val="FFFF00"/>
              </a:solidFill>
            </a:endParaRPr>
          </a:p>
          <a:p>
            <a:endParaRPr lang="en-IE" sz="2400" dirty="0">
              <a:solidFill>
                <a:srgbClr val="FFFF00"/>
              </a:solidFill>
            </a:endParaRPr>
          </a:p>
          <a:p>
            <a:endParaRPr lang="en-IE" sz="2400" dirty="0" smtClean="0">
              <a:solidFill>
                <a:srgbClr val="FFFF00"/>
              </a:solidFill>
            </a:endParaRPr>
          </a:p>
          <a:p>
            <a:r>
              <a:rPr lang="en-IE" dirty="0"/>
              <a:t>Downes, P. (2020) </a:t>
            </a:r>
            <a:r>
              <a:rPr lang="en-IE" i="1" dirty="0"/>
              <a:t>Reconstructing agency in developmental and educational psychology: </a:t>
            </a:r>
            <a:r>
              <a:rPr lang="en-US" i="1" dirty="0"/>
              <a:t>Inclusive Systems as Concentric Space. </a:t>
            </a:r>
            <a:r>
              <a:rPr lang="en-US" dirty="0"/>
              <a:t>New York/London/New Delhi: Routledge</a:t>
            </a:r>
            <a:endParaRPr lang="en-IE" dirty="0"/>
          </a:p>
          <a:p>
            <a:endParaRPr lang="en-IE" sz="24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541" y="959371"/>
            <a:ext cx="3570143" cy="5457955"/>
          </a:xfrm>
          <a:prstGeom prst="rect">
            <a:avLst/>
          </a:prstGeom>
        </p:spPr>
      </p:pic>
    </p:spTree>
    <p:extLst>
      <p:ext uri="{BB962C8B-B14F-4D97-AF65-F5344CB8AC3E}">
        <p14:creationId xmlns:p14="http://schemas.microsoft.com/office/powerpoint/2010/main" val="4226362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dirty="0">
                <a:solidFill>
                  <a:srgbClr val="FFFF00"/>
                </a:solidFill>
              </a:rPr>
              <a:t>Assertive Outreach as Assumed Connection in Relational Space</a:t>
            </a:r>
            <a:br>
              <a:rPr lang="en-IE" sz="2800" dirty="0">
                <a:solidFill>
                  <a:srgbClr val="FFFF00"/>
                </a:solidFill>
              </a:rPr>
            </a:br>
            <a:r>
              <a:rPr lang="en-IE" sz="2800" dirty="0" smtClean="0"/>
              <a:t>Assertive Outreach (Downes 2017, EPALE): Beyond Information to Abstract Other (Said 1978, </a:t>
            </a:r>
            <a:r>
              <a:rPr lang="en-IE" sz="2800" dirty="0" err="1" smtClean="0"/>
              <a:t>Benhabib</a:t>
            </a:r>
            <a:r>
              <a:rPr lang="en-IE" sz="2800" dirty="0" smtClean="0"/>
              <a:t> 1987, Downes 2014) for Engaging Family, Community Systems and High Need Groups</a:t>
            </a:r>
            <a:endParaRPr lang="en-IE" sz="2800" dirty="0"/>
          </a:p>
        </p:txBody>
      </p:sp>
      <p:sp>
        <p:nvSpPr>
          <p:cNvPr id="3" name="Content Placeholder 2"/>
          <p:cNvSpPr>
            <a:spLocks noGrp="1"/>
          </p:cNvSpPr>
          <p:nvPr>
            <p:ph idx="1"/>
          </p:nvPr>
        </p:nvSpPr>
        <p:spPr>
          <a:xfrm>
            <a:off x="1981200" y="2060849"/>
            <a:ext cx="8229600" cy="4525963"/>
          </a:xfrm>
        </p:spPr>
        <p:txBody>
          <a:bodyPr>
            <a:normAutofit fontScale="85000" lnSpcReduction="10000"/>
          </a:bodyPr>
          <a:lstStyle/>
          <a:p>
            <a:r>
              <a:rPr lang="en-IE" dirty="0"/>
              <a:t>At times interventions seem to be based on the idea that leaflets, websites, posters and other forms of information will suffice to engage ‘hard-to-reach’ groups. </a:t>
            </a:r>
            <a:endParaRPr lang="en-IE" dirty="0" smtClean="0"/>
          </a:p>
          <a:p>
            <a:r>
              <a:rPr lang="en-IE" dirty="0" smtClean="0"/>
              <a:t>Implicit </a:t>
            </a:r>
            <a:r>
              <a:rPr lang="en-IE" dirty="0"/>
              <a:t>in this very terminology is that when such marginalised groups are not reached by these information-reliant approaches, they are disinterested, and that they are therefore ‘hard to reach’. </a:t>
            </a:r>
            <a:endParaRPr lang="en-IE" dirty="0" smtClean="0"/>
          </a:p>
          <a:p>
            <a:r>
              <a:rPr lang="en-IE" dirty="0"/>
              <a:t>N</a:t>
            </a:r>
            <a:r>
              <a:rPr lang="en-IE" dirty="0" smtClean="0"/>
              <a:t>eed </a:t>
            </a:r>
            <a:r>
              <a:rPr lang="en-IE" dirty="0"/>
              <a:t>to </a:t>
            </a:r>
            <a:r>
              <a:rPr lang="en-IE" b="1" dirty="0"/>
              <a:t>question the communicative approach itself</a:t>
            </a:r>
            <a:r>
              <a:rPr lang="en-IE" dirty="0"/>
              <a:t>, rather than blame the individuals who do not become enchanted by such ‘information’.</a:t>
            </a:r>
          </a:p>
        </p:txBody>
      </p:sp>
    </p:spTree>
    <p:extLst>
      <p:ext uri="{BB962C8B-B14F-4D97-AF65-F5344CB8AC3E}">
        <p14:creationId xmlns:p14="http://schemas.microsoft.com/office/powerpoint/2010/main" val="2681762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72"/>
            <a:ext cx="8229600" cy="1143000"/>
          </a:xfrm>
        </p:spPr>
        <p:txBody>
          <a:bodyPr>
            <a:normAutofit/>
          </a:bodyPr>
          <a:lstStyle/>
          <a:p>
            <a:r>
              <a:rPr lang="en-IE" sz="2700" dirty="0">
                <a:solidFill>
                  <a:srgbClr val="FFFF00"/>
                </a:solidFill>
              </a:rPr>
              <a:t>Assertive Outreach: Beyond information processing to construction of meaning (Bruner 1992) for concrete other</a:t>
            </a:r>
          </a:p>
        </p:txBody>
      </p:sp>
      <p:sp>
        <p:nvSpPr>
          <p:cNvPr id="3" name="Content Placeholder 2"/>
          <p:cNvSpPr>
            <a:spLocks noGrp="1"/>
          </p:cNvSpPr>
          <p:nvPr>
            <p:ph idx="1"/>
          </p:nvPr>
        </p:nvSpPr>
        <p:spPr>
          <a:xfrm>
            <a:off x="1796116" y="1025352"/>
            <a:ext cx="8599768" cy="5832648"/>
          </a:xfrm>
        </p:spPr>
        <p:txBody>
          <a:bodyPr>
            <a:normAutofit fontScale="92500" lnSpcReduction="20000"/>
          </a:bodyPr>
          <a:lstStyle/>
          <a:p>
            <a:r>
              <a:rPr lang="en-IE" sz="2800" dirty="0"/>
              <a:t>Information-based communication approaches focus on the </a:t>
            </a:r>
            <a:r>
              <a:rPr lang="en-IE" sz="2800" i="1" dirty="0"/>
              <a:t>what </a:t>
            </a:r>
            <a:r>
              <a:rPr lang="en-IE" sz="2800" dirty="0"/>
              <a:t>question. But need to focus on the </a:t>
            </a:r>
            <a:r>
              <a:rPr lang="en-IE" sz="2800" i="1" dirty="0"/>
              <a:t>where</a:t>
            </a:r>
            <a:r>
              <a:rPr lang="en-IE" sz="2800" dirty="0"/>
              <a:t>, the </a:t>
            </a:r>
            <a:r>
              <a:rPr lang="en-IE" sz="2800" i="1" dirty="0"/>
              <a:t>how</a:t>
            </a:r>
            <a:r>
              <a:rPr lang="en-IE" sz="2800" dirty="0"/>
              <a:t> and </a:t>
            </a:r>
            <a:r>
              <a:rPr lang="en-IE" sz="2800" i="1" dirty="0"/>
              <a:t>who </a:t>
            </a:r>
            <a:r>
              <a:rPr lang="en-IE" sz="2800" dirty="0"/>
              <a:t>questions:</a:t>
            </a:r>
          </a:p>
          <a:p>
            <a:r>
              <a:rPr lang="en-IE" sz="2800" dirty="0"/>
              <a:t> The </a:t>
            </a:r>
            <a:r>
              <a:rPr lang="en-IE" sz="2800" b="1" dirty="0"/>
              <a:t>where</a:t>
            </a:r>
            <a:r>
              <a:rPr lang="en-IE" sz="2800" dirty="0"/>
              <a:t> question asks about the location from which the early school leaver is engaged with.</a:t>
            </a:r>
          </a:p>
          <a:p>
            <a:r>
              <a:rPr lang="en-IE" sz="2800" dirty="0"/>
              <a:t> The </a:t>
            </a:r>
            <a:r>
              <a:rPr lang="en-IE" sz="2800" b="1" dirty="0"/>
              <a:t>how</a:t>
            </a:r>
            <a:r>
              <a:rPr lang="en-IE" sz="2800" dirty="0"/>
              <a:t> question asks about the way the person is being communicated with.</a:t>
            </a:r>
          </a:p>
          <a:p>
            <a:r>
              <a:rPr lang="en-IE" sz="2800" dirty="0"/>
              <a:t> The </a:t>
            </a:r>
            <a:r>
              <a:rPr lang="en-IE" sz="2800" b="1" dirty="0"/>
              <a:t>who</a:t>
            </a:r>
            <a:r>
              <a:rPr lang="en-IE" sz="2800" dirty="0"/>
              <a:t> question not only asks about the specific needs of the person being reached out to, but also asks who is the person communicating to that early school leaver.</a:t>
            </a:r>
          </a:p>
          <a:p>
            <a:endParaRPr lang="en-IE" sz="2800" dirty="0"/>
          </a:p>
          <a:p>
            <a:r>
              <a:rPr lang="en-IE" sz="2800" dirty="0"/>
              <a:t>In some approaches in Europe, there is recognition of the </a:t>
            </a:r>
            <a:r>
              <a:rPr lang="en-IE" sz="2800" i="1" dirty="0"/>
              <a:t>where</a:t>
            </a:r>
            <a:r>
              <a:rPr lang="en-IE" sz="2800" dirty="0"/>
              <a:t> question, through the need for a </a:t>
            </a:r>
            <a:r>
              <a:rPr lang="en-IE" sz="2800" i="1" dirty="0"/>
              <a:t>community outreach</a:t>
            </a:r>
            <a:r>
              <a:rPr lang="en-IE" sz="2800" dirty="0"/>
              <a:t> approach. Services are located in easy-to-access and culturally familiar places to reach those on the edges of society.</a:t>
            </a:r>
          </a:p>
          <a:p>
            <a:endParaRPr lang="en-IE" dirty="0"/>
          </a:p>
        </p:txBody>
      </p:sp>
    </p:spTree>
    <p:extLst>
      <p:ext uri="{BB962C8B-B14F-4D97-AF65-F5344CB8AC3E}">
        <p14:creationId xmlns:p14="http://schemas.microsoft.com/office/powerpoint/2010/main" val="2645025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08873" cy="7155805"/>
          </a:xfrm>
          <a:prstGeom prst="rect">
            <a:avLst/>
          </a:prstGeom>
        </p:spPr>
        <p:txBody>
          <a:bodyPr wrap="square">
            <a:spAutoFit/>
          </a:bodyPr>
          <a:lstStyle/>
          <a:p>
            <a:pPr algn="ctr">
              <a:lnSpc>
                <a:spcPct val="150000"/>
              </a:lnSpc>
            </a:pPr>
            <a:r>
              <a:rPr lang="en-IE" sz="2400" b="1" dirty="0"/>
              <a:t>Structural Indicator: Development of outreach institutional strategies that go beyond mere information based </a:t>
            </a:r>
            <a:r>
              <a:rPr lang="en-IE" sz="2400" b="1" dirty="0" smtClean="0"/>
              <a:t>models</a:t>
            </a:r>
            <a:endParaRPr lang="en-IE" sz="2400" b="1" dirty="0"/>
          </a:p>
          <a:p>
            <a:pPr>
              <a:lnSpc>
                <a:spcPct val="150000"/>
              </a:lnSpc>
            </a:pPr>
            <a:r>
              <a:rPr lang="en-IE" sz="2400" dirty="0"/>
              <a:t>The European Commission ( 2006 ) gives emphasis to an information- </a:t>
            </a:r>
            <a:r>
              <a:rPr lang="en-IE" sz="2400" dirty="0" smtClean="0"/>
              <a:t>based approach </a:t>
            </a:r>
            <a:r>
              <a:rPr lang="en-IE" sz="2400" dirty="0"/>
              <a:t>to reaching those traditionally excluded and alienated from the </a:t>
            </a:r>
            <a:r>
              <a:rPr lang="en-IE" sz="2400" dirty="0" smtClean="0"/>
              <a:t>educational system</a:t>
            </a:r>
            <a:r>
              <a:rPr lang="en-IE" sz="2400" dirty="0"/>
              <a:t>:</a:t>
            </a:r>
          </a:p>
          <a:p>
            <a:pPr>
              <a:lnSpc>
                <a:spcPct val="150000"/>
              </a:lnSpc>
            </a:pPr>
            <a:r>
              <a:rPr lang="en-IE" sz="2400" dirty="0"/>
              <a:t>“</a:t>
            </a:r>
            <a:r>
              <a:rPr lang="en-IE" sz="2400" dirty="0">
                <a:solidFill>
                  <a:srgbClr val="FFFF00"/>
                </a:solidFill>
              </a:rPr>
              <a:t>More information </a:t>
            </a:r>
            <a:r>
              <a:rPr lang="en-IE" sz="2400" dirty="0"/>
              <a:t>about the advantages of attending higher education is essential, notably for people who do not attempt to enter higher education because they are unaware or unconvinced of the opportunities it affords. (Lee and Miller 2005 ; </a:t>
            </a:r>
            <a:r>
              <a:rPr lang="en-IE" sz="2400" dirty="0" err="1"/>
              <a:t>Studley</a:t>
            </a:r>
            <a:r>
              <a:rPr lang="en-IE" sz="2400" dirty="0"/>
              <a:t> 2003 ; </a:t>
            </a:r>
            <a:r>
              <a:rPr lang="en-IE" sz="2400" dirty="0" err="1"/>
              <a:t>Botelhoet</a:t>
            </a:r>
            <a:r>
              <a:rPr lang="en-IE" sz="2400" dirty="0"/>
              <a:t> al. 2001 )” (p. 26</a:t>
            </a:r>
            <a:r>
              <a:rPr lang="en-IE" sz="2400" dirty="0" smtClean="0"/>
              <a:t>)</a:t>
            </a:r>
            <a:endParaRPr lang="en-IE" sz="2400" dirty="0"/>
          </a:p>
          <a:p>
            <a:pPr>
              <a:lnSpc>
                <a:spcPct val="150000"/>
              </a:lnSpc>
            </a:pPr>
            <a:r>
              <a:rPr lang="en-IE" sz="2400" dirty="0"/>
              <a:t>*The Council Recommendation (April 2013) on the Youth Guarantee appears to broaden this approach slightly through recognition of the need for ‘effective outreach’ and ‘awareness’, when recommending that EU Member States ‘develop effective outreach strategies towards young people, including information and awareness campaigns…’.</a:t>
            </a:r>
          </a:p>
          <a:p>
            <a:pPr>
              <a:lnSpc>
                <a:spcPct val="150000"/>
              </a:lnSpc>
            </a:pPr>
            <a:endParaRPr lang="en-IE" dirty="0"/>
          </a:p>
        </p:txBody>
      </p:sp>
    </p:spTree>
    <p:extLst>
      <p:ext uri="{BB962C8B-B14F-4D97-AF65-F5344CB8AC3E}">
        <p14:creationId xmlns:p14="http://schemas.microsoft.com/office/powerpoint/2010/main" val="1835276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081" y="44625"/>
            <a:ext cx="8136904" cy="4662815"/>
          </a:xfrm>
          <a:prstGeom prst="rect">
            <a:avLst/>
          </a:prstGeom>
        </p:spPr>
        <p:txBody>
          <a:bodyPr wrap="square">
            <a:spAutoFit/>
          </a:bodyPr>
          <a:lstStyle/>
          <a:p>
            <a:pPr>
              <a:lnSpc>
                <a:spcPct val="150000"/>
              </a:lnSpc>
            </a:pPr>
            <a:r>
              <a:rPr lang="en-IE" sz="2400" dirty="0"/>
              <a:t>The weaknesses of informational-type approaches have already been </a:t>
            </a:r>
            <a:r>
              <a:rPr lang="en-IE" sz="2400" dirty="0" smtClean="0"/>
              <a:t>recognised in </a:t>
            </a:r>
            <a:r>
              <a:rPr lang="en-IE" sz="2400" dirty="0"/>
              <a:t>psychology internationally with regard to drug prevention strategies (</a:t>
            </a:r>
            <a:r>
              <a:rPr lang="en-IE" sz="2400" dirty="0" smtClean="0"/>
              <a:t>Morgan 2001 </a:t>
            </a:r>
            <a:r>
              <a:rPr lang="en-IE" sz="2400" dirty="0"/>
              <a:t>). </a:t>
            </a:r>
          </a:p>
          <a:p>
            <a:pPr>
              <a:lnSpc>
                <a:spcPct val="150000"/>
              </a:lnSpc>
            </a:pPr>
            <a:endParaRPr lang="en-IE" sz="2400" dirty="0"/>
          </a:p>
          <a:p>
            <a:pPr>
              <a:lnSpc>
                <a:spcPct val="150000"/>
              </a:lnSpc>
            </a:pPr>
            <a:r>
              <a:rPr lang="en-IE" sz="2400" dirty="0"/>
              <a:t>*Information about different drugs by public authorities tends to have </a:t>
            </a:r>
            <a:r>
              <a:rPr lang="en-IE" sz="2400" dirty="0" smtClean="0"/>
              <a:t>the unintended </a:t>
            </a:r>
            <a:r>
              <a:rPr lang="en-IE" sz="2400" dirty="0"/>
              <a:t>effect of promoting these drugs  </a:t>
            </a:r>
          </a:p>
          <a:p>
            <a:pPr>
              <a:lnSpc>
                <a:spcPct val="150000"/>
              </a:lnSpc>
            </a:pPr>
            <a:endParaRPr lang="en-IE" dirty="0"/>
          </a:p>
          <a:p>
            <a:pPr>
              <a:lnSpc>
                <a:spcPct val="150000"/>
              </a:lnSpc>
            </a:pPr>
            <a:endParaRPr lang="en-IE" dirty="0"/>
          </a:p>
          <a:p>
            <a:pPr>
              <a:lnSpc>
                <a:spcPct val="150000"/>
              </a:lnSpc>
            </a:pPr>
            <a:endParaRPr lang="en-IE" dirty="0"/>
          </a:p>
        </p:txBody>
      </p:sp>
      <p:pic>
        <p:nvPicPr>
          <p:cNvPr id="3" name="Picture 2" descr="C:\Users\mcloughv\AppData\Local\Microsoft\Windows\Temporary Internet Files\Content.IE5\K7KZXTZA\la_readingcomprehens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630" y="5266297"/>
            <a:ext cx="2751956" cy="159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34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2" y="105514"/>
            <a:ext cx="8784976" cy="6558847"/>
          </a:xfrm>
          <a:prstGeom prst="rect">
            <a:avLst/>
          </a:prstGeom>
        </p:spPr>
        <p:txBody>
          <a:bodyPr wrap="square">
            <a:spAutoFit/>
          </a:bodyPr>
          <a:lstStyle/>
          <a:p>
            <a:pPr>
              <a:lnSpc>
                <a:spcPct val="150000"/>
              </a:lnSpc>
            </a:pPr>
            <a:r>
              <a:rPr lang="en-IE" sz="2400" b="1" dirty="0"/>
              <a:t>The Belgian national report </a:t>
            </a:r>
            <a:r>
              <a:rPr lang="en-IE" sz="2400" dirty="0"/>
              <a:t>highlights the severe limitations to an informational approach to an abstract other: </a:t>
            </a:r>
          </a:p>
          <a:p>
            <a:pPr>
              <a:lnSpc>
                <a:spcPct val="150000"/>
              </a:lnSpc>
            </a:pPr>
            <a:r>
              <a:rPr lang="en-IE" sz="2400" dirty="0"/>
              <a:t>The </a:t>
            </a:r>
            <a:r>
              <a:rPr lang="en-IE" sz="2400" dirty="0" err="1"/>
              <a:t>Sociale</a:t>
            </a:r>
            <a:r>
              <a:rPr lang="en-IE" sz="2400" dirty="0"/>
              <a:t> School </a:t>
            </a:r>
            <a:r>
              <a:rPr lang="en-IE" sz="2400" dirty="0" err="1"/>
              <a:t>Heverlee</a:t>
            </a:r>
            <a:r>
              <a:rPr lang="en-IE" sz="2400" dirty="0"/>
              <a:t> Centrum </a:t>
            </a:r>
            <a:r>
              <a:rPr lang="en-IE" sz="2400" dirty="0" err="1"/>
              <a:t>voor</a:t>
            </a:r>
            <a:r>
              <a:rPr lang="en-IE" sz="2400" dirty="0"/>
              <a:t> </a:t>
            </a:r>
            <a:r>
              <a:rPr lang="en-IE" sz="2400" dirty="0" err="1"/>
              <a:t>Volwassenenonderwijs</a:t>
            </a:r>
            <a:r>
              <a:rPr lang="en-IE" sz="2400" dirty="0"/>
              <a:t> </a:t>
            </a:r>
            <a:r>
              <a:rPr lang="en-IE" sz="2400" dirty="0" err="1"/>
              <a:t>vzw</a:t>
            </a:r>
            <a:r>
              <a:rPr lang="en-IE" sz="2400" dirty="0"/>
              <a:t> (SSH-CVO) also uses printed press (programme brochure, local newspaper, flyers, adverts, documents, etc.) and online tools (such as a website) to increase the access to their educational provision. Although this type of advertisement reaches the most people, a recent evaluation research by the SSH-CVO has shown </a:t>
            </a:r>
            <a:r>
              <a:rPr lang="en-IE" sz="2400" dirty="0">
                <a:solidFill>
                  <a:srgbClr val="FFFF00"/>
                </a:solidFill>
              </a:rPr>
              <a:t>the effects of this strategy are rather minimal</a:t>
            </a:r>
            <a:r>
              <a:rPr lang="en-IE" sz="2400" dirty="0"/>
              <a:t> (</a:t>
            </a:r>
            <a:r>
              <a:rPr lang="en-IE" sz="2400" dirty="0" err="1"/>
              <a:t>Vermeersch</a:t>
            </a:r>
            <a:r>
              <a:rPr lang="en-IE" sz="2400" dirty="0"/>
              <a:t> &amp; </a:t>
            </a:r>
            <a:r>
              <a:rPr lang="en-IE" sz="2400" dirty="0" err="1"/>
              <a:t>Vandenbroucke</a:t>
            </a:r>
            <a:r>
              <a:rPr lang="en-IE" sz="2400" dirty="0"/>
              <a:t> 2010).  It emphasises a role for formal institutions cooperating with community leaders.</a:t>
            </a:r>
          </a:p>
          <a:p>
            <a:pPr>
              <a:lnSpc>
                <a:spcPct val="150000"/>
              </a:lnSpc>
            </a:pPr>
            <a:endParaRPr lang="en-IE" dirty="0"/>
          </a:p>
        </p:txBody>
      </p:sp>
      <p:pic>
        <p:nvPicPr>
          <p:cNvPr id="3" name="Picture 2"/>
          <p:cNvPicPr/>
          <p:nvPr/>
        </p:nvPicPr>
        <p:blipFill>
          <a:blip r:embed="rId2" cstate="print"/>
          <a:stretch>
            <a:fillRect/>
          </a:stretch>
        </p:blipFill>
        <p:spPr bwMode="auto">
          <a:xfrm>
            <a:off x="8901794" y="2770072"/>
            <a:ext cx="3645535" cy="3567430"/>
          </a:xfrm>
          <a:prstGeom prst="rect">
            <a:avLst/>
          </a:prstGeom>
          <a:noFill/>
          <a:ln w="9525">
            <a:noFill/>
            <a:miter lim="800000"/>
            <a:headEnd/>
            <a:tailEnd/>
          </a:ln>
        </p:spPr>
      </p:pic>
    </p:spTree>
    <p:extLst>
      <p:ext uri="{BB962C8B-B14F-4D97-AF65-F5344CB8AC3E}">
        <p14:creationId xmlns:p14="http://schemas.microsoft.com/office/powerpoint/2010/main" val="4244571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24146" cy="6740307"/>
          </a:xfrm>
          <a:prstGeom prst="rect">
            <a:avLst/>
          </a:prstGeom>
        </p:spPr>
        <p:txBody>
          <a:bodyPr wrap="square">
            <a:spAutoFit/>
          </a:bodyPr>
          <a:lstStyle/>
          <a:p>
            <a:pPr>
              <a:lnSpc>
                <a:spcPct val="150000"/>
              </a:lnSpc>
            </a:pPr>
            <a:r>
              <a:rPr lang="en-IE" sz="2400" b="1" dirty="0" smtClean="0"/>
              <a:t>Outreach </a:t>
            </a:r>
            <a:r>
              <a:rPr lang="en-IE" sz="2400" b="1" dirty="0"/>
              <a:t>Strategy to Engage Young M</a:t>
            </a:r>
            <a:r>
              <a:rPr lang="en-IE" sz="2400" b="1" dirty="0" smtClean="0"/>
              <a:t>igrants </a:t>
            </a:r>
            <a:r>
              <a:rPr lang="en-IE" sz="2400" b="1" dirty="0"/>
              <a:t>and Young Members of a Target Group: Cohort Effect as a Positive Potential </a:t>
            </a:r>
          </a:p>
          <a:p>
            <a:pPr marL="285750" indent="-285750">
              <a:lnSpc>
                <a:spcPct val="150000"/>
              </a:lnSpc>
              <a:buFont typeface="Arial" panose="020B0604020202020204" pitchFamily="34" charset="0"/>
              <a:buChar char="•"/>
            </a:pPr>
            <a:r>
              <a:rPr lang="en-IE" sz="2400" dirty="0"/>
              <a:t>Beyond </a:t>
            </a:r>
            <a:r>
              <a:rPr lang="en-IE" sz="2400" dirty="0" smtClean="0"/>
              <a:t>individual - Social </a:t>
            </a:r>
            <a:r>
              <a:rPr lang="en-IE" sz="2400" dirty="0"/>
              <a:t>interaction </a:t>
            </a:r>
            <a:r>
              <a:rPr lang="en-IE" sz="2400" dirty="0" smtClean="0"/>
              <a:t>focus</a:t>
            </a:r>
            <a:endParaRPr lang="en-IE" sz="2400" dirty="0"/>
          </a:p>
          <a:p>
            <a:pPr>
              <a:lnSpc>
                <a:spcPct val="150000"/>
              </a:lnSpc>
            </a:pPr>
            <a:r>
              <a:rPr lang="en-IE" sz="2400" b="1" dirty="0"/>
              <a:t>Norwegian national report: </a:t>
            </a:r>
            <a:endParaRPr lang="en-IE" sz="2400" dirty="0"/>
          </a:p>
          <a:p>
            <a:pPr>
              <a:lnSpc>
                <a:spcPct val="150000"/>
              </a:lnSpc>
            </a:pPr>
            <a:r>
              <a:rPr lang="en-IE" sz="2400" i="1" dirty="0"/>
              <a:t>Immigrants’ perception of higher education should be changed. Hence, the solution has been to target specific nationalities, namely young immigrants, their parents and even the community they form part of. The latter point is illustrated by differences between immigrant communities in their propensity to start up higher education studies. In this regard, our informant reports that ethnic communities that are unified, such as Indians, Tamils and Vietnamese, more easily develop a culture emphasising the value of educational skills, while such attitudes are less easily nurtured in, e.g., the more fragmented Somalian community </a:t>
            </a:r>
            <a:r>
              <a:rPr lang="en-IE" sz="2400" dirty="0"/>
              <a:t>(</a:t>
            </a:r>
            <a:r>
              <a:rPr lang="en-IE" sz="2400" dirty="0" err="1"/>
              <a:t>Stensen</a:t>
            </a:r>
            <a:r>
              <a:rPr lang="en-IE" sz="2400" dirty="0"/>
              <a:t> and </a:t>
            </a:r>
            <a:r>
              <a:rPr lang="en-IE" sz="2400" dirty="0" err="1"/>
              <a:t>Ure</a:t>
            </a:r>
            <a:r>
              <a:rPr lang="en-IE" sz="2400" dirty="0"/>
              <a:t> 2010 </a:t>
            </a:r>
            <a:r>
              <a:rPr lang="en-IE" sz="2400" dirty="0" smtClean="0"/>
              <a:t>) (Downes 2014).</a:t>
            </a:r>
            <a:endParaRPr lang="en-IE" sz="2400" dirty="0"/>
          </a:p>
        </p:txBody>
      </p:sp>
    </p:spTree>
    <p:extLst>
      <p:ext uri="{BB962C8B-B14F-4D97-AF65-F5344CB8AC3E}">
        <p14:creationId xmlns:p14="http://schemas.microsoft.com/office/powerpoint/2010/main" val="410352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27" y="-120073"/>
            <a:ext cx="12275127" cy="7294305"/>
          </a:xfrm>
          <a:prstGeom prst="rect">
            <a:avLst/>
          </a:prstGeom>
        </p:spPr>
        <p:txBody>
          <a:bodyPr wrap="square">
            <a:spAutoFit/>
          </a:bodyPr>
          <a:lstStyle/>
          <a:p>
            <a:pPr algn="ctr">
              <a:lnSpc>
                <a:spcPct val="150000"/>
              </a:lnSpc>
            </a:pPr>
            <a:r>
              <a:rPr lang="en-IE" sz="2400" b="1" dirty="0" smtClean="0"/>
              <a:t>Assertive </a:t>
            </a:r>
            <a:r>
              <a:rPr lang="en-IE" sz="2400" b="1" dirty="0" err="1" smtClean="0"/>
              <a:t>Inreach</a:t>
            </a:r>
            <a:r>
              <a:rPr lang="en-IE" sz="2400" b="1" dirty="0" smtClean="0"/>
              <a:t>: Availability </a:t>
            </a:r>
            <a:r>
              <a:rPr lang="en-IE" sz="2400" b="1" dirty="0"/>
              <a:t>of school and university institutions free of charge during summertime and evenings for community groups from marginalised areas</a:t>
            </a:r>
          </a:p>
          <a:p>
            <a:pPr>
              <a:lnSpc>
                <a:spcPct val="150000"/>
              </a:lnSpc>
            </a:pPr>
            <a:endParaRPr lang="en-IE" sz="2400" b="1" dirty="0"/>
          </a:p>
          <a:p>
            <a:pPr>
              <a:lnSpc>
                <a:spcPct val="150000"/>
              </a:lnSpc>
            </a:pPr>
            <a:r>
              <a:rPr lang="en-IE" sz="2400" b="1" dirty="0"/>
              <a:t>The Slovenian national report </a:t>
            </a:r>
            <a:r>
              <a:rPr lang="en-IE" sz="2400" dirty="0"/>
              <a:t>provides an example where an educational </a:t>
            </a:r>
            <a:r>
              <a:rPr lang="en-IE" sz="2400" dirty="0" smtClean="0"/>
              <a:t>institution makes </a:t>
            </a:r>
            <a:r>
              <a:rPr lang="en-IE" sz="2400" dirty="0"/>
              <a:t>its rooms available free of charge for community groups:</a:t>
            </a:r>
          </a:p>
          <a:p>
            <a:pPr>
              <a:lnSpc>
                <a:spcPct val="150000"/>
              </a:lnSpc>
            </a:pPr>
            <a:r>
              <a:rPr lang="en-IE" sz="2400" dirty="0" smtClean="0"/>
              <a:t>Institution’s </a:t>
            </a:r>
            <a:r>
              <a:rPr lang="en-IE" sz="2400" dirty="0"/>
              <a:t>building is available for evening and summer events for many </a:t>
            </a:r>
            <a:r>
              <a:rPr lang="en-IE" sz="2400" dirty="0" smtClean="0"/>
              <a:t>associations. Especially </a:t>
            </a:r>
          </a:p>
          <a:p>
            <a:pPr>
              <a:lnSpc>
                <a:spcPct val="150000"/>
              </a:lnSpc>
            </a:pPr>
            <a:r>
              <a:rPr lang="en-IE" sz="2400" dirty="0" smtClean="0"/>
              <a:t>in </a:t>
            </a:r>
            <a:r>
              <a:rPr lang="en-IE" sz="2400" dirty="0"/>
              <a:t>the summer time, they can use it in the evenings for their meetings, </a:t>
            </a:r>
            <a:r>
              <a:rPr lang="en-IE" sz="2400" dirty="0" smtClean="0"/>
              <a:t>lectures etc</a:t>
            </a:r>
            <a:r>
              <a:rPr lang="en-IE" sz="2400" dirty="0"/>
              <a:t>. </a:t>
            </a:r>
            <a:r>
              <a:rPr lang="en-IE" sz="2400" i="1" dirty="0"/>
              <a:t>Yes, they also use it. Various societies use lecture rooms, above all as a place for </a:t>
            </a:r>
            <a:r>
              <a:rPr lang="en-IE" sz="2400" i="1" dirty="0" smtClean="0"/>
              <a:t>their meetings</a:t>
            </a:r>
            <a:r>
              <a:rPr lang="en-IE" sz="2400" dirty="0" smtClean="0"/>
              <a:t> </a:t>
            </a:r>
            <a:r>
              <a:rPr lang="en-IE" sz="2400" dirty="0"/>
              <a:t>(</a:t>
            </a:r>
            <a:r>
              <a:rPr lang="en-IE" sz="2400" dirty="0" err="1"/>
              <a:t>Ivančič</a:t>
            </a:r>
            <a:r>
              <a:rPr lang="en-IE" sz="2400" dirty="0"/>
              <a:t> et al. 2010 </a:t>
            </a:r>
            <a:r>
              <a:rPr lang="en-IE" sz="2400" dirty="0" smtClean="0"/>
              <a:t>)</a:t>
            </a:r>
            <a:endParaRPr lang="en-IE" sz="2400" dirty="0"/>
          </a:p>
          <a:p>
            <a:pPr>
              <a:lnSpc>
                <a:spcPct val="150000"/>
              </a:lnSpc>
            </a:pPr>
            <a:r>
              <a:rPr lang="en-IE" sz="2400" i="1" dirty="0" smtClean="0"/>
              <a:t>Institution </a:t>
            </a:r>
            <a:r>
              <a:rPr lang="en-IE" sz="2400" i="1" dirty="0"/>
              <a:t>is open regarding availability </a:t>
            </a:r>
            <a:r>
              <a:rPr lang="en-IE" sz="2400" i="1" dirty="0">
                <a:solidFill>
                  <a:srgbClr val="FFFF00"/>
                </a:solidFill>
              </a:rPr>
              <a:t>for evening and summer events for the local community and/or target groups. </a:t>
            </a:r>
            <a:r>
              <a:rPr lang="en-IE" sz="2400" i="1" dirty="0"/>
              <a:t>There is no problem to give other profit or non-profit organisations rooms, when they are free. They do that free of charge, they do not demand any money for that </a:t>
            </a:r>
            <a:r>
              <a:rPr lang="en-IE" sz="2400" dirty="0"/>
              <a:t>(</a:t>
            </a:r>
            <a:r>
              <a:rPr lang="en-IE" sz="2400" dirty="0" err="1"/>
              <a:t>Ivančič</a:t>
            </a:r>
            <a:r>
              <a:rPr lang="en-IE" sz="2400" dirty="0"/>
              <a:t> et al. 2010 )</a:t>
            </a:r>
          </a:p>
        </p:txBody>
      </p:sp>
    </p:spTree>
    <p:extLst>
      <p:ext uri="{BB962C8B-B14F-4D97-AF65-F5344CB8AC3E}">
        <p14:creationId xmlns:p14="http://schemas.microsoft.com/office/powerpoint/2010/main" val="2606145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072"/>
            <a:ext cx="12025745" cy="6186309"/>
          </a:xfrm>
          <a:prstGeom prst="rect">
            <a:avLst/>
          </a:prstGeom>
        </p:spPr>
        <p:txBody>
          <a:bodyPr wrap="square">
            <a:spAutoFit/>
          </a:bodyPr>
          <a:lstStyle/>
          <a:p>
            <a:pPr>
              <a:lnSpc>
                <a:spcPct val="150000"/>
              </a:lnSpc>
            </a:pPr>
            <a:r>
              <a:rPr lang="en-IE" sz="2400" dirty="0"/>
              <a:t>Regarding the practical use of [State] university building [</a:t>
            </a:r>
            <a:r>
              <a:rPr lang="en-IE" sz="2400" b="1" dirty="0"/>
              <a:t>in Lithuania], </a:t>
            </a:r>
            <a:r>
              <a:rPr lang="en-IE" sz="2400" dirty="0"/>
              <a:t>it is being used in summer though the process could be even better elaborated. According to interviews it is obvious that there is no systematic use of the building. Some small groups coming for language courses are using the building in summer (</a:t>
            </a:r>
            <a:r>
              <a:rPr lang="en-IE" sz="2400" dirty="0" err="1"/>
              <a:t>Taljunaite</a:t>
            </a:r>
            <a:r>
              <a:rPr lang="en-IE" sz="2400" dirty="0"/>
              <a:t> et al. 2010 )</a:t>
            </a:r>
          </a:p>
          <a:p>
            <a:pPr>
              <a:lnSpc>
                <a:spcPct val="150000"/>
              </a:lnSpc>
            </a:pPr>
            <a:endParaRPr lang="en-IE" sz="2400" dirty="0"/>
          </a:p>
          <a:p>
            <a:pPr>
              <a:lnSpc>
                <a:spcPct val="150000"/>
              </a:lnSpc>
            </a:pPr>
            <a:r>
              <a:rPr lang="en-IE" sz="2400" b="1" dirty="0"/>
              <a:t>In Bulgaria, </a:t>
            </a:r>
            <a:r>
              <a:rPr lang="en-IE" sz="2400" dirty="0"/>
              <a:t>this issue is constructed in terms of institutional autonomy, and</a:t>
            </a:r>
          </a:p>
          <a:p>
            <a:pPr>
              <a:lnSpc>
                <a:spcPct val="150000"/>
              </a:lnSpc>
            </a:pPr>
            <a:r>
              <a:rPr lang="en-IE" sz="2400" dirty="0"/>
              <a:t>availability of university premises to community groups is only if it is paid for:</a:t>
            </a:r>
          </a:p>
          <a:p>
            <a:pPr>
              <a:lnSpc>
                <a:spcPct val="150000"/>
              </a:lnSpc>
            </a:pPr>
            <a:r>
              <a:rPr lang="en-IE" sz="2400" dirty="0"/>
              <a:t>The College establishes contacts with disadvantaged groups in order to improve their </a:t>
            </a:r>
            <a:r>
              <a:rPr lang="en-IE" sz="2400" dirty="0" err="1" smtClean="0"/>
              <a:t>accessto</a:t>
            </a:r>
            <a:r>
              <a:rPr lang="en-IE" sz="2400" dirty="0" smtClean="0"/>
              <a:t> </a:t>
            </a:r>
            <a:r>
              <a:rPr lang="en-IE" sz="2400" dirty="0"/>
              <a:t>higher education by: … </a:t>
            </a:r>
            <a:r>
              <a:rPr lang="en-IE" sz="2400" i="1" dirty="0"/>
              <a:t>organising visits to different schools and discussions with students.</a:t>
            </a:r>
          </a:p>
          <a:p>
            <a:pPr>
              <a:lnSpc>
                <a:spcPct val="150000"/>
              </a:lnSpc>
            </a:pPr>
            <a:r>
              <a:rPr lang="en-IE" sz="2400" i="1" dirty="0"/>
              <a:t>[…] The college’s buildings may be rented to members of the local community for different</a:t>
            </a:r>
          </a:p>
          <a:p>
            <a:pPr>
              <a:lnSpc>
                <a:spcPct val="150000"/>
              </a:lnSpc>
            </a:pPr>
            <a:r>
              <a:rPr lang="en-IE" sz="2400" i="1" dirty="0"/>
              <a:t>social events.</a:t>
            </a:r>
            <a:r>
              <a:rPr lang="en-IE" sz="2400" dirty="0"/>
              <a:t> (</a:t>
            </a:r>
            <a:r>
              <a:rPr lang="en-IE" sz="2400" dirty="0" err="1"/>
              <a:t>Boyadjieva</a:t>
            </a:r>
            <a:r>
              <a:rPr lang="en-IE" sz="2400" dirty="0"/>
              <a:t> et al. 2010 )</a:t>
            </a:r>
          </a:p>
        </p:txBody>
      </p:sp>
    </p:spTree>
    <p:extLst>
      <p:ext uri="{BB962C8B-B14F-4D97-AF65-F5344CB8AC3E}">
        <p14:creationId xmlns:p14="http://schemas.microsoft.com/office/powerpoint/2010/main" val="1466279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367" y="178940"/>
            <a:ext cx="8496944" cy="5262979"/>
          </a:xfrm>
          <a:prstGeom prst="rect">
            <a:avLst/>
          </a:prstGeom>
        </p:spPr>
        <p:txBody>
          <a:bodyPr wrap="square">
            <a:spAutoFit/>
          </a:bodyPr>
          <a:lstStyle/>
          <a:p>
            <a:r>
              <a:rPr lang="en-GB" sz="2400" dirty="0">
                <a:solidFill>
                  <a:srgbClr val="FFFF00"/>
                </a:solidFill>
              </a:rPr>
              <a:t>3. Bridging Diametric Spatial Splits between Health and Education:</a:t>
            </a:r>
          </a:p>
          <a:p>
            <a:r>
              <a:rPr lang="en-GB" sz="2400" dirty="0">
                <a:solidFill>
                  <a:srgbClr val="FFFF00"/>
                </a:solidFill>
              </a:rPr>
              <a:t>Family Support and Parental </a:t>
            </a:r>
            <a:r>
              <a:rPr lang="en-GB" sz="2400" dirty="0" smtClean="0">
                <a:solidFill>
                  <a:srgbClr val="FFFF00"/>
                </a:solidFill>
              </a:rPr>
              <a:t>Involvement</a:t>
            </a:r>
          </a:p>
          <a:p>
            <a:endParaRPr lang="en-GB" sz="2400" dirty="0">
              <a:solidFill>
                <a:srgbClr val="FFFF00"/>
              </a:solidFill>
            </a:endParaRPr>
          </a:p>
          <a:p>
            <a:r>
              <a:rPr lang="en-IE" sz="2400" b="1" dirty="0" smtClean="0">
                <a:solidFill>
                  <a:srgbClr val="FFFF00"/>
                </a:solidFill>
              </a:rPr>
              <a:t>The </a:t>
            </a:r>
            <a:r>
              <a:rPr lang="en-IE" sz="2400" b="1" dirty="0">
                <a:solidFill>
                  <a:srgbClr val="FFFF00"/>
                </a:solidFill>
              </a:rPr>
              <a:t>Emotional-Relational Turn for ESL and Inclusive   </a:t>
            </a:r>
          </a:p>
          <a:p>
            <a:r>
              <a:rPr lang="en-IE" sz="2400" b="1" dirty="0">
                <a:solidFill>
                  <a:srgbClr val="FFFF00"/>
                </a:solidFill>
              </a:rPr>
              <a:t>       Systems : </a:t>
            </a:r>
            <a:r>
              <a:rPr lang="en-US" sz="2400" b="1" dirty="0"/>
              <a:t>Bridging health and education (Downes &amp; Gilligan 2007, Downes &amp; </a:t>
            </a:r>
            <a:r>
              <a:rPr lang="en-US" sz="2400" b="1" dirty="0" err="1"/>
              <a:t>Maunsell</a:t>
            </a:r>
            <a:r>
              <a:rPr lang="en-US" sz="2400" b="1" dirty="0"/>
              <a:t> </a:t>
            </a:r>
            <a:r>
              <a:rPr lang="en-US" sz="2400" b="1" dirty="0" smtClean="0"/>
              <a:t>2007, Downes, </a:t>
            </a:r>
            <a:r>
              <a:rPr lang="en-US" sz="2400" b="1" dirty="0" err="1" smtClean="0"/>
              <a:t>Nairz</a:t>
            </a:r>
            <a:r>
              <a:rPr lang="en-US" sz="2400" b="1" dirty="0" smtClean="0"/>
              <a:t>-Wirth &amp; </a:t>
            </a:r>
            <a:r>
              <a:rPr lang="en-US" sz="2400" b="1" dirty="0" err="1" smtClean="0"/>
              <a:t>Rusinaite</a:t>
            </a:r>
            <a:r>
              <a:rPr lang="en-US" sz="2400" b="1" dirty="0" smtClean="0"/>
              <a:t> 2017)</a:t>
            </a:r>
            <a:endParaRPr lang="en-US" sz="2400" b="1" dirty="0"/>
          </a:p>
          <a:p>
            <a:endParaRPr lang="en-IE" sz="2400" dirty="0"/>
          </a:p>
          <a:p>
            <a:r>
              <a:rPr lang="en-IE" sz="2400" dirty="0">
                <a:solidFill>
                  <a:srgbClr val="FFFF00"/>
                </a:solidFill>
              </a:rPr>
              <a:t>Simply reframing school dropout as a health issue has the potential to bring new players into the effort </a:t>
            </a:r>
            <a:r>
              <a:rPr lang="en-IE" sz="2400" dirty="0"/>
              <a:t>— parents, health institutions, young people, civil rights groups — and to encourage public officials to think of the dropout problem as central to community health and as a long-term solution beneficial to population health (Freudenberg and </a:t>
            </a:r>
            <a:r>
              <a:rPr lang="en-IE" sz="2400" dirty="0" err="1"/>
              <a:t>Ruglis</a:t>
            </a:r>
            <a:r>
              <a:rPr lang="en-IE" sz="2400" dirty="0"/>
              <a:t> 2007)</a:t>
            </a:r>
          </a:p>
        </p:txBody>
      </p:sp>
      <p:pic>
        <p:nvPicPr>
          <p:cNvPr id="3" name="Picture 2" descr="C:\Documents and Settings\mcloughv\Local Settings\Temporary Internet Files\Content.IE5\EGN1QYWT\MP90038595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757" y="2784791"/>
            <a:ext cx="3477260" cy="248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98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620688"/>
            <a:ext cx="7488832" cy="4154984"/>
          </a:xfrm>
          <a:prstGeom prst="rect">
            <a:avLst/>
          </a:prstGeom>
        </p:spPr>
        <p:txBody>
          <a:bodyPr wrap="square">
            <a:spAutoFit/>
          </a:bodyPr>
          <a:lstStyle/>
          <a:p>
            <a:r>
              <a:rPr lang="en-IE" sz="2400" dirty="0">
                <a:solidFill>
                  <a:prstClr val="white"/>
                </a:solidFill>
              </a:rPr>
              <a:t>Beyond Epstein – Integrating Health and Education to go beyond Diametric Spatial Split as Knots and Walls</a:t>
            </a:r>
          </a:p>
          <a:p>
            <a:r>
              <a:rPr lang="en-IE" sz="2400" dirty="0">
                <a:solidFill>
                  <a:prstClr val="white"/>
                </a:solidFill>
              </a:rPr>
              <a:t>= Joint Strategy for Family Support and Parental Involvement</a:t>
            </a:r>
          </a:p>
          <a:p>
            <a:endParaRPr lang="en-IE" sz="2400" dirty="0">
              <a:solidFill>
                <a:prstClr val="white"/>
              </a:solidFill>
            </a:endParaRPr>
          </a:p>
          <a:p>
            <a:r>
              <a:rPr lang="en-IE" sz="2400" dirty="0"/>
              <a:t>Epstein’s (2001) ‘Framework of Parental Involvement’ identifies six ways in which schools and parents can be involved </a:t>
            </a:r>
          </a:p>
          <a:p>
            <a:r>
              <a:rPr lang="en-IE" sz="2400" dirty="0"/>
              <a:t>i.e. Parenting, Communicating, Volunteering,</a:t>
            </a:r>
          </a:p>
          <a:p>
            <a:r>
              <a:rPr lang="en-IE" sz="2400" dirty="0"/>
              <a:t>Learning at home, Decision Making, Collaborating with the Community. </a:t>
            </a:r>
          </a:p>
        </p:txBody>
      </p:sp>
      <p:pic>
        <p:nvPicPr>
          <p:cNvPr id="3" name="Picture 2" descr="C:\Documents and Settings\mcloughv\Local Settings\Temporary Internet Files\Content.IE5\67RP7K88\MC9004343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0899" y="266358"/>
            <a:ext cx="1987062" cy="413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0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7" y="164891"/>
            <a:ext cx="12187003" cy="8125301"/>
          </a:xfrm>
          <a:prstGeom prst="rect">
            <a:avLst/>
          </a:prstGeom>
        </p:spPr>
        <p:txBody>
          <a:bodyPr wrap="square">
            <a:spAutoFit/>
          </a:bodyPr>
          <a:lstStyle/>
          <a:p>
            <a:r>
              <a:rPr lang="en-GB" sz="2400" dirty="0" smtClean="0">
                <a:solidFill>
                  <a:srgbClr val="FFFF00"/>
                </a:solidFill>
              </a:rPr>
              <a:t>Child-Centred Community Wide Consultations</a:t>
            </a:r>
          </a:p>
          <a:p>
            <a:endParaRPr lang="en-GB" sz="2400" dirty="0" smtClean="0"/>
          </a:p>
          <a:p>
            <a:r>
              <a:rPr lang="en-GB" sz="2400" dirty="0" smtClean="0"/>
              <a:t>Downes</a:t>
            </a:r>
            <a:r>
              <a:rPr lang="en-GB" sz="2400" dirty="0"/>
              <a:t>, P. (2004). </a:t>
            </a:r>
            <a:r>
              <a:rPr lang="en-GB" sz="2400" i="1" dirty="0"/>
              <a:t>Psychological support services for Ballyfermot: Present and future.</a:t>
            </a:r>
            <a:r>
              <a:rPr lang="en-GB" sz="2400" dirty="0"/>
              <a:t> Commissioned Research Report for European Union funded organisation, URBAN, Ballyfermot, </a:t>
            </a:r>
            <a:endParaRPr lang="en-GB" sz="2400" dirty="0" smtClean="0"/>
          </a:p>
          <a:p>
            <a:r>
              <a:rPr lang="en-GB" sz="2400" dirty="0" smtClean="0"/>
              <a:t>in </a:t>
            </a:r>
            <a:r>
              <a:rPr lang="en-GB" sz="2400" dirty="0"/>
              <a:t>conjunction with Ballyfermot Drugs Task Force.</a:t>
            </a:r>
            <a:endParaRPr lang="en-IE" sz="2400" dirty="0"/>
          </a:p>
          <a:p>
            <a:endParaRPr lang="en-IE" sz="2400" dirty="0" smtClean="0"/>
          </a:p>
          <a:p>
            <a:r>
              <a:rPr lang="en-IE" sz="2400" dirty="0" smtClean="0"/>
              <a:t>* 342 </a:t>
            </a:r>
            <a:r>
              <a:rPr lang="en-IE" sz="2400" dirty="0"/>
              <a:t>questionnaires (180 girls, 162 boys) were returned in total from the primary schools in Ballyfermot: 20 focus groups were held in the primary schools </a:t>
            </a:r>
            <a:endParaRPr lang="en-IE" sz="2400" dirty="0" smtClean="0"/>
          </a:p>
          <a:p>
            <a:r>
              <a:rPr lang="en-US" sz="2400" dirty="0" smtClean="0">
                <a:solidFill>
                  <a:prstClr val="white"/>
                </a:solidFill>
              </a:rPr>
              <a:t>* 12 </a:t>
            </a:r>
            <a:r>
              <a:rPr lang="en-US" sz="2400" dirty="0">
                <a:solidFill>
                  <a:prstClr val="white"/>
                </a:solidFill>
              </a:rPr>
              <a:t>focus groups and 173 questionnaire responses from secondary </a:t>
            </a:r>
            <a:r>
              <a:rPr lang="en-US" sz="2400" dirty="0" smtClean="0">
                <a:solidFill>
                  <a:prstClr val="white"/>
                </a:solidFill>
              </a:rPr>
              <a:t>students</a:t>
            </a:r>
          </a:p>
          <a:p>
            <a:r>
              <a:rPr lang="en-US" sz="2400" dirty="0" smtClean="0">
                <a:solidFill>
                  <a:prstClr val="white"/>
                </a:solidFill>
              </a:rPr>
              <a:t>*Interviews with local community services, parents, school principals, statutory services,  </a:t>
            </a:r>
          </a:p>
          <a:p>
            <a:endParaRPr lang="en-US" sz="2400" dirty="0">
              <a:solidFill>
                <a:prstClr val="white"/>
              </a:solidFill>
            </a:endParaRPr>
          </a:p>
          <a:p>
            <a:r>
              <a:rPr lang="en-US" sz="2400" dirty="0"/>
              <a:t>Downes, P. &amp; </a:t>
            </a:r>
            <a:r>
              <a:rPr lang="en-US" sz="2400" dirty="0" err="1"/>
              <a:t>Maunsell</a:t>
            </a:r>
            <a:r>
              <a:rPr lang="en-US" sz="2400" dirty="0"/>
              <a:t>, C. (2007). </a:t>
            </a:r>
            <a:r>
              <a:rPr lang="en-US" sz="2400" i="1" dirty="0"/>
              <a:t>Count us in: Tackling early school leaving in South West Inner City Dublin, An integrated response</a:t>
            </a:r>
            <a:r>
              <a:rPr lang="en-US" sz="2400" dirty="0"/>
              <a:t>. Commissioned Research Report for South Inner City Community Development Association (SICCDA) &amp; South Inner City Drugs Task Force: Dublin </a:t>
            </a:r>
            <a:endParaRPr lang="en-IE" sz="2400" dirty="0"/>
          </a:p>
          <a:p>
            <a:endParaRPr lang="en-US" sz="2400" dirty="0"/>
          </a:p>
          <a:p>
            <a:r>
              <a:rPr lang="en-US" sz="2400" dirty="0" smtClean="0"/>
              <a:t>Downes</a:t>
            </a:r>
            <a:r>
              <a:rPr lang="en-US" sz="2400" dirty="0"/>
              <a:t>, P., </a:t>
            </a:r>
            <a:r>
              <a:rPr lang="en-US" sz="2400" dirty="0" err="1"/>
              <a:t>Maunsell</a:t>
            </a:r>
            <a:r>
              <a:rPr lang="en-US" sz="2400" dirty="0"/>
              <a:t>, C., &amp; </a:t>
            </a:r>
            <a:r>
              <a:rPr lang="en-US" sz="2400" dirty="0" err="1"/>
              <a:t>Ivers</a:t>
            </a:r>
            <a:r>
              <a:rPr lang="en-US" sz="2400" dirty="0"/>
              <a:t>, J. (2006). </a:t>
            </a:r>
            <a:r>
              <a:rPr lang="en-US" sz="2400" i="1" dirty="0"/>
              <a:t>A holistic approach to early school leaving and school retention in Blanchardstown: Current issues and future steps for services and schools</a:t>
            </a:r>
            <a:r>
              <a:rPr lang="en-US" sz="2400" dirty="0"/>
              <a:t>. Blanchardstown Area Partnership, Dublin.</a:t>
            </a:r>
            <a:endParaRPr lang="en-IE" sz="2400" dirty="0"/>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IE" dirty="0"/>
          </a:p>
        </p:txBody>
      </p:sp>
    </p:spTree>
    <p:extLst>
      <p:ext uri="{BB962C8B-B14F-4D97-AF65-F5344CB8AC3E}">
        <p14:creationId xmlns:p14="http://schemas.microsoft.com/office/powerpoint/2010/main" val="25695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Rectangle 2"/>
          <p:cNvSpPr/>
          <p:nvPr/>
        </p:nvSpPr>
        <p:spPr>
          <a:xfrm>
            <a:off x="2567608" y="1434533"/>
            <a:ext cx="6912768" cy="5262979"/>
          </a:xfrm>
          <a:prstGeom prst="rect">
            <a:avLst/>
          </a:prstGeom>
        </p:spPr>
        <p:txBody>
          <a:bodyPr wrap="square">
            <a:spAutoFit/>
          </a:bodyPr>
          <a:lstStyle/>
          <a:p>
            <a:r>
              <a:rPr lang="en-IE" sz="2400" dirty="0"/>
              <a:t>Bringing together a common strategy for Parental Involvement and Family Support - bridging education and health domains</a:t>
            </a:r>
          </a:p>
          <a:p>
            <a:pPr marL="342900" indent="-342900">
              <a:buFontTx/>
              <a:buChar char="-"/>
            </a:pPr>
            <a:endParaRPr lang="en-GB" sz="2400" dirty="0"/>
          </a:p>
          <a:p>
            <a:pPr marL="342900" indent="-342900">
              <a:buFontTx/>
              <a:buChar char="-"/>
            </a:pPr>
            <a:r>
              <a:rPr lang="en-GB" sz="2400" dirty="0"/>
              <a:t>family support services and education of parents regarding their approaches to communication and supportive discipline with their children, </a:t>
            </a:r>
          </a:p>
          <a:p>
            <a:pPr marL="342900" indent="-342900">
              <a:buFontTx/>
              <a:buChar char="-"/>
            </a:pPr>
            <a:r>
              <a:rPr lang="en-GB" sz="2400" dirty="0"/>
              <a:t>outreach to families to provide </a:t>
            </a:r>
            <a:r>
              <a:rPr lang="en-GB" sz="2400" dirty="0" smtClean="0"/>
              <a:t>supports (</a:t>
            </a:r>
            <a:r>
              <a:rPr lang="en-GB" sz="2400" dirty="0" err="1" smtClean="0"/>
              <a:t>Familibase</a:t>
            </a:r>
            <a:r>
              <a:rPr lang="en-GB" sz="2400" dirty="0" smtClean="0"/>
              <a:t> Morning Programme of Home Visits)</a:t>
            </a:r>
          </a:p>
          <a:p>
            <a:pPr marL="342900" indent="-342900">
              <a:buFontTx/>
              <a:buChar char="-"/>
            </a:pPr>
            <a:endParaRPr lang="en-GB" sz="2400" dirty="0"/>
          </a:p>
          <a:p>
            <a:pPr marL="342900" indent="-342900">
              <a:buFontTx/>
              <a:buChar char="-"/>
            </a:pPr>
            <a:r>
              <a:rPr lang="en-GB" sz="2400" dirty="0">
                <a:solidFill>
                  <a:srgbClr val="FFFF00"/>
                </a:solidFill>
              </a:rPr>
              <a:t>Challenge System Blockage of Parallel Discourses ‘Side-by-Side’ as Diametric Opposition and Splits in Communication</a:t>
            </a:r>
          </a:p>
          <a:p>
            <a:pPr marL="342900" indent="-342900">
              <a:buFontTx/>
              <a:buChar char="-"/>
            </a:pPr>
            <a:endParaRPr lang="en-IE" sz="2400" dirty="0"/>
          </a:p>
        </p:txBody>
      </p:sp>
    </p:spTree>
    <p:extLst>
      <p:ext uri="{BB962C8B-B14F-4D97-AF65-F5344CB8AC3E}">
        <p14:creationId xmlns:p14="http://schemas.microsoft.com/office/powerpoint/2010/main" val="2459694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0"/>
            <a:ext cx="8568952" cy="1938992"/>
          </a:xfrm>
          <a:prstGeom prst="rect">
            <a:avLst/>
          </a:prstGeom>
        </p:spPr>
        <p:txBody>
          <a:bodyPr wrap="square">
            <a:spAutoFit/>
          </a:bodyPr>
          <a:lstStyle/>
          <a:p>
            <a:r>
              <a:rPr lang="en-IE" sz="2400" b="1" dirty="0">
                <a:solidFill>
                  <a:prstClr val="white"/>
                </a:solidFill>
              </a:rPr>
              <a:t>Overcoming System Blockages as Fragmentation, Resistance and Exclusion– linking health and education</a:t>
            </a:r>
          </a:p>
          <a:p>
            <a:pPr marL="342900" indent="-342900">
              <a:buFont typeface="Arial" panose="020B0604020202020204" pitchFamily="34" charset="0"/>
              <a:buChar char="•"/>
            </a:pPr>
            <a:r>
              <a:rPr lang="en-IE" sz="2400" b="1" dirty="0">
                <a:solidFill>
                  <a:prstClr val="white"/>
                </a:solidFill>
              </a:rPr>
              <a:t>Multidisciplinary teams: Chronic need indicated prevention level</a:t>
            </a:r>
          </a:p>
          <a:p>
            <a:pPr marL="342900" indent="-342900">
              <a:buFont typeface="Arial" panose="020B0604020202020204" pitchFamily="34" charset="0"/>
              <a:buChar char="•"/>
            </a:pPr>
            <a:r>
              <a:rPr lang="en-IE" sz="2400" b="1" dirty="0">
                <a:solidFill>
                  <a:prstClr val="white"/>
                </a:solidFill>
              </a:rPr>
              <a:t>Family support services and parental involvement</a:t>
            </a:r>
          </a:p>
        </p:txBody>
      </p:sp>
      <p:sp>
        <p:nvSpPr>
          <p:cNvPr id="3" name="Rectangle 2"/>
          <p:cNvSpPr/>
          <p:nvPr/>
        </p:nvSpPr>
        <p:spPr>
          <a:xfrm>
            <a:off x="1524000" y="1902317"/>
            <a:ext cx="9721080" cy="4524315"/>
          </a:xfrm>
          <a:prstGeom prst="rect">
            <a:avLst/>
          </a:prstGeom>
        </p:spPr>
        <p:txBody>
          <a:bodyPr wrap="square">
            <a:spAutoFit/>
          </a:bodyPr>
          <a:lstStyle/>
          <a:p>
            <a:r>
              <a:rPr lang="en-IE" sz="2400" dirty="0">
                <a:solidFill>
                  <a:prstClr val="white"/>
                </a:solidFill>
              </a:rPr>
              <a:t>The </a:t>
            </a:r>
            <a:r>
              <a:rPr lang="en-IE" sz="2400" i="1" dirty="0">
                <a:solidFill>
                  <a:prstClr val="white"/>
                </a:solidFill>
              </a:rPr>
              <a:t>Alliances for Inclusion</a:t>
            </a:r>
            <a:r>
              <a:rPr lang="en-IE" sz="2400" dirty="0">
                <a:solidFill>
                  <a:prstClr val="white"/>
                </a:solidFill>
              </a:rPr>
              <a:t> report (Edwards &amp; </a:t>
            </a:r>
            <a:r>
              <a:rPr lang="en-IE" sz="2400" dirty="0" err="1">
                <a:solidFill>
                  <a:prstClr val="white"/>
                </a:solidFill>
              </a:rPr>
              <a:t>Downes</a:t>
            </a:r>
            <a:r>
              <a:rPr lang="en-IE" sz="2400" dirty="0">
                <a:solidFill>
                  <a:prstClr val="white"/>
                </a:solidFill>
              </a:rPr>
              <a:t> 2013) 16 examples of cross-sectoral work from 10 European countries. </a:t>
            </a:r>
          </a:p>
          <a:p>
            <a:r>
              <a:rPr lang="en-IE" sz="2400" dirty="0">
                <a:solidFill>
                  <a:prstClr val="white"/>
                </a:solidFill>
              </a:rPr>
              <a:t>-A policy focus is needed to go beyond multiple agencies</a:t>
            </a:r>
          </a:p>
          <a:p>
            <a:r>
              <a:rPr lang="en-IE" sz="2400" dirty="0">
                <a:solidFill>
                  <a:prstClr val="white"/>
                </a:solidFill>
              </a:rPr>
              <a:t> -Need to minimise fragmentation across diverse services ‘passing on bits of the child’ and family (Edwards &amp; </a:t>
            </a:r>
            <a:r>
              <a:rPr lang="en-IE" sz="2400" dirty="0" err="1">
                <a:solidFill>
                  <a:prstClr val="white"/>
                </a:solidFill>
              </a:rPr>
              <a:t>Downes</a:t>
            </a:r>
            <a:r>
              <a:rPr lang="en-IE" sz="2400" dirty="0">
                <a:solidFill>
                  <a:prstClr val="white"/>
                </a:solidFill>
              </a:rPr>
              <a:t> 2013)</a:t>
            </a:r>
          </a:p>
          <a:p>
            <a:r>
              <a:rPr lang="en-IE" sz="2400" dirty="0">
                <a:solidFill>
                  <a:prstClr val="white"/>
                </a:solidFill>
              </a:rPr>
              <a:t>- Direct delivery multidisciplinary teams – not committee sitting</a:t>
            </a:r>
          </a:p>
          <a:p>
            <a:endParaRPr lang="en-IE" sz="2400" dirty="0">
              <a:solidFill>
                <a:prstClr val="white"/>
              </a:solidFill>
            </a:endParaRPr>
          </a:p>
          <a:p>
            <a:pPr algn="ctr"/>
            <a:r>
              <a:rPr lang="en-IE" sz="2400" b="1" dirty="0">
                <a:solidFill>
                  <a:prstClr val="white"/>
                </a:solidFill>
              </a:rPr>
              <a:t>Territories </a:t>
            </a:r>
            <a:endParaRPr lang="en-IE" sz="2000" dirty="0">
              <a:solidFill>
                <a:prstClr val="white"/>
              </a:solidFill>
            </a:endParaRPr>
          </a:p>
          <a:p>
            <a:pPr marL="285750" indent="-285750">
              <a:buFont typeface="Arial" panose="020B0604020202020204" pitchFamily="34" charset="0"/>
              <a:buChar char="•"/>
            </a:pPr>
            <a:r>
              <a:rPr lang="en-IE" sz="2400" dirty="0">
                <a:solidFill>
                  <a:prstClr val="white"/>
                </a:solidFill>
              </a:rPr>
              <a:t>Local rivalries across municipalities and schools </a:t>
            </a:r>
          </a:p>
          <a:p>
            <a:r>
              <a:rPr lang="en-IE" sz="2400" dirty="0">
                <a:solidFill>
                  <a:prstClr val="white"/>
                </a:solidFill>
              </a:rPr>
              <a:t>an obstacle to sharing of good practice </a:t>
            </a:r>
          </a:p>
          <a:p>
            <a:pPr marL="285750" indent="-285750">
              <a:buFont typeface="Arial" panose="020B0604020202020204" pitchFamily="34" charset="0"/>
              <a:buChar char="•"/>
            </a:pPr>
            <a:r>
              <a:rPr lang="en-IE" sz="2400" dirty="0">
                <a:solidFill>
                  <a:prstClr val="white"/>
                </a:solidFill>
              </a:rPr>
              <a:t>Local rivalries across agencies especially in a </a:t>
            </a:r>
          </a:p>
          <a:p>
            <a:r>
              <a:rPr lang="en-IE" sz="2400" dirty="0">
                <a:solidFill>
                  <a:prstClr val="white"/>
                </a:solidFill>
              </a:rPr>
              <a:t>recession – to claim resources and credit for gains </a:t>
            </a:r>
          </a:p>
        </p:txBody>
      </p:sp>
      <p:pic>
        <p:nvPicPr>
          <p:cNvPr id="4" name="Picture 3"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792" y="4189605"/>
            <a:ext cx="2457208" cy="240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19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10972800" cy="1143000"/>
          </a:xfrm>
        </p:spPr>
        <p:txBody>
          <a:bodyPr>
            <a:normAutofit fontScale="90000"/>
          </a:bodyPr>
          <a:lstStyle/>
          <a:p>
            <a:r>
              <a:rPr lang="en-GB" dirty="0" smtClean="0"/>
              <a:t/>
            </a:r>
            <a:br>
              <a:rPr lang="en-GB" dirty="0" smtClean="0"/>
            </a:br>
            <a:r>
              <a:rPr lang="en-GB" dirty="0" smtClean="0"/>
              <a:t> Beyond Diametric Splits between Education and Health (Downes 2020): Sleep Loss invisible in DEIS and BOBF</a:t>
            </a:r>
            <a:br>
              <a:rPr lang="en-GB" dirty="0" smtClean="0"/>
            </a:br>
            <a:r>
              <a:rPr lang="en-GB" sz="4000" dirty="0" smtClean="0"/>
              <a:t>Promoting </a:t>
            </a:r>
            <a:r>
              <a:rPr lang="en-GB" sz="4000" dirty="0"/>
              <a:t>Adequate Sleep for Students</a:t>
            </a:r>
            <a:r>
              <a:rPr lang="en-IE" dirty="0"/>
              <a:t/>
            </a:r>
            <a:br>
              <a:rPr lang="en-IE" dirty="0"/>
            </a:br>
            <a:endParaRPr lang="en-IE" dirty="0"/>
          </a:p>
        </p:txBody>
      </p:sp>
      <p:sp>
        <p:nvSpPr>
          <p:cNvPr id="3" name="Rectangle 2"/>
          <p:cNvSpPr/>
          <p:nvPr/>
        </p:nvSpPr>
        <p:spPr>
          <a:xfrm>
            <a:off x="1474967" y="2367532"/>
            <a:ext cx="8784976" cy="4585871"/>
          </a:xfrm>
          <a:prstGeom prst="rect">
            <a:avLst/>
          </a:prstGeom>
        </p:spPr>
        <p:txBody>
          <a:bodyPr wrap="square">
            <a:spAutoFit/>
          </a:bodyPr>
          <a:lstStyle/>
          <a:p>
            <a:pPr marL="285750" indent="-285750">
              <a:buFont typeface="Arial" panose="020B0604020202020204" pitchFamily="34" charset="0"/>
              <a:buChar char="•"/>
            </a:pPr>
            <a:r>
              <a:rPr lang="en-GB" sz="2400" dirty="0" smtClean="0">
                <a:solidFill>
                  <a:prstClr val="white"/>
                </a:solidFill>
                <a:latin typeface="Calibri"/>
              </a:rPr>
              <a:t>Most children need at least 9 hours of restful sleep each night (</a:t>
            </a:r>
            <a:r>
              <a:rPr lang="en-GB" sz="2400" dirty="0" err="1" smtClean="0">
                <a:solidFill>
                  <a:prstClr val="white"/>
                </a:solidFill>
                <a:latin typeface="Calibri"/>
              </a:rPr>
              <a:t>Taras</a:t>
            </a:r>
            <a:r>
              <a:rPr lang="en-GB" sz="2400" dirty="0" smtClean="0">
                <a:solidFill>
                  <a:prstClr val="white"/>
                </a:solidFill>
                <a:latin typeface="Calibri"/>
              </a:rPr>
              <a:t> and Potts-</a:t>
            </a:r>
            <a:r>
              <a:rPr lang="en-GB" sz="2400" dirty="0" err="1" smtClean="0">
                <a:solidFill>
                  <a:prstClr val="white"/>
                </a:solidFill>
                <a:latin typeface="Calibri"/>
              </a:rPr>
              <a:t>Datema</a:t>
            </a:r>
            <a:r>
              <a:rPr lang="en-GB" sz="2400" dirty="0" smtClean="0">
                <a:solidFill>
                  <a:prstClr val="white"/>
                </a:solidFill>
                <a:latin typeface="Calibri"/>
              </a:rPr>
              <a:t>, 2005).</a:t>
            </a:r>
          </a:p>
          <a:p>
            <a:pPr marL="285750" indent="-285750">
              <a:buFont typeface="Arial" panose="020B0604020202020204" pitchFamily="34" charset="0"/>
              <a:buChar char="•"/>
            </a:pPr>
            <a:endParaRPr lang="en-IE" sz="2400" dirty="0" smtClean="0">
              <a:solidFill>
                <a:prstClr val="white"/>
              </a:solidFill>
              <a:latin typeface="Calibri"/>
            </a:endParaRPr>
          </a:p>
          <a:p>
            <a:pPr marL="285750" indent="-285750">
              <a:buFont typeface="Arial" panose="020B0604020202020204" pitchFamily="34" charset="0"/>
              <a:buChar char="•"/>
            </a:pPr>
            <a:r>
              <a:rPr lang="en-GB" sz="2400" dirty="0" smtClean="0">
                <a:solidFill>
                  <a:prstClr val="white"/>
                </a:solidFill>
                <a:latin typeface="Calibri"/>
              </a:rPr>
              <a:t>Impact on the wide spectrum of cognitive functioning, including </a:t>
            </a:r>
            <a:r>
              <a:rPr lang="en-GB" sz="2400" dirty="0" smtClean="0">
                <a:solidFill>
                  <a:srgbClr val="FFFF00"/>
                </a:solidFill>
                <a:latin typeface="Calibri"/>
              </a:rPr>
              <a:t>attention, reasoning and memory</a:t>
            </a:r>
            <a:r>
              <a:rPr lang="en-GB" sz="2400" dirty="0" smtClean="0">
                <a:solidFill>
                  <a:prstClr val="white"/>
                </a:solidFill>
                <a:latin typeface="Calibri"/>
              </a:rPr>
              <a:t>, moreover during prolonged periods of sleep restriction, the negative effects accumulate (de Bruin et al, 2016).</a:t>
            </a:r>
          </a:p>
          <a:p>
            <a:pPr marL="285750" indent="-285750">
              <a:buFont typeface="Arial" panose="020B0604020202020204" pitchFamily="34" charset="0"/>
              <a:buChar char="•"/>
            </a:pPr>
            <a:endParaRPr lang="en-GB" sz="2400" dirty="0" smtClean="0">
              <a:solidFill>
                <a:prstClr val="white"/>
              </a:solidFill>
              <a:latin typeface="Calibri"/>
            </a:endParaRPr>
          </a:p>
          <a:p>
            <a:pPr marL="285750" indent="-285750">
              <a:buFont typeface="Arial" panose="020B0604020202020204" pitchFamily="34" charset="0"/>
              <a:buChar char="•"/>
            </a:pPr>
            <a:r>
              <a:rPr lang="en-GB" sz="2400" dirty="0">
                <a:solidFill>
                  <a:prstClr val="white"/>
                </a:solidFill>
              </a:rPr>
              <a:t>Sleep deficiency is interwoven in complex ways with </a:t>
            </a:r>
            <a:r>
              <a:rPr lang="en-GB" sz="2400" dirty="0">
                <a:solidFill>
                  <a:srgbClr val="FFFF00"/>
                </a:solidFill>
              </a:rPr>
              <a:t>substance abuse </a:t>
            </a:r>
            <a:r>
              <a:rPr lang="en-GB" sz="2400" dirty="0">
                <a:solidFill>
                  <a:prstClr val="white"/>
                </a:solidFill>
              </a:rPr>
              <a:t>(</a:t>
            </a:r>
            <a:r>
              <a:rPr lang="en-GB" sz="2400" dirty="0" err="1">
                <a:solidFill>
                  <a:prstClr val="white"/>
                </a:solidFill>
              </a:rPr>
              <a:t>Loureiro</a:t>
            </a:r>
            <a:r>
              <a:rPr lang="en-GB" sz="2400" dirty="0">
                <a:solidFill>
                  <a:prstClr val="white"/>
                </a:solidFill>
              </a:rPr>
              <a:t> et al., 2014), </a:t>
            </a:r>
            <a:r>
              <a:rPr lang="en-GB" sz="2400" dirty="0">
                <a:solidFill>
                  <a:srgbClr val="FFFF00"/>
                </a:solidFill>
              </a:rPr>
              <a:t>aggressive behaviours</a:t>
            </a:r>
            <a:r>
              <a:rPr lang="en-GB" sz="2400" dirty="0">
                <a:solidFill>
                  <a:prstClr val="white"/>
                </a:solidFill>
              </a:rPr>
              <a:t> (</a:t>
            </a:r>
            <a:r>
              <a:rPr lang="en-GB" sz="2400" dirty="0" err="1">
                <a:solidFill>
                  <a:prstClr val="white"/>
                </a:solidFill>
              </a:rPr>
              <a:t>Lemola</a:t>
            </a:r>
            <a:r>
              <a:rPr lang="en-GB" sz="2400" dirty="0">
                <a:solidFill>
                  <a:prstClr val="white"/>
                </a:solidFill>
              </a:rPr>
              <a:t> et al., 2012)</a:t>
            </a:r>
          </a:p>
          <a:p>
            <a:pPr marL="285750" indent="-285750">
              <a:buFont typeface="Arial" panose="020B0604020202020204" pitchFamily="34" charset="0"/>
              <a:buChar char="•"/>
            </a:pPr>
            <a:endParaRPr lang="en-IE" sz="2800" dirty="0">
              <a:solidFill>
                <a:prstClr val="white"/>
              </a:solidFill>
              <a:latin typeface="Calibri"/>
            </a:endParaRPr>
          </a:p>
        </p:txBody>
      </p:sp>
      <p:pic>
        <p:nvPicPr>
          <p:cNvPr id="5" name="Picture 4" descr="C:\Users\mcloughv\AppData\Local\Microsoft\Windows\Temporary Internet Files\Content.IE5\L7CPUEFQ\large-tropical-fish-166.6-846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7034" y="1644042"/>
            <a:ext cx="1224136" cy="1177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mcloughv\Local Settings\Temporary Internet Files\Content.IE5\QYM6N3DI\MP9004231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6436" y="3131648"/>
            <a:ext cx="2212728" cy="224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33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7" y="1859340"/>
            <a:ext cx="11712633"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1200" cap="none" spc="0" normalizeH="0" baseline="0" noProof="0" dirty="0" smtClean="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smtClean="0">
                <a:ln>
                  <a:noFill/>
                </a:ln>
                <a:effectLst/>
                <a:uLnTx/>
                <a:uFillTx/>
                <a:latin typeface="Calibri" panose="020F0502020204030204"/>
                <a:ea typeface="+mn-ea"/>
                <a:cs typeface="+mn-cs"/>
              </a:rPr>
              <a:t>Other key steps in this proposed post-pandemic social contract between health and education are the successive Programme for Government commitments to speech and language therapists and occupational therapists onsite in schools (recommended in Educational Disadvantage Centre/CDI Tallaght briefing papers in 2016) that need to be expanded beyond pilot projects across DEIS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smtClean="0">
                <a:ln>
                  <a:noFill/>
                </a:ln>
                <a:effectLst/>
                <a:uLnTx/>
                <a:uFillTx/>
                <a:latin typeface="Calibri" panose="020F0502020204030204"/>
                <a:ea typeface="+mn-ea"/>
                <a:cs typeface="+mn-cs"/>
              </a:rPr>
              <a:t>Even with this reconfiguration of educationally relevant health services for Irish schools, Ireland still lags far behind the standards of, for example, Denmark, which provides a multidisciplinary team for every school. </a:t>
            </a:r>
          </a:p>
        </p:txBody>
      </p:sp>
      <p:sp>
        <p:nvSpPr>
          <p:cNvPr id="3" name="Rectangle 2"/>
          <p:cNvSpPr/>
          <p:nvPr/>
        </p:nvSpPr>
        <p:spPr>
          <a:xfrm>
            <a:off x="2096277" y="474603"/>
            <a:ext cx="6096000" cy="830997"/>
          </a:xfrm>
          <a:prstGeom prst="rect">
            <a:avLst/>
          </a:prstGeom>
        </p:spPr>
        <p:txBody>
          <a:bodyPr>
            <a:spAutoFit/>
          </a:bodyPr>
          <a:lstStyle/>
          <a:p>
            <a:r>
              <a:rPr lang="en-IE" sz="2400" b="1" dirty="0"/>
              <a:t>A New Post-Pandemic Social Contract between Health and Education in Ireland</a:t>
            </a:r>
            <a:endParaRPr lang="en-IE" sz="2400" dirty="0"/>
          </a:p>
        </p:txBody>
      </p:sp>
      <p:pic>
        <p:nvPicPr>
          <p:cNvPr id="4" name="Picture 3" descr="C:\Documents and Settings\mcloughv\Local Settings\Temporary Internet Files\Content.IE5\QYM6N3DI\MP900423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912" y="-230490"/>
            <a:ext cx="2212728" cy="224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04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2" y="164892"/>
            <a:ext cx="11647357" cy="7109639"/>
          </a:xfrm>
          <a:prstGeom prst="rect">
            <a:avLst/>
          </a:prstGeom>
        </p:spPr>
        <p:txBody>
          <a:bodyPr wrap="square">
            <a:spAutoFit/>
          </a:bodyPr>
          <a:lstStyle/>
          <a:p>
            <a:r>
              <a:rPr lang="en-IE" sz="2400" dirty="0" err="1" smtClean="0">
                <a:solidFill>
                  <a:srgbClr val="FFFF00"/>
                </a:solidFill>
              </a:rPr>
              <a:t>Familiscope</a:t>
            </a:r>
            <a:r>
              <a:rPr lang="en-IE" sz="2400" dirty="0" smtClean="0">
                <a:solidFill>
                  <a:srgbClr val="FFFF00"/>
                </a:solidFill>
              </a:rPr>
              <a:t> Colocation of Services – Both/And – Both Community and School Based</a:t>
            </a:r>
          </a:p>
          <a:p>
            <a:pPr>
              <a:buFont typeface="Arial" panose="020B0604020202020204" pitchFamily="34" charset="0"/>
              <a:buChar char="•"/>
            </a:pPr>
            <a:r>
              <a:rPr lang="en-IE" sz="2400" dirty="0" smtClean="0"/>
              <a:t>In </a:t>
            </a:r>
            <a:r>
              <a:rPr lang="en-IE" sz="2400" dirty="0"/>
              <a:t>the National Economic and Social Forum (NESF) report on Child Literacy and Social Inclusion (2009), </a:t>
            </a:r>
            <a:r>
              <a:rPr lang="en-IE" sz="2400" dirty="0" err="1"/>
              <a:t>Familiscope</a:t>
            </a:r>
            <a:r>
              <a:rPr lang="en-IE" sz="2400" dirty="0"/>
              <a:t> is cited as an example of good practice in a range of areas – as an example of projects </a:t>
            </a:r>
            <a:r>
              <a:rPr lang="en-IE" sz="2400" b="1" dirty="0"/>
              <a:t>a) incorporating broader developmental approaches of arts and culture activities, b) customized literacy-based approaches through speech and language therapy, and of projects c) driven by the public policy area of health, d) through systematic evidence-based planning and as an example of an e) innovative area-based cross-sectoral approach.</a:t>
            </a:r>
          </a:p>
          <a:p>
            <a:pPr>
              <a:buFont typeface="Arial" panose="020B0604020202020204" pitchFamily="34" charset="0"/>
              <a:buChar char="•"/>
            </a:pPr>
            <a:r>
              <a:rPr lang="en-IE" sz="2400" dirty="0"/>
              <a:t>The Irish </a:t>
            </a:r>
            <a:r>
              <a:rPr lang="en-IE" sz="2400" dirty="0" err="1"/>
              <a:t>Oireachtas</a:t>
            </a:r>
            <a:r>
              <a:rPr lang="en-IE" sz="2400" dirty="0"/>
              <a:t> (Parliament and Senate) Joint Committee on Education and Science Report on Early School Leaving 2010 explicitly cited </a:t>
            </a:r>
            <a:r>
              <a:rPr lang="en-IE" sz="2400" dirty="0" err="1"/>
              <a:t>Familiscope</a:t>
            </a:r>
            <a:r>
              <a:rPr lang="en-IE" sz="2400" dirty="0"/>
              <a:t> as a model of good practice nationally</a:t>
            </a:r>
          </a:p>
          <a:p>
            <a:pPr>
              <a:buFont typeface="Arial" panose="020B0604020202020204" pitchFamily="34" charset="0"/>
              <a:buChar char="•"/>
            </a:pPr>
            <a:r>
              <a:rPr lang="en-IE" sz="2400" dirty="0"/>
              <a:t>The Irish Department of Children and Youth Affairs selected </a:t>
            </a:r>
            <a:r>
              <a:rPr lang="en-IE" sz="2400" dirty="0" err="1"/>
              <a:t>Familiscope</a:t>
            </a:r>
            <a:r>
              <a:rPr lang="en-IE" sz="2400" dirty="0"/>
              <a:t> as a model initiative for the New Zealand Minister for Social Development, Paula Bennett to visit in </a:t>
            </a:r>
            <a:r>
              <a:rPr lang="en-IE" sz="2400" dirty="0" smtClean="0"/>
              <a:t>2013</a:t>
            </a:r>
          </a:p>
          <a:p>
            <a:pPr lvl="0"/>
            <a:r>
              <a:rPr lang="en-US" sz="2400" dirty="0" smtClean="0"/>
              <a:t>*</a:t>
            </a:r>
            <a:r>
              <a:rPr lang="en-US" sz="2400" dirty="0" err="1" smtClean="0"/>
              <a:t>Familiscope’s</a:t>
            </a:r>
            <a:r>
              <a:rPr lang="en-US" sz="2400" dirty="0" smtClean="0"/>
              <a:t> </a:t>
            </a:r>
            <a:r>
              <a:rPr lang="en-US" sz="2400" dirty="0"/>
              <a:t>three level systemic speech and language model (child, parent, teacher) was the basis for CDI </a:t>
            </a:r>
            <a:r>
              <a:rPr lang="en-US" sz="2400" dirty="0" err="1"/>
              <a:t>Tallaght’s</a:t>
            </a:r>
            <a:r>
              <a:rPr lang="en-US" sz="2400" dirty="0"/>
              <a:t> model subsequently evaluated </a:t>
            </a:r>
            <a:r>
              <a:rPr lang="en-US" sz="2400" dirty="0" smtClean="0"/>
              <a:t>positively and part of DES national pilot school based model. </a:t>
            </a:r>
          </a:p>
          <a:p>
            <a:pPr lvl="0"/>
            <a:r>
              <a:rPr lang="en-US" sz="2400" dirty="0" smtClean="0"/>
              <a:t>* </a:t>
            </a:r>
            <a:r>
              <a:rPr lang="en-US" sz="2400" dirty="0" err="1" smtClean="0"/>
              <a:t>Familibase</a:t>
            </a:r>
            <a:r>
              <a:rPr lang="en-US" sz="2400" dirty="0" smtClean="0"/>
              <a:t> part of Romanian EU Presidency (2019) Forum good practice example of combining multidisciplinary team and community lifelong learning </a:t>
            </a:r>
            <a:r>
              <a:rPr lang="en-US" sz="2400" dirty="0" err="1" smtClean="0"/>
              <a:t>centre</a:t>
            </a:r>
            <a:endParaRPr lang="en-IE" sz="2400" dirty="0"/>
          </a:p>
          <a:p>
            <a:pPr>
              <a:buFont typeface="Arial" panose="020B0604020202020204" pitchFamily="34" charset="0"/>
              <a:buChar char="•"/>
            </a:pPr>
            <a:endParaRPr lang="en-IE" sz="2400" dirty="0">
              <a:latin typeface="Times New Roman" panose="02020603050405020304" pitchFamily="18" charset="0"/>
            </a:endParaRPr>
          </a:p>
        </p:txBody>
      </p:sp>
    </p:spTree>
    <p:extLst>
      <p:ext uri="{BB962C8B-B14F-4D97-AF65-F5344CB8AC3E}">
        <p14:creationId xmlns:p14="http://schemas.microsoft.com/office/powerpoint/2010/main" val="159170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2" y="-443345"/>
            <a:ext cx="11591637" cy="7848302"/>
          </a:xfrm>
          <a:prstGeom prst="rect">
            <a:avLst/>
          </a:prstGeom>
        </p:spPr>
        <p:txBody>
          <a:bodyPr wrap="square">
            <a:spAutoFit/>
          </a:bodyPr>
          <a:lstStyle/>
          <a:p>
            <a:r>
              <a:rPr lang="en-IE" sz="2400" dirty="0" smtClean="0">
                <a:solidFill>
                  <a:srgbClr val="FFFF00"/>
                </a:solidFill>
              </a:rPr>
              <a:t> </a:t>
            </a:r>
            <a:endParaRPr lang="en-IE" sz="2400" dirty="0">
              <a:solidFill>
                <a:srgbClr val="FFFF00"/>
              </a:solidFill>
            </a:endParaRPr>
          </a:p>
          <a:p>
            <a:r>
              <a:rPr lang="en-GB" sz="2400" dirty="0" smtClean="0">
                <a:solidFill>
                  <a:srgbClr val="FFFF00"/>
                </a:solidFill>
              </a:rPr>
              <a:t>4. Structural </a:t>
            </a:r>
            <a:r>
              <a:rPr lang="en-GB" sz="2400" dirty="0">
                <a:solidFill>
                  <a:srgbClr val="FFFF00"/>
                </a:solidFill>
              </a:rPr>
              <a:t>Indicators by Analogy with UN Right to Highest Attainable Standard of Health and Critique of Outcome Indicators for Complex Systems</a:t>
            </a:r>
            <a:endParaRPr lang="en-IE" sz="2400" dirty="0"/>
          </a:p>
          <a:p>
            <a:endParaRPr lang="en-US" sz="2400" dirty="0"/>
          </a:p>
          <a:p>
            <a:pPr marL="342900" indent="-342900">
              <a:buFont typeface="Arial" panose="020B0604020202020204" pitchFamily="34" charset="0"/>
              <a:buChar char="•"/>
            </a:pPr>
            <a:r>
              <a:rPr lang="en-US" sz="2400" dirty="0" smtClean="0"/>
              <a:t>Downes</a:t>
            </a:r>
            <a:r>
              <a:rPr lang="en-US" sz="2400" dirty="0"/>
              <a:t>, P. (2018). </a:t>
            </a:r>
            <a:r>
              <a:rPr lang="en-US" sz="2400" dirty="0">
                <a:solidFill>
                  <a:srgbClr val="FFFF00"/>
                </a:solidFill>
              </a:rPr>
              <a:t>An Emerging Paradigm of Structural Indicators to Examine System Supports for Children’s and Adolescents’ Education and Wellbeing. </a:t>
            </a:r>
            <a:r>
              <a:rPr lang="en-US" sz="2400" i="1" dirty="0"/>
              <a:t>Child Indicators Research,  </a:t>
            </a:r>
            <a:r>
              <a:rPr lang="en-US" sz="2400" dirty="0"/>
              <a:t>11,  1445–1464</a:t>
            </a:r>
            <a:r>
              <a:rPr lang="en-US" sz="2400" b="1" dirty="0"/>
              <a:t>.</a:t>
            </a:r>
            <a:r>
              <a:rPr lang="en-US" sz="2400" dirty="0"/>
              <a:t> </a:t>
            </a:r>
            <a:endParaRPr lang="en-US" sz="2400" dirty="0" smtClean="0"/>
          </a:p>
          <a:p>
            <a:pPr marL="342900" indent="-342900">
              <a:buFont typeface="Arial" panose="020B0604020202020204" pitchFamily="34" charset="0"/>
              <a:buChar char="•"/>
            </a:pPr>
            <a:endParaRPr lang="en-IE" sz="2400" dirty="0" smtClean="0"/>
          </a:p>
          <a:p>
            <a:pPr marL="342900" indent="-342900">
              <a:buFont typeface="Arial" panose="020B0604020202020204" pitchFamily="34" charset="0"/>
              <a:buChar char="•"/>
            </a:pPr>
            <a:r>
              <a:rPr lang="en-IE" sz="2400" dirty="0" smtClean="0"/>
              <a:t>Downes</a:t>
            </a:r>
            <a:r>
              <a:rPr lang="en-IE" sz="2400" dirty="0"/>
              <a:t>, P., </a:t>
            </a:r>
            <a:r>
              <a:rPr lang="en-IE" sz="2400" dirty="0" err="1"/>
              <a:t>Nairz</a:t>
            </a:r>
            <a:r>
              <a:rPr lang="en-IE" sz="2400" dirty="0"/>
              <a:t>-Wirth, E., </a:t>
            </a:r>
            <a:r>
              <a:rPr lang="en-IE" sz="2400" dirty="0" err="1"/>
              <a:t>Rusinaite</a:t>
            </a:r>
            <a:r>
              <a:rPr lang="en-IE" sz="2400" dirty="0"/>
              <a:t>, V.  (2017). </a:t>
            </a:r>
            <a:r>
              <a:rPr lang="en-IE" sz="2400" i="1" dirty="0">
                <a:solidFill>
                  <a:srgbClr val="FFFF00"/>
                </a:solidFill>
              </a:rPr>
              <a:t>Structural Indicators for Inclusive Systems in and around Schools</a:t>
            </a:r>
            <a:r>
              <a:rPr lang="en-IE" sz="2400" i="1" dirty="0"/>
              <a:t>. </a:t>
            </a:r>
            <a:r>
              <a:rPr lang="en-IE" sz="2400" dirty="0"/>
              <a:t>Luxembourg: Publications Office of the European </a:t>
            </a:r>
            <a:r>
              <a:rPr lang="en-IE" sz="2400" dirty="0" smtClean="0"/>
              <a:t>Union</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Edwards</a:t>
            </a:r>
            <a:r>
              <a:rPr lang="en-IE" sz="2400" dirty="0"/>
              <a:t>, A. &amp; </a:t>
            </a:r>
            <a:r>
              <a:rPr lang="en-IE" sz="2400" dirty="0" err="1"/>
              <a:t>Downes</a:t>
            </a:r>
            <a:r>
              <a:rPr lang="en-IE" sz="2400" dirty="0"/>
              <a:t>, P. (2013) </a:t>
            </a:r>
            <a:r>
              <a:rPr lang="en-IE" sz="2400" i="1" dirty="0">
                <a:solidFill>
                  <a:srgbClr val="FFFF00"/>
                </a:solidFill>
              </a:rPr>
              <a:t>Alliances for Inclusion: Developing Cross-sector Synergies and Inter-Professional Collaboration in and around Education</a:t>
            </a:r>
            <a:r>
              <a:rPr lang="en-IE" sz="2400" i="1" dirty="0"/>
              <a:t>.</a:t>
            </a:r>
            <a:r>
              <a:rPr lang="en-IE" sz="2400" dirty="0"/>
              <a:t> </a:t>
            </a:r>
            <a:r>
              <a:rPr lang="en-US" sz="2400" dirty="0"/>
              <a:t>Foreword by Jan </a:t>
            </a:r>
            <a:r>
              <a:rPr lang="en-US" sz="2400" dirty="0" err="1"/>
              <a:t>Truszczynski</a:t>
            </a:r>
            <a:r>
              <a:rPr lang="en-US" sz="2400" dirty="0"/>
              <a:t>, Director-General of the European Commission’s Directorate General for Education and Culture. </a:t>
            </a:r>
            <a:r>
              <a:rPr lang="en-IE" sz="2400" dirty="0" smtClean="0"/>
              <a:t>Brussels</a:t>
            </a:r>
            <a:r>
              <a:rPr lang="en-IE" sz="2400" dirty="0"/>
              <a:t>: EU Commission, Directorate General, Education and </a:t>
            </a:r>
            <a:r>
              <a:rPr lang="en-IE" sz="2400" dirty="0" smtClean="0"/>
              <a:t>Culture</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US" sz="2400" dirty="0"/>
              <a:t>Downes, P.</a:t>
            </a:r>
            <a:r>
              <a:rPr lang="en-US" sz="2400" i="1" dirty="0"/>
              <a:t> </a:t>
            </a:r>
            <a:r>
              <a:rPr lang="en-US" sz="2400" i="1" dirty="0" smtClean="0"/>
              <a:t>(2007). Why </a:t>
            </a:r>
            <a:r>
              <a:rPr lang="en-US" sz="2400" i="1" dirty="0"/>
              <a:t>SMART outcomes </a:t>
            </a:r>
            <a:r>
              <a:rPr lang="en-US" sz="2400" i="1" dirty="0" err="1"/>
              <a:t>ain’t</a:t>
            </a:r>
            <a:r>
              <a:rPr lang="en-US" sz="2400" i="1" dirty="0"/>
              <a:t> always so </a:t>
            </a:r>
            <a:r>
              <a:rPr lang="en-US" sz="2400" i="1" dirty="0" smtClean="0"/>
              <a:t>smart…</a:t>
            </a:r>
            <a:r>
              <a:rPr lang="en-US" sz="2400" dirty="0"/>
              <a:t>In </a:t>
            </a:r>
            <a:r>
              <a:rPr lang="en-US" sz="2400" i="1" dirty="0"/>
              <a:t>Beyond Educational Disadvantage </a:t>
            </a:r>
            <a:r>
              <a:rPr lang="en-US" sz="2400" dirty="0"/>
              <a:t>(2007), (</a:t>
            </a:r>
            <a:r>
              <a:rPr lang="en-US" sz="2400" dirty="0" err="1"/>
              <a:t>P.Downes</a:t>
            </a:r>
            <a:r>
              <a:rPr lang="en-US" sz="2400" dirty="0"/>
              <a:t> &amp; A-L Gilligan, Eds.), </a:t>
            </a:r>
            <a:r>
              <a:rPr lang="en-US" sz="2400" dirty="0" smtClean="0"/>
              <a:t>pp.57-69 Dublin</a:t>
            </a:r>
            <a:r>
              <a:rPr lang="en-US" sz="2400" dirty="0"/>
              <a:t>: Institute of Public Administration.</a:t>
            </a:r>
            <a:endParaRPr lang="en-IE" sz="2400" dirty="0"/>
          </a:p>
          <a:p>
            <a:pPr marL="342900" indent="-342900">
              <a:buFont typeface="Arial" panose="020B0604020202020204" pitchFamily="34" charset="0"/>
              <a:buChar char="•"/>
            </a:pPr>
            <a:endParaRPr lang="en-IE" sz="2400" dirty="0"/>
          </a:p>
        </p:txBody>
      </p:sp>
    </p:spTree>
    <p:extLst>
      <p:ext uri="{BB962C8B-B14F-4D97-AF65-F5344CB8AC3E}">
        <p14:creationId xmlns:p14="http://schemas.microsoft.com/office/powerpoint/2010/main" val="1058213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239" y="863473"/>
            <a:ext cx="8229600" cy="1143000"/>
          </a:xfrm>
        </p:spPr>
        <p:txBody>
          <a:bodyPr>
            <a:normAutofit fontScale="90000"/>
          </a:bodyPr>
          <a:lstStyle/>
          <a:p>
            <a:r>
              <a:rPr lang="en-IE" sz="3600" dirty="0"/>
              <a:t> S</a:t>
            </a:r>
            <a:r>
              <a:rPr lang="en-GB" sz="3600" dirty="0" err="1"/>
              <a:t>tructural</a:t>
            </a:r>
            <a:r>
              <a:rPr lang="en-GB" sz="3600" dirty="0"/>
              <a:t> indicators for inclusive systems in and around </a:t>
            </a:r>
            <a:r>
              <a:rPr lang="en-GB" sz="3600" dirty="0" smtClean="0"/>
              <a:t>schools (Downes et al. 2017): Overcome Research/Practitioner, Research/Policy Relevance Divide</a:t>
            </a:r>
            <a:r>
              <a:rPr lang="en-IE" dirty="0"/>
              <a:t/>
            </a:r>
            <a:br>
              <a:rPr lang="en-IE" dirty="0"/>
            </a:br>
            <a:endParaRPr lang="en-IE" dirty="0"/>
          </a:p>
        </p:txBody>
      </p:sp>
      <p:sp>
        <p:nvSpPr>
          <p:cNvPr id="3" name="Rectangle 2"/>
          <p:cNvSpPr/>
          <p:nvPr/>
        </p:nvSpPr>
        <p:spPr>
          <a:xfrm>
            <a:off x="2207568" y="2551837"/>
            <a:ext cx="7776864" cy="3416320"/>
          </a:xfrm>
          <a:prstGeom prst="rect">
            <a:avLst/>
          </a:prstGeom>
        </p:spPr>
        <p:txBody>
          <a:bodyPr wrap="square">
            <a:spAutoFit/>
          </a:bodyPr>
          <a:lstStyle/>
          <a:p>
            <a:pPr marL="342900" indent="-342900">
              <a:buFont typeface="Arial" panose="020B0604020202020204" pitchFamily="34" charset="0"/>
              <a:buChar char="•"/>
            </a:pPr>
            <a:r>
              <a:rPr lang="en-GB" sz="2400" dirty="0"/>
              <a:t>At </a:t>
            </a:r>
            <a:r>
              <a:rPr lang="en-GB" sz="2400" u="sng" dirty="0"/>
              <a:t>national</a:t>
            </a:r>
            <a:r>
              <a:rPr lang="en-GB" sz="2400" dirty="0"/>
              <a:t> level, to be implemented by governments through strategic and cross-sector initiatives; </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GB" sz="2400" dirty="0"/>
              <a:t>At </a:t>
            </a:r>
            <a:r>
              <a:rPr lang="en-GB" sz="2400" u="sng" dirty="0"/>
              <a:t>school</a:t>
            </a:r>
            <a:r>
              <a:rPr lang="en-GB" sz="2400" dirty="0"/>
              <a:t> levels, to be implemented by schools and/or local authorities, in line with the national strategic initiatives.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Based on recent international research and EU Policy documents</a:t>
            </a:r>
            <a:endParaRPr lang="en-IE" sz="2400" dirty="0"/>
          </a:p>
        </p:txBody>
      </p:sp>
    </p:spTree>
    <p:extLst>
      <p:ext uri="{BB962C8B-B14F-4D97-AF65-F5344CB8AC3E}">
        <p14:creationId xmlns:p14="http://schemas.microsoft.com/office/powerpoint/2010/main" val="2783190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Structural indicators: </a:t>
            </a:r>
            <a:endParaRPr lang="en-IE" dirty="0"/>
          </a:p>
        </p:txBody>
      </p:sp>
      <p:sp>
        <p:nvSpPr>
          <p:cNvPr id="3" name="Rectangle 2"/>
          <p:cNvSpPr/>
          <p:nvPr/>
        </p:nvSpPr>
        <p:spPr>
          <a:xfrm>
            <a:off x="1847528" y="1582342"/>
            <a:ext cx="8640960" cy="4524315"/>
          </a:xfrm>
          <a:prstGeom prst="rect">
            <a:avLst/>
          </a:prstGeom>
        </p:spPr>
        <p:txBody>
          <a:bodyPr wrap="square">
            <a:spAutoFit/>
          </a:bodyPr>
          <a:lstStyle/>
          <a:p>
            <a:pPr marL="285750" indent="-285750">
              <a:buFont typeface="Arial" panose="020B0604020202020204" pitchFamily="34" charset="0"/>
              <a:buChar char="•"/>
            </a:pPr>
            <a:r>
              <a:rPr lang="en-GB" sz="2400" dirty="0"/>
              <a:t>Address whether or not key structures, mechanisms or principles are in place in a system.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GB" sz="2400" dirty="0"/>
              <a:t>Go beyond the quantitative/qualitative distinction as they are factual, being generally framed as potentially verifiable yes/no answers;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GB" sz="2400" dirty="0"/>
              <a:t>Both for external evaluation and self-evaluation.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GB" sz="2400" dirty="0"/>
              <a:t>Offer strategic direction as to </a:t>
            </a:r>
            <a:r>
              <a:rPr lang="en-GB" sz="2400" i="1" dirty="0"/>
              <a:t>what </a:t>
            </a:r>
            <a:r>
              <a:rPr lang="en-GB" sz="2400" dirty="0"/>
              <a:t>issues are addressed at system level, while also offering flexibility at local or national level as to </a:t>
            </a:r>
            <a:r>
              <a:rPr lang="en-GB" sz="2400" i="1" dirty="0"/>
              <a:t>how</a:t>
            </a:r>
            <a:r>
              <a:rPr lang="en-GB" sz="2400" dirty="0"/>
              <a:t> to address these issues. </a:t>
            </a:r>
            <a:endParaRPr lang="en-IE" sz="2400" dirty="0"/>
          </a:p>
        </p:txBody>
      </p:sp>
    </p:spTree>
    <p:extLst>
      <p:ext uri="{BB962C8B-B14F-4D97-AF65-F5344CB8AC3E}">
        <p14:creationId xmlns:p14="http://schemas.microsoft.com/office/powerpoint/2010/main" val="62212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0"/>
            <a:ext cx="12450618" cy="7755969"/>
          </a:xfrm>
          <a:prstGeom prst="rect">
            <a:avLst/>
          </a:prstGeom>
        </p:spPr>
        <p:txBody>
          <a:bodyPr wrap="square">
            <a:spAutoFit/>
          </a:bodyPr>
          <a:lstStyle/>
          <a:p>
            <a:pPr algn="ctr"/>
            <a:r>
              <a:rPr lang="en-IE" sz="2400" b="1" dirty="0"/>
              <a:t>Structural Indicator: State-Led Incentives to Different Faculties and Departments</a:t>
            </a:r>
          </a:p>
          <a:p>
            <a:pPr algn="ctr"/>
            <a:r>
              <a:rPr lang="en-IE" sz="2400" b="1" dirty="0"/>
              <a:t>Within Third-Level Institutions to Increase Access:</a:t>
            </a:r>
          </a:p>
          <a:p>
            <a:r>
              <a:rPr lang="en-IE" sz="2400" b="1" dirty="0" smtClean="0"/>
              <a:t>A </a:t>
            </a:r>
            <a:r>
              <a:rPr lang="en-IE" sz="2400" b="1" dirty="0"/>
              <a:t>Faculty and Departmental Level Focus to Increase Access</a:t>
            </a:r>
          </a:p>
          <a:p>
            <a:pPr>
              <a:lnSpc>
                <a:spcPct val="150000"/>
              </a:lnSpc>
            </a:pPr>
            <a:r>
              <a:rPr lang="en-IE" sz="2400" dirty="0" smtClean="0"/>
              <a:t>*</a:t>
            </a:r>
            <a:r>
              <a:rPr lang="en-IE" sz="2400" dirty="0"/>
              <a:t>There is little evidence in the national reports of a distinctive faculty or departmental level of strategic focus on access to education for socio-economically excluded groups. It is an area ripe for further policy development.</a:t>
            </a:r>
          </a:p>
          <a:p>
            <a:endParaRPr lang="en-IE" sz="2400" dirty="0"/>
          </a:p>
          <a:p>
            <a:r>
              <a:rPr lang="en-IE" sz="2400" dirty="0"/>
              <a:t>According to a </a:t>
            </a:r>
            <a:r>
              <a:rPr lang="en-IE" sz="2400" b="1" dirty="0"/>
              <a:t>Hungarian </a:t>
            </a:r>
            <a:r>
              <a:rPr lang="en-IE" sz="2400" dirty="0"/>
              <a:t>Ministry of Education and Culture senior official: </a:t>
            </a:r>
          </a:p>
          <a:p>
            <a:pPr>
              <a:lnSpc>
                <a:spcPct val="150000"/>
              </a:lnSpc>
            </a:pPr>
            <a:r>
              <a:rPr lang="en-IE" sz="2400" i="1" dirty="0"/>
              <a:t>Research shows that within higher education institutions teacher training faculties are at a low level. Margins are rather narrow to stimulate the underprivileged ones to emerge in teacher training. However, they could better deal with disadvantaged students. </a:t>
            </a:r>
            <a:r>
              <a:rPr lang="en-IE" sz="2400" i="1" dirty="0" smtClean="0"/>
              <a:t>Long </a:t>
            </a:r>
            <a:r>
              <a:rPr lang="en-IE" sz="2400" i="1" dirty="0"/>
              <a:t>term programmes for Roma children to become a teacher, do not exist. This would be good to have similar programmes, but stronger, clearer and more opened intentions would be necessary from the government side </a:t>
            </a:r>
            <a:r>
              <a:rPr lang="en-IE" sz="2400" dirty="0"/>
              <a:t>(</a:t>
            </a:r>
            <a:r>
              <a:rPr lang="en-IE" sz="2400" dirty="0" err="1"/>
              <a:t>Balogh</a:t>
            </a:r>
            <a:r>
              <a:rPr lang="en-IE" sz="2400" dirty="0"/>
              <a:t> et al. 2010 ).</a:t>
            </a:r>
          </a:p>
          <a:p>
            <a:pPr>
              <a:lnSpc>
                <a:spcPct val="150000"/>
              </a:lnSpc>
            </a:pPr>
            <a:endParaRPr lang="en-IE" dirty="0"/>
          </a:p>
          <a:p>
            <a:pPr>
              <a:lnSpc>
                <a:spcPct val="150000"/>
              </a:lnSpc>
            </a:pPr>
            <a:r>
              <a:rPr lang="en-IE" dirty="0"/>
              <a:t> </a:t>
            </a:r>
            <a:endParaRPr lang="en-IE" sz="2000" b="1" dirty="0"/>
          </a:p>
        </p:txBody>
      </p:sp>
    </p:spTree>
    <p:extLst>
      <p:ext uri="{BB962C8B-B14F-4D97-AF65-F5344CB8AC3E}">
        <p14:creationId xmlns:p14="http://schemas.microsoft.com/office/powerpoint/2010/main" val="2178115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91" y="2163399"/>
            <a:ext cx="10273259" cy="2708404"/>
          </a:xfrm>
        </p:spPr>
        <p:txBody>
          <a:bodyPr>
            <a:noAutofit/>
          </a:bodyPr>
          <a:lstStyle/>
          <a:p>
            <a:r>
              <a:rPr lang="en-IE" sz="2000" dirty="0" smtClean="0"/>
              <a:t>Key Structural Indicators for Access to Higher Education in Europe (Downes 2014)</a:t>
            </a:r>
            <a:br>
              <a:rPr lang="en-IE" sz="2000" dirty="0" smtClean="0"/>
            </a:br>
            <a:r>
              <a:rPr lang="en-IE" sz="2000" dirty="0" smtClean="0"/>
              <a:t>Access </a:t>
            </a:r>
            <a:r>
              <a:rPr lang="en-IE" sz="2000" dirty="0"/>
              <a:t>to higher </a:t>
            </a:r>
            <a:r>
              <a:rPr lang="en-IE" sz="2000" dirty="0" smtClean="0"/>
              <a:t>education </a:t>
            </a:r>
            <a:r>
              <a:rPr lang="en-IE" sz="2000" dirty="0"/>
              <a:t>for socio-economically marginalised groups: Structural indicators at macro-</a:t>
            </a:r>
            <a:r>
              <a:rPr lang="en-IE" sz="2000" dirty="0" err="1"/>
              <a:t>exo</a:t>
            </a:r>
            <a:r>
              <a:rPr lang="en-IE" sz="2000" dirty="0"/>
              <a:t> levels </a:t>
            </a:r>
            <a:r>
              <a:rPr lang="en-IE" sz="2000" dirty="0" smtClean="0"/>
              <a:t/>
            </a:r>
            <a:br>
              <a:rPr lang="en-IE" sz="2000" dirty="0" smtClean="0"/>
            </a:br>
            <a:r>
              <a:rPr lang="en-IE" sz="2000" dirty="0" smtClean="0"/>
              <a:t/>
            </a:r>
            <a:br>
              <a:rPr lang="en-IE" sz="2000" dirty="0" smtClean="0"/>
            </a:br>
            <a:r>
              <a:rPr lang="en-IE" sz="2000" dirty="0" smtClean="0"/>
              <a:t>1. A </a:t>
            </a:r>
            <a:r>
              <a:rPr lang="en-IE" sz="2000" dirty="0"/>
              <a:t>central driving committee at state level for access to higher education and lifelong learning for marginalised groups—including clear funding sources </a:t>
            </a:r>
            <a:r>
              <a:rPr lang="en-IE" sz="2000" dirty="0" smtClean="0"/>
              <a:t/>
            </a:r>
            <a:br>
              <a:rPr lang="en-IE" sz="2000" dirty="0" smtClean="0"/>
            </a:br>
            <a:r>
              <a:rPr lang="en-IE" sz="2000" dirty="0" smtClean="0"/>
              <a:t>2. Clarification </a:t>
            </a:r>
            <a:r>
              <a:rPr lang="en-IE" sz="2000" dirty="0"/>
              <a:t>of the criteria to ascertain socio-economic exclusion given the observed tendency, especially in Central and Eastern European countries, for targeting to occur for more easily </a:t>
            </a:r>
            <a:r>
              <a:rPr lang="en-IE" sz="2000" dirty="0" smtClean="0"/>
              <a:t>identifiable </a:t>
            </a:r>
            <a:r>
              <a:rPr lang="en-IE" sz="2000" dirty="0"/>
              <a:t>target groups like those with a disability or from an ethnic minority—in contrast with groups experiencing socio-economic exclusion </a:t>
            </a:r>
            <a:r>
              <a:rPr lang="en-IE" sz="2000" dirty="0" smtClean="0"/>
              <a:t/>
            </a:r>
            <a:br>
              <a:rPr lang="en-IE" sz="2000" dirty="0" smtClean="0"/>
            </a:br>
            <a:r>
              <a:rPr lang="en-IE" sz="2000" dirty="0" smtClean="0"/>
              <a:t/>
            </a:r>
            <a:br>
              <a:rPr lang="en-IE" sz="2000" dirty="0" smtClean="0"/>
            </a:br>
            <a:r>
              <a:rPr lang="en-IE" sz="2000" dirty="0" smtClean="0"/>
              <a:t>3. State-led </a:t>
            </a:r>
            <a:r>
              <a:rPr lang="en-IE" sz="2000" dirty="0"/>
              <a:t>incentives to different faculties and departments within third-level institutions to increase access: A faculty and departmental level focus to increase access </a:t>
            </a:r>
            <a:r>
              <a:rPr lang="en-IE" sz="2000" dirty="0" smtClean="0"/>
              <a:t/>
            </a:r>
            <a:br>
              <a:rPr lang="en-IE" sz="2000" dirty="0" smtClean="0"/>
            </a:br>
            <a:r>
              <a:rPr lang="en-IE" sz="2000" dirty="0" smtClean="0"/>
              <a:t>4. Representation </a:t>
            </a:r>
            <a:r>
              <a:rPr lang="en-IE" sz="2000" dirty="0"/>
              <a:t>of target groups, including ethnic minorities in the decision-making structures and processes at national level regarding access to education </a:t>
            </a:r>
            <a:r>
              <a:rPr lang="en-IE" sz="2000" dirty="0" smtClean="0"/>
              <a:t/>
            </a:r>
            <a:br>
              <a:rPr lang="en-IE" sz="2000" dirty="0" smtClean="0"/>
            </a:br>
            <a:r>
              <a:rPr lang="en-IE" sz="2000" dirty="0"/>
              <a:t/>
            </a:r>
            <a:br>
              <a:rPr lang="en-IE" sz="2000" dirty="0"/>
            </a:br>
            <a:r>
              <a:rPr lang="en-IE" sz="2000" dirty="0" smtClean="0"/>
              <a:t>5. A </a:t>
            </a:r>
            <a:r>
              <a:rPr lang="en-IE" sz="2000" dirty="0"/>
              <a:t>system of reserved places or equivalent approach to increase participation of underrepresented groups at third level </a:t>
            </a:r>
            <a:r>
              <a:rPr lang="en-IE" sz="2000" dirty="0" smtClean="0"/>
              <a:t/>
            </a:r>
            <a:br>
              <a:rPr lang="en-IE" sz="2000" dirty="0" smtClean="0"/>
            </a:br>
            <a:r>
              <a:rPr lang="en-IE" sz="2000" dirty="0"/>
              <a:t/>
            </a:r>
            <a:br>
              <a:rPr lang="en-IE" sz="2000" dirty="0"/>
            </a:br>
            <a:r>
              <a:rPr lang="en-IE" sz="2000" dirty="0" smtClean="0"/>
              <a:t>6. A </a:t>
            </a:r>
            <a:r>
              <a:rPr lang="en-IE" sz="2000" dirty="0"/>
              <a:t>coherent support strategy for access to third-level education for orphans and young people in care</a:t>
            </a:r>
          </a:p>
        </p:txBody>
      </p:sp>
    </p:spTree>
    <p:extLst>
      <p:ext uri="{BB962C8B-B14F-4D97-AF65-F5344CB8AC3E}">
        <p14:creationId xmlns:p14="http://schemas.microsoft.com/office/powerpoint/2010/main" val="4266302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387" y="1184221"/>
            <a:ext cx="8424936" cy="5632311"/>
          </a:xfrm>
          <a:prstGeom prst="rect">
            <a:avLst/>
          </a:prstGeom>
        </p:spPr>
        <p:txBody>
          <a:bodyPr wrap="square">
            <a:spAutoFit/>
          </a:bodyPr>
          <a:lstStyle/>
          <a:p>
            <a:pPr>
              <a:lnSpc>
                <a:spcPct val="150000"/>
              </a:lnSpc>
            </a:pPr>
            <a:r>
              <a:rPr lang="en-IE" sz="2400" dirty="0" smtClean="0"/>
              <a:t>12 </a:t>
            </a:r>
            <a:r>
              <a:rPr lang="en-IE" sz="2400" dirty="0"/>
              <a:t>national </a:t>
            </a:r>
            <a:r>
              <a:rPr lang="en-IE" sz="2400" dirty="0" smtClean="0"/>
              <a:t>reports</a:t>
            </a:r>
          </a:p>
          <a:p>
            <a:pPr>
              <a:lnSpc>
                <a:spcPct val="150000"/>
              </a:lnSpc>
            </a:pPr>
            <a:r>
              <a:rPr lang="en-IE" sz="2400" dirty="0" smtClean="0"/>
              <a:t>196 </a:t>
            </a:r>
            <a:r>
              <a:rPr lang="en-IE" sz="2400" dirty="0"/>
              <a:t>interviews took place in total with members of senior management from 83 education institutions, as well as from senior officials in government departments relevant to lifelong learning in each country. </a:t>
            </a:r>
            <a:endParaRPr lang="en-IE" sz="2400" dirty="0" smtClean="0"/>
          </a:p>
          <a:p>
            <a:pPr>
              <a:lnSpc>
                <a:spcPct val="150000"/>
              </a:lnSpc>
            </a:pPr>
            <a:r>
              <a:rPr lang="en-IE" sz="2400" dirty="0" smtClean="0"/>
              <a:t>Sixty- </a:t>
            </a:r>
            <a:r>
              <a:rPr lang="en-IE" sz="2400" dirty="0"/>
              <a:t>nine of these interviews were with senior representatives from higher education across 30 institutions.  </a:t>
            </a:r>
          </a:p>
          <a:p>
            <a:pPr>
              <a:lnSpc>
                <a:spcPct val="150000"/>
              </a:lnSpc>
            </a:pPr>
            <a:endParaRPr lang="en-IE" sz="2400" dirty="0"/>
          </a:p>
          <a:p>
            <a:pPr algn="ctr">
              <a:lnSpc>
                <a:spcPct val="150000"/>
              </a:lnSpc>
            </a:pPr>
            <a:r>
              <a:rPr lang="en-IE" sz="2400" b="1" dirty="0"/>
              <a:t>Austria, Belgium, Bulgaria, England, Estonia, Hungary, Ireland, Lithuania, Norway, Russia, Scotland and Slovenia.</a:t>
            </a:r>
          </a:p>
        </p:txBody>
      </p:sp>
      <p:pic>
        <p:nvPicPr>
          <p:cNvPr id="3" name="Picture 2" descr="C:\Users\User\Documents\accesstoed_000.jpg"/>
          <p:cNvPicPr/>
          <p:nvPr/>
        </p:nvPicPr>
        <p:blipFill>
          <a:blip r:embed="rId2" cstate="print"/>
          <a:srcRect/>
          <a:stretch>
            <a:fillRect/>
          </a:stretch>
        </p:blipFill>
        <p:spPr bwMode="auto">
          <a:xfrm>
            <a:off x="8544393" y="2023672"/>
            <a:ext cx="3537679" cy="4654446"/>
          </a:xfrm>
          <a:prstGeom prst="rect">
            <a:avLst/>
          </a:prstGeom>
          <a:noFill/>
        </p:spPr>
      </p:pic>
      <p:sp>
        <p:nvSpPr>
          <p:cNvPr id="4" name="Rectangle 3"/>
          <p:cNvSpPr/>
          <p:nvPr/>
        </p:nvSpPr>
        <p:spPr>
          <a:xfrm>
            <a:off x="499672" y="209862"/>
            <a:ext cx="11162676" cy="830997"/>
          </a:xfrm>
          <a:prstGeom prst="rect">
            <a:avLst/>
          </a:prstGeom>
        </p:spPr>
        <p:txBody>
          <a:bodyPr wrap="square">
            <a:spAutoFit/>
          </a:bodyPr>
          <a:lstStyle/>
          <a:p>
            <a:r>
              <a:rPr lang="en-IE" sz="2400" dirty="0"/>
              <a:t>Downes, P (2014). </a:t>
            </a:r>
            <a:r>
              <a:rPr lang="en-IE" sz="2400" i="1" dirty="0"/>
              <a:t>Access to Education In Europe: A framework and agenda for system change. </a:t>
            </a:r>
            <a:r>
              <a:rPr lang="en-IE" sz="2400" dirty="0"/>
              <a:t>Dordrecht: Springer</a:t>
            </a:r>
          </a:p>
        </p:txBody>
      </p:sp>
    </p:spTree>
    <p:extLst>
      <p:ext uri="{BB962C8B-B14F-4D97-AF65-F5344CB8AC3E}">
        <p14:creationId xmlns:p14="http://schemas.microsoft.com/office/powerpoint/2010/main" val="504518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258269" cy="6066201"/>
          </a:xfrm>
        </p:spPr>
        <p:txBody>
          <a:bodyPr>
            <a:noAutofit/>
          </a:bodyPr>
          <a:lstStyle/>
          <a:p>
            <a:r>
              <a:rPr lang="en-IE" sz="2000" dirty="0"/>
              <a:t>Access to higher education for socio-economically marginalised groups: Structural indicators at micro-</a:t>
            </a:r>
            <a:r>
              <a:rPr lang="en-IE" sz="2000" dirty="0" err="1"/>
              <a:t>meso</a:t>
            </a:r>
            <a:r>
              <a:rPr lang="en-IE" sz="2000" dirty="0"/>
              <a:t> levels </a:t>
            </a:r>
            <a:r>
              <a:rPr lang="en-IE" sz="2000" dirty="0" smtClean="0"/>
              <a:t/>
            </a:r>
            <a:br>
              <a:rPr lang="en-IE" sz="2000" dirty="0" smtClean="0"/>
            </a:br>
            <a:r>
              <a:rPr lang="en-IE" sz="2000" dirty="0" smtClean="0"/>
              <a:t>Education </a:t>
            </a:r>
            <a:r>
              <a:rPr lang="en-IE" sz="2000" dirty="0"/>
              <a:t>institutional strategies for access for groups experiencing socio-economic exclusion </a:t>
            </a:r>
            <a:r>
              <a:rPr lang="en-IE" sz="2000" dirty="0" smtClean="0"/>
              <a:t/>
            </a:r>
            <a:br>
              <a:rPr lang="en-IE" sz="2000" dirty="0" smtClean="0"/>
            </a:br>
            <a:r>
              <a:rPr lang="en-IE" sz="2000" dirty="0"/>
              <a:t/>
            </a:r>
            <a:br>
              <a:rPr lang="en-IE" sz="2000" dirty="0"/>
            </a:br>
            <a:r>
              <a:rPr lang="en-IE" sz="2000" dirty="0" smtClean="0"/>
              <a:t>1. Development </a:t>
            </a:r>
            <a:r>
              <a:rPr lang="en-IE" sz="2000" dirty="0"/>
              <a:t>of outreach institutional strategies that go beyond mere information-based models </a:t>
            </a:r>
            <a:r>
              <a:rPr lang="en-IE" sz="2000" dirty="0" smtClean="0"/>
              <a:t/>
            </a:r>
            <a:br>
              <a:rPr lang="en-IE" sz="2000" dirty="0" smtClean="0"/>
            </a:br>
            <a:r>
              <a:rPr lang="en-IE" sz="2000" dirty="0"/>
              <a:t/>
            </a:r>
            <a:br>
              <a:rPr lang="en-IE" sz="2000" dirty="0"/>
            </a:br>
            <a:r>
              <a:rPr lang="en-IE" sz="2000" dirty="0" smtClean="0"/>
              <a:t>2. </a:t>
            </a:r>
            <a:r>
              <a:rPr lang="en-IE" sz="2000" dirty="0" err="1" smtClean="0"/>
              <a:t>Inreach</a:t>
            </a:r>
            <a:r>
              <a:rPr lang="en-IE" sz="2000" dirty="0" smtClean="0"/>
              <a:t>- Availability </a:t>
            </a:r>
            <a:r>
              <a:rPr lang="en-IE" sz="2000" dirty="0"/>
              <a:t>of school and university institutions free of charge during summertime and evenings for community groups from marginalised areas </a:t>
            </a:r>
            <a:r>
              <a:rPr lang="en-IE" sz="2000" dirty="0" smtClean="0"/>
              <a:t/>
            </a:r>
            <a:br>
              <a:rPr lang="en-IE" sz="2000" dirty="0" smtClean="0"/>
            </a:br>
            <a:r>
              <a:rPr lang="en-IE" sz="2000" dirty="0"/>
              <a:t/>
            </a:r>
            <a:br>
              <a:rPr lang="en-IE" sz="2000" dirty="0"/>
            </a:br>
            <a:r>
              <a:rPr lang="en-IE" sz="2000" dirty="0" smtClean="0"/>
              <a:t>3. Outreach </a:t>
            </a:r>
            <a:r>
              <a:rPr lang="en-IE" sz="2000" dirty="0"/>
              <a:t>strategy to communicate with spokespersons, opinion makers and community leaders in socio-economically marginalised or ethnic minority communities </a:t>
            </a:r>
            <a:r>
              <a:rPr lang="en-IE" sz="2000" dirty="0" smtClean="0"/>
              <a:t/>
            </a:r>
            <a:br>
              <a:rPr lang="en-IE" sz="2000" dirty="0" smtClean="0"/>
            </a:br>
            <a:r>
              <a:rPr lang="en-IE" sz="2000" dirty="0"/>
              <a:t/>
            </a:r>
            <a:br>
              <a:rPr lang="en-IE" sz="2000" dirty="0"/>
            </a:br>
            <a:r>
              <a:rPr lang="en-IE" sz="2000" dirty="0" smtClean="0"/>
              <a:t>4. Formal </a:t>
            </a:r>
            <a:r>
              <a:rPr lang="en-IE" sz="2000" dirty="0"/>
              <a:t>links between universities and non-governmental organisations representing marginalised groups </a:t>
            </a:r>
            <a:r>
              <a:rPr lang="en-IE" sz="2000" dirty="0" smtClean="0"/>
              <a:t/>
            </a:r>
            <a:br>
              <a:rPr lang="en-IE" sz="2000" dirty="0" smtClean="0"/>
            </a:br>
            <a:r>
              <a:rPr lang="en-IE" sz="2000" dirty="0" smtClean="0"/>
              <a:t>5. Outreach </a:t>
            </a:r>
            <a:r>
              <a:rPr lang="en-IE" sz="2000" dirty="0"/>
              <a:t>strategy to engage young immigrants and young members of a target group </a:t>
            </a:r>
            <a:r>
              <a:rPr lang="en-IE" sz="2000" dirty="0" smtClean="0"/>
              <a:t/>
            </a:r>
            <a:br>
              <a:rPr lang="en-IE" sz="2000" dirty="0" smtClean="0"/>
            </a:br>
            <a:r>
              <a:rPr lang="en-IE" sz="2000" dirty="0"/>
              <a:t/>
            </a:r>
            <a:br>
              <a:rPr lang="en-IE" sz="2000" dirty="0"/>
            </a:br>
            <a:r>
              <a:rPr lang="en-IE" sz="2000" dirty="0" smtClean="0"/>
              <a:t>6. An </a:t>
            </a:r>
            <a:r>
              <a:rPr lang="en-IE" sz="2000" dirty="0"/>
              <a:t>access strategy of third-level institutions which engages with primary and secondary students experiencing socio-economic marginalisation Preparatory admission courses </a:t>
            </a:r>
          </a:p>
        </p:txBody>
      </p:sp>
    </p:spTree>
    <p:extLst>
      <p:ext uri="{BB962C8B-B14F-4D97-AF65-F5344CB8AC3E}">
        <p14:creationId xmlns:p14="http://schemas.microsoft.com/office/powerpoint/2010/main" val="114052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163" y="92364"/>
            <a:ext cx="10401054" cy="4893647"/>
          </a:xfrm>
          <a:prstGeom prst="rect">
            <a:avLst/>
          </a:prstGeom>
        </p:spPr>
        <p:txBody>
          <a:bodyPr wrap="square">
            <a:spAutoFit/>
          </a:bodyPr>
          <a:lstStyle/>
          <a:p>
            <a:endParaRPr lang="en-GB" sz="2400" dirty="0" smtClean="0">
              <a:solidFill>
                <a:srgbClr val="FFFF00"/>
              </a:solidFill>
            </a:endParaRPr>
          </a:p>
          <a:p>
            <a:endParaRPr lang="en-GB" sz="2400" dirty="0">
              <a:solidFill>
                <a:srgbClr val="FFFF00"/>
              </a:solidFill>
            </a:endParaRPr>
          </a:p>
          <a:p>
            <a:r>
              <a:rPr lang="en-GB" sz="2400" dirty="0" smtClean="0">
                <a:solidFill>
                  <a:srgbClr val="FFFF00"/>
                </a:solidFill>
              </a:rPr>
              <a:t>1. Beyond Bronfenbrenner to address system blockages and power:</a:t>
            </a:r>
          </a:p>
          <a:p>
            <a:r>
              <a:rPr lang="en-IE" sz="2400" dirty="0">
                <a:solidFill>
                  <a:srgbClr val="FFFF00"/>
                </a:solidFill>
              </a:rPr>
              <a:t>Reconstructing Hierarchies of Diametric Spatial Oppositions between Above/Below</a:t>
            </a:r>
          </a:p>
          <a:p>
            <a:endParaRPr lang="en-GB" sz="2400" dirty="0" smtClean="0">
              <a:solidFill>
                <a:srgbClr val="FFFF00"/>
              </a:solidFill>
            </a:endParaRPr>
          </a:p>
          <a:p>
            <a:r>
              <a:rPr lang="en-IE" sz="2400" dirty="0" smtClean="0">
                <a:solidFill>
                  <a:srgbClr val="FFFF00"/>
                </a:solidFill>
              </a:rPr>
              <a:t>2. Assertive </a:t>
            </a:r>
            <a:r>
              <a:rPr lang="en-IE" sz="2400" dirty="0">
                <a:solidFill>
                  <a:srgbClr val="FFFF00"/>
                </a:solidFill>
              </a:rPr>
              <a:t>Outreach as Assumed Connection in Relational Space</a:t>
            </a:r>
            <a:br>
              <a:rPr lang="en-IE" sz="2400" dirty="0">
                <a:solidFill>
                  <a:srgbClr val="FFFF00"/>
                </a:solidFill>
              </a:rPr>
            </a:br>
            <a:endParaRPr lang="en-IE" sz="2400" dirty="0" smtClean="0">
              <a:solidFill>
                <a:srgbClr val="FFFF00"/>
              </a:solidFill>
            </a:endParaRPr>
          </a:p>
          <a:p>
            <a:r>
              <a:rPr lang="en-GB" sz="2400" dirty="0" smtClean="0">
                <a:solidFill>
                  <a:srgbClr val="FFFF00"/>
                </a:solidFill>
              </a:rPr>
              <a:t>3. Bridging </a:t>
            </a:r>
            <a:r>
              <a:rPr lang="en-GB" sz="2400" dirty="0">
                <a:solidFill>
                  <a:srgbClr val="FFFF00"/>
                </a:solidFill>
              </a:rPr>
              <a:t>Diametric Spatial Splits between Health and </a:t>
            </a:r>
            <a:r>
              <a:rPr lang="en-GB" sz="2400" dirty="0" smtClean="0">
                <a:solidFill>
                  <a:srgbClr val="FFFF00"/>
                </a:solidFill>
              </a:rPr>
              <a:t>Education:</a:t>
            </a:r>
          </a:p>
          <a:p>
            <a:r>
              <a:rPr lang="en-GB" sz="2400" dirty="0" smtClean="0">
                <a:solidFill>
                  <a:srgbClr val="FFFF00"/>
                </a:solidFill>
              </a:rPr>
              <a:t>Family Support and Parental Involvement</a:t>
            </a:r>
            <a:endParaRPr lang="en-GB" sz="2400" dirty="0">
              <a:solidFill>
                <a:srgbClr val="FFFF00"/>
              </a:solidFill>
            </a:endParaRPr>
          </a:p>
          <a:p>
            <a:endParaRPr lang="en-GB" sz="2400" dirty="0">
              <a:solidFill>
                <a:srgbClr val="FFFF00"/>
              </a:solidFill>
            </a:endParaRPr>
          </a:p>
          <a:p>
            <a:r>
              <a:rPr lang="en-GB" sz="2400" dirty="0" smtClean="0">
                <a:solidFill>
                  <a:srgbClr val="FFFF00"/>
                </a:solidFill>
              </a:rPr>
              <a:t>4. Structural Indicators by Analogy with UN Right to Highest Attainable Standard of Health and Critique of Outcome Indicators for Complex Systems</a:t>
            </a:r>
            <a:endParaRPr lang="en-IE" sz="2400" dirty="0"/>
          </a:p>
        </p:txBody>
      </p:sp>
      <p:pic>
        <p:nvPicPr>
          <p:cNvPr id="5" name="Picture 4" descr="C:\Users\mcloughv\AppData\Local\Microsoft\Windows\Temporary Internet Files\Content.IE5\9MZSY8RO\man%20in%20front%20of%20mirror%201[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434" y="831272"/>
            <a:ext cx="2959566" cy="23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8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64" y="404734"/>
            <a:ext cx="11377534" cy="4154984"/>
          </a:xfrm>
          <a:prstGeom prst="rect">
            <a:avLst/>
          </a:prstGeom>
        </p:spPr>
        <p:txBody>
          <a:bodyPr wrap="square">
            <a:spAutoFit/>
          </a:bodyPr>
          <a:lstStyle/>
          <a:p>
            <a:r>
              <a:rPr lang="en-IE" sz="2400" dirty="0" smtClean="0">
                <a:solidFill>
                  <a:srgbClr val="FFFF00"/>
                </a:solidFill>
              </a:rPr>
              <a:t>System Blockage as Fractured, Broken Spaces of Assumed Separation and Splitting</a:t>
            </a:r>
          </a:p>
          <a:p>
            <a:endParaRPr lang="en-IE" sz="2400" dirty="0"/>
          </a:p>
          <a:p>
            <a:r>
              <a:rPr lang="en-IE" sz="2400" dirty="0" smtClean="0"/>
              <a:t>System </a:t>
            </a:r>
            <a:r>
              <a:rPr lang="en-IE" sz="2400" dirty="0"/>
              <a:t>blockage is an aspect largely overlooked in Bronfenbrenner’s (1979, 2005) systems theory, while Bronfenbrenner offered a limited account of power in a system (Downes, 2014). </a:t>
            </a:r>
            <a:endParaRPr lang="en-IE" sz="2400" dirty="0" smtClean="0"/>
          </a:p>
          <a:p>
            <a:endParaRPr lang="en-IE" sz="2400" dirty="0"/>
          </a:p>
          <a:p>
            <a:r>
              <a:rPr lang="en-IE" sz="2400" dirty="0" smtClean="0"/>
              <a:t>System </a:t>
            </a:r>
            <a:r>
              <a:rPr lang="en-IE" sz="2400" dirty="0"/>
              <a:t>blockages may involve power-related issues of displacement from “official” system reality, resistance to change at various levels of a system, territoriality, and fragmentation (Downes, 2014</a:t>
            </a:r>
            <a:r>
              <a:rPr lang="en-IE" sz="2400" dirty="0" smtClean="0"/>
              <a:t>)</a:t>
            </a:r>
          </a:p>
          <a:p>
            <a:endParaRPr lang="en-IE" sz="2400" dirty="0"/>
          </a:p>
          <a:p>
            <a:endParaRPr lang="en-IE" sz="2400" dirty="0"/>
          </a:p>
        </p:txBody>
      </p:sp>
      <p:pic>
        <p:nvPicPr>
          <p:cNvPr id="3" name="Picture 2" descr="C:\Users\mcloughv\AppData\Local\Microsoft\Windows\Temporary Internet Files\Content.IE5\NZ595HYC\1024px-SMirC-silent.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000" y="4133335"/>
            <a:ext cx="249289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7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64" y="389744"/>
            <a:ext cx="8784236" cy="6001643"/>
          </a:xfrm>
          <a:prstGeom prst="rect">
            <a:avLst/>
          </a:prstGeom>
        </p:spPr>
        <p:txBody>
          <a:bodyPr wrap="square">
            <a:spAutoFit/>
          </a:bodyPr>
          <a:lstStyle/>
          <a:p>
            <a:r>
              <a:rPr lang="en-IE" sz="2400" dirty="0" smtClean="0">
                <a:solidFill>
                  <a:srgbClr val="FFFF00"/>
                </a:solidFill>
              </a:rPr>
              <a:t>1. Reconstructing Hierarchies of Diametric Spatial Oppositions between Above/Below</a:t>
            </a:r>
          </a:p>
          <a:p>
            <a:endParaRPr lang="en-IE" sz="2400" dirty="0" smtClean="0"/>
          </a:p>
          <a:p>
            <a:pPr marL="285750" indent="-285750">
              <a:buFont typeface="Arial" panose="020B0604020202020204" pitchFamily="34" charset="0"/>
              <a:buChar char="•"/>
            </a:pPr>
            <a:r>
              <a:rPr lang="en-IE" sz="2400" dirty="0" smtClean="0"/>
              <a:t>Freirean Community Development Principles</a:t>
            </a:r>
            <a:r>
              <a:rPr lang="en-GB" sz="2400" dirty="0" smtClean="0">
                <a:solidFill>
                  <a:srgbClr val="FFFF00"/>
                </a:solidFill>
              </a:rPr>
              <a:t> – </a:t>
            </a:r>
            <a:r>
              <a:rPr lang="en-GB" sz="2400" dirty="0">
                <a:solidFill>
                  <a:srgbClr val="FFFF00"/>
                </a:solidFill>
              </a:rPr>
              <a:t>Interrogate Community as Unit of Analysis in </a:t>
            </a:r>
            <a:r>
              <a:rPr lang="en-GB" sz="2400" dirty="0" smtClean="0">
                <a:solidFill>
                  <a:srgbClr val="FFFF00"/>
                </a:solidFill>
              </a:rPr>
              <a:t>Spatial Systems </a:t>
            </a:r>
            <a:r>
              <a:rPr lang="en-GB" sz="2400" dirty="0">
                <a:solidFill>
                  <a:srgbClr val="FFFF00"/>
                </a:solidFill>
              </a:rPr>
              <a:t>terms</a:t>
            </a:r>
          </a:p>
          <a:p>
            <a:pPr marL="285750" indent="-285750">
              <a:buFont typeface="Arial" panose="020B0604020202020204" pitchFamily="34" charset="0"/>
              <a:buChar char="•"/>
            </a:pPr>
            <a:endParaRPr lang="en-IE" sz="2400" dirty="0" smtClean="0"/>
          </a:p>
          <a:p>
            <a:r>
              <a:rPr lang="en-IE" sz="2400" dirty="0">
                <a:solidFill>
                  <a:srgbClr val="FFFF00"/>
                </a:solidFill>
              </a:rPr>
              <a:t>Community is a Spatial Concept – Physical and Relational Entwined</a:t>
            </a:r>
          </a:p>
          <a:p>
            <a:endParaRPr lang="en-IE" sz="2400" dirty="0" smtClean="0"/>
          </a:p>
          <a:p>
            <a:pPr marL="285750" indent="-285750">
              <a:buFont typeface="Arial" panose="020B0604020202020204" pitchFamily="34" charset="0"/>
              <a:buChar char="•"/>
            </a:pPr>
            <a:r>
              <a:rPr lang="en-IE" sz="2400" dirty="0" smtClean="0"/>
              <a:t>Children and Young People’s Voices – UN CRC Art 12</a:t>
            </a:r>
          </a:p>
          <a:p>
            <a:r>
              <a:rPr lang="en-IE" sz="2400" dirty="0" smtClean="0"/>
              <a:t>Voice assumes Relational Space !</a:t>
            </a:r>
            <a:r>
              <a:rPr lang="en-GB" sz="2400" dirty="0">
                <a:solidFill>
                  <a:srgbClr val="FFFF00"/>
                </a:solidFill>
              </a:rPr>
              <a:t> </a:t>
            </a:r>
            <a:r>
              <a:rPr lang="en-GB" sz="2400" dirty="0"/>
              <a:t>Child-Centred – UN CRC weak on poverty</a:t>
            </a:r>
          </a:p>
          <a:p>
            <a:endParaRPr lang="en-IE" sz="2400" dirty="0" smtClean="0"/>
          </a:p>
          <a:p>
            <a:endParaRPr lang="en-IE" sz="2400" dirty="0"/>
          </a:p>
          <a:p>
            <a:r>
              <a:rPr lang="en-IE" sz="2400" dirty="0" smtClean="0"/>
              <a:t>				Listen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endParaRPr lang="en-IE" sz="2400" dirty="0"/>
          </a:p>
        </p:txBody>
      </p:sp>
      <p:pic>
        <p:nvPicPr>
          <p:cNvPr id="3" name="Picture 3" descr="C:\Documents and Settings\mcloughv\Local Settings\Temporary Internet Files\Content.IE5\0HNJDIPT\MC9003840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891" y="4165946"/>
            <a:ext cx="2180919" cy="2812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cloughv\AppData\Local\Microsoft\Windows\Temporary Internet Files\Content.IE5\3TVFHSRT\747037,129924775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885" y="2841996"/>
            <a:ext cx="1922931" cy="17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0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93" y="539647"/>
            <a:ext cx="10672997" cy="4893647"/>
          </a:xfrm>
          <a:prstGeom prst="rect">
            <a:avLst/>
          </a:prstGeom>
        </p:spPr>
        <p:txBody>
          <a:bodyPr wrap="square">
            <a:spAutoFit/>
          </a:bodyPr>
          <a:lstStyle/>
          <a:p>
            <a:r>
              <a:rPr lang="en-IE" sz="2400" dirty="0" smtClean="0">
                <a:solidFill>
                  <a:srgbClr val="FFFF00"/>
                </a:solidFill>
              </a:rPr>
              <a:t>Empirical Research in Psychology (e.g., ESL, Bullying, Mental Health, Child Development) is Weak on Documenting Background System Support Services at School and Community Levels Affecting Key Variables</a:t>
            </a:r>
          </a:p>
          <a:p>
            <a:endParaRPr lang="en-IE" sz="2400" dirty="0" smtClean="0"/>
          </a:p>
          <a:p>
            <a:r>
              <a:rPr lang="en-IE" sz="2400" dirty="0" smtClean="0"/>
              <a:t>A </a:t>
            </a:r>
            <a:r>
              <a:rPr lang="en-IE" sz="2400" dirty="0"/>
              <a:t>background system focus already takes place to some degree in the socio-ecological approach of Swearer et al. (2010) with a focus on community profile of school attendance in the district, crime etc. </a:t>
            </a:r>
            <a:endParaRPr lang="en-IE" sz="2400" dirty="0" smtClean="0"/>
          </a:p>
          <a:p>
            <a:endParaRPr lang="en-IE" sz="2400" dirty="0"/>
          </a:p>
          <a:p>
            <a:r>
              <a:rPr lang="en-IE" sz="2400" dirty="0" smtClean="0"/>
              <a:t>Poverty</a:t>
            </a:r>
            <a:r>
              <a:rPr lang="en-IE" sz="2400" dirty="0"/>
              <a:t>, mobility, crime, </a:t>
            </a:r>
            <a:r>
              <a:rPr lang="en-IE" sz="2400" dirty="0" err="1"/>
              <a:t>singleparent</a:t>
            </a:r>
            <a:r>
              <a:rPr lang="en-IE" sz="2400" dirty="0"/>
              <a:t> families, and racial diversity have all been measured and linked to youth outcomes, while US census data has been used on the community profile, as well as area school attendance data and crime statistics (Swearer et al., 2006). The potential utility of smaller units of community analysis has been acknowledged (Swearer et al., 2006).</a:t>
            </a:r>
          </a:p>
        </p:txBody>
      </p:sp>
      <p:pic>
        <p:nvPicPr>
          <p:cNvPr id="3" name="Picture 2" descr="C:\Documents and Settings\mcloughv\Local Settings\Temporary Internet Files\Content.IE5\67RP7K88\MP9004487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3929" y="4942348"/>
            <a:ext cx="2345464" cy="229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0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135" y="764498"/>
            <a:ext cx="10463134" cy="4154984"/>
          </a:xfrm>
          <a:prstGeom prst="rect">
            <a:avLst/>
          </a:prstGeom>
        </p:spPr>
        <p:txBody>
          <a:bodyPr wrap="square">
            <a:spAutoFit/>
          </a:bodyPr>
          <a:lstStyle/>
          <a:p>
            <a:r>
              <a:rPr lang="en-IE" sz="2400" dirty="0" smtClean="0"/>
              <a:t>Bronfenbrenner’s concentric systems model assumes connection between the parts of a system – Broken, Fractured Spaces in a system also need analysis</a:t>
            </a:r>
          </a:p>
          <a:p>
            <a:endParaRPr lang="en-IE" sz="2400" dirty="0"/>
          </a:p>
          <a:p>
            <a:r>
              <a:rPr lang="en-IE" sz="2400" dirty="0" smtClean="0"/>
              <a:t>Community involves broken fractured knotted spaces not only connective ones: </a:t>
            </a:r>
            <a:r>
              <a:rPr lang="en-IE" sz="2400" u="sng" dirty="0" smtClean="0"/>
              <a:t>System Blockage as Unofficial System Realities</a:t>
            </a:r>
          </a:p>
          <a:p>
            <a:endParaRPr lang="en-IE" sz="2400" dirty="0"/>
          </a:p>
          <a:p>
            <a:pPr marL="342900" indent="-342900">
              <a:buFont typeface="Arial" panose="020B0604020202020204" pitchFamily="34" charset="0"/>
              <a:buChar char="•"/>
            </a:pPr>
            <a:r>
              <a:rPr lang="en-IE" sz="2400" dirty="0" smtClean="0"/>
              <a:t>Bus from Cherry Orchard</a:t>
            </a:r>
          </a:p>
          <a:p>
            <a:pPr marL="342900" indent="-342900">
              <a:buFont typeface="Arial" panose="020B0604020202020204" pitchFamily="34" charset="0"/>
              <a:buChar char="•"/>
            </a:pPr>
            <a:r>
              <a:rPr lang="en-IE" sz="2400" dirty="0" smtClean="0"/>
              <a:t>St. Catherine’s Sports Centre Dublin 8</a:t>
            </a:r>
          </a:p>
          <a:p>
            <a:pPr marL="342900" indent="-342900">
              <a:buFont typeface="Arial" panose="020B0604020202020204" pitchFamily="34" charset="0"/>
              <a:buChar char="•"/>
            </a:pPr>
            <a:r>
              <a:rPr lang="en-IE" sz="2400" dirty="0" smtClean="0"/>
              <a:t>Blockages in Communication regarding Bullying</a:t>
            </a:r>
          </a:p>
          <a:p>
            <a:pPr marL="342900" indent="-342900">
              <a:buFont typeface="Arial" panose="020B0604020202020204" pitchFamily="34" charset="0"/>
              <a:buChar char="•"/>
            </a:pPr>
            <a:r>
              <a:rPr lang="en-IE" sz="2400" dirty="0"/>
              <a:t>8 week bereavement </a:t>
            </a:r>
            <a:r>
              <a:rPr lang="en-IE" sz="2400" dirty="0" smtClean="0"/>
              <a:t>supports</a:t>
            </a:r>
            <a:r>
              <a:rPr lang="en-IE" sz="2400" dirty="0"/>
              <a:t> </a:t>
            </a:r>
            <a:r>
              <a:rPr lang="en-IE" sz="2400" dirty="0" smtClean="0"/>
              <a:t>– fragments</a:t>
            </a:r>
          </a:p>
          <a:p>
            <a:pPr marL="342900" indent="-342900">
              <a:buFont typeface="Arial" panose="020B0604020202020204" pitchFamily="34" charset="0"/>
              <a:buChar char="•"/>
            </a:pPr>
            <a:r>
              <a:rPr lang="en-IE" sz="2400" dirty="0" smtClean="0"/>
              <a:t>Colours on school walls</a:t>
            </a:r>
            <a:endParaRPr lang="en-IE" sz="2400" dirty="0"/>
          </a:p>
        </p:txBody>
      </p:sp>
      <p:pic>
        <p:nvPicPr>
          <p:cNvPr id="3" name="Picture 4" descr="C:\Users\mcloughv\AppData\Local\Microsoft\Windows\Temporary Internet Files\Content.IE5\L7CPUEFQ\knots_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007" y="4765893"/>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mcloughv\AppData\Local\Microsoft\Windows\Temporary Internet Files\Content.IE5\AZRF00J1\brick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066" y="4289713"/>
            <a:ext cx="2078567" cy="2078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Program Files (x86)\Microsoft Office\MEDIA\CAGCAT10\j023468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3007" y="2472658"/>
            <a:ext cx="3312368" cy="195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59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2778</TotalTime>
  <Words>4165</Words>
  <Application>Microsoft Office PowerPoint</Application>
  <PresentationFormat>Widescreen</PresentationFormat>
  <Paragraphs>288</Paragraphs>
  <Slides>40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Assertive Outreach as Assumed Connection in Relational Space Assertive Outreach (Downes 2017, EPALE): Beyond Information to Abstract Other (Said 1978, Benhabib 1987, Downes 2014) for Engaging Family, Community Systems and High Need Groups</vt:lpstr>
      <vt:lpstr>Assertive Outreach: Beyond information processing to construction of meaning (Bruner 1992) for concrete 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Beyond Diametric Splits between Education and Health (Downes 2020): Sleep Loss invisible in DEIS and BOBF Promoting Adequate Sleep for Students </vt:lpstr>
      <vt:lpstr>PowerPoint Presentation</vt:lpstr>
      <vt:lpstr>PowerPoint Presentation</vt:lpstr>
      <vt:lpstr>PowerPoint Presentation</vt:lpstr>
      <vt:lpstr> Structural indicators for inclusive systems in and around schools (Downes et al. 2017): Overcome Research/Practitioner, Research/Policy Relevance Divide </vt:lpstr>
      <vt:lpstr>Structural indicators: </vt:lpstr>
      <vt:lpstr>PowerPoint Presentation</vt:lpstr>
      <vt:lpstr>Key Structural Indicators for Access to Higher Education in Europe (Downes 2014) Access to higher education for socio-economically marginalised groups: Structural indicators at macro-exo levels   1. A central driving committee at state level for access to higher education and lifelong learning for marginalised groups—including clear funding sources  2. Clarification of the criteria to ascertain socio-economic exclusion given the observed tendency, especially in Central and Eastern European countries, for targeting to occur for more easily identifiable target groups like those with a disability or from an ethnic minority—in contrast with groups experiencing socio-economic exclusion   3. State-led incentives to different faculties and departments within third-level institutions to increase access: A faculty and departmental level focus to increase access  4. Representation of target groups, including ethnic minorities in the decision-making structures and processes at national level regarding access to education   5. A system of reserved places or equivalent approach to increase participation of underrepresented groups at third level   6. A coherent support strategy for access to third-level education for orphans and young people in care</vt:lpstr>
      <vt:lpstr>Access to higher education for socio-economically marginalised groups: Structural indicators at micro-meso levels  Education institutional strategies for access for groups experiencing socio-economic exclusion   1. Development of outreach institutional strategies that go beyond mere information-based models   2. Inreach- Availability of school and university institutions free of charge during summertime and evenings for community groups from marginalised areas   3. Outreach strategy to communicate with spokespersons, opinion makers and community leaders in socio-economically marginalised or ethnic minority communities   4. Formal links between universities and non-governmental organisations representing marginalised groups  5. Outreach strategy to engage young immigrants and young members of a target group   6. An access strategy of third-level institutions which engages with primary and secondary students experiencing socio-economic marginalisation Preparatory admission courses </vt:lpstr>
    </vt:vector>
  </TitlesOfParts>
  <Company>Dublin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Eliz Frances McLoughlin</dc:creator>
  <cp:lastModifiedBy>Paul Downes</cp:lastModifiedBy>
  <cp:revision>141</cp:revision>
  <dcterms:created xsi:type="dcterms:W3CDTF">2020-08-27T09:58:33Z</dcterms:created>
  <dcterms:modified xsi:type="dcterms:W3CDTF">2022-06-22T10:46:37Z</dcterms:modified>
</cp:coreProperties>
</file>