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0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2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2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2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708" r:id="rId2"/>
    <p:sldMasterId id="2147483726" r:id="rId3"/>
    <p:sldMasterId id="2147483915" r:id="rId4"/>
    <p:sldMasterId id="2147483744" r:id="rId5"/>
    <p:sldMasterId id="2147483688" r:id="rId6"/>
    <p:sldMasterId id="2147483767" r:id="rId7"/>
    <p:sldMasterId id="2147483775" r:id="rId8"/>
    <p:sldMasterId id="2147483759" r:id="rId9"/>
    <p:sldMasterId id="2147483798" r:id="rId10"/>
    <p:sldMasterId id="2147483806" r:id="rId11"/>
    <p:sldMasterId id="2147483790" r:id="rId12"/>
    <p:sldMasterId id="2147483907" r:id="rId13"/>
    <p:sldMasterId id="2147483899" r:id="rId14"/>
    <p:sldMasterId id="2147483822" r:id="rId15"/>
    <p:sldMasterId id="2147483830" r:id="rId16"/>
    <p:sldMasterId id="2147483814" r:id="rId17"/>
    <p:sldMasterId id="2147483846" r:id="rId18"/>
    <p:sldMasterId id="2147483854" r:id="rId19"/>
    <p:sldMasterId id="2147483862" r:id="rId20"/>
    <p:sldMasterId id="2147483870" r:id="rId21"/>
    <p:sldMasterId id="2147483878" r:id="rId22"/>
    <p:sldMasterId id="2147483838" r:id="rId23"/>
    <p:sldMasterId id="2147483886" r:id="rId24"/>
    <p:sldMasterId id="2147483894" r:id="rId25"/>
  </p:sldMasterIdLst>
  <p:notesMasterIdLst>
    <p:notesMasterId r:id="rId47"/>
  </p:notesMasterIdLst>
  <p:sldIdLst>
    <p:sldId id="259" r:id="rId26"/>
    <p:sldId id="323" r:id="rId27"/>
    <p:sldId id="257" r:id="rId28"/>
    <p:sldId id="324" r:id="rId29"/>
    <p:sldId id="317" r:id="rId30"/>
    <p:sldId id="325" r:id="rId31"/>
    <p:sldId id="418" r:id="rId32"/>
    <p:sldId id="307" r:id="rId33"/>
    <p:sldId id="513" r:id="rId34"/>
    <p:sldId id="326" r:id="rId35"/>
    <p:sldId id="515" r:id="rId36"/>
    <p:sldId id="514" r:id="rId37"/>
    <p:sldId id="309" r:id="rId38"/>
    <p:sldId id="516" r:id="rId39"/>
    <p:sldId id="310" r:id="rId40"/>
    <p:sldId id="280" r:id="rId41"/>
    <p:sldId id="517" r:id="rId42"/>
    <p:sldId id="521" r:id="rId43"/>
    <p:sldId id="519" r:id="rId44"/>
    <p:sldId id="520" r:id="rId45"/>
    <p:sldId id="518" r:id="rId4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4D"/>
    <a:srgbClr val="FEEEB3"/>
    <a:srgbClr val="FFC800"/>
    <a:srgbClr val="FFBE34"/>
    <a:srgbClr val="00A6F9"/>
    <a:srgbClr val="FFC000"/>
    <a:srgbClr val="00A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19"/>
    <p:restoredTop sz="79403" autoAdjust="0"/>
  </p:normalViewPr>
  <p:slideViewPr>
    <p:cSldViewPr snapToGrid="0" snapToObjects="1">
      <p:cViewPr varScale="1">
        <p:scale>
          <a:sx n="58" d="100"/>
          <a:sy n="58" d="100"/>
        </p:scale>
        <p:origin x="6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 Kinnear - HPC" userId="c5280a39-82ab-4c01-a409-f18a177e410b" providerId="ADAL" clId="{CD296538-80A0-F148-8D00-1F6FCA82C2FA}"/>
    <pc:docChg chg="modSld">
      <pc:chgData name="Justin Kinnear - HPC" userId="c5280a39-82ab-4c01-a409-f18a177e410b" providerId="ADAL" clId="{CD296538-80A0-F148-8D00-1F6FCA82C2FA}" dt="2022-11-08T09:23:20.057" v="151" actId="20577"/>
      <pc:docMkLst>
        <pc:docMk/>
      </pc:docMkLst>
      <pc:sldChg chg="modNotesTx">
        <pc:chgData name="Justin Kinnear - HPC" userId="c5280a39-82ab-4c01-a409-f18a177e410b" providerId="ADAL" clId="{CD296538-80A0-F148-8D00-1F6FCA82C2FA}" dt="2022-11-08T09:23:20.057" v="151" actId="20577"/>
        <pc:sldMkLst>
          <pc:docMk/>
          <pc:sldMk cId="1028795522" sldId="259"/>
        </pc:sldMkLst>
      </pc:sldChg>
    </pc:docChg>
  </pc:docChgLst>
  <pc:docChgLst>
    <pc:chgData name="Justin Kinnear" userId="c5280a39-82ab-4c01-a409-f18a177e410b" providerId="ADAL" clId="{1909BE5F-0EFF-0F4D-B96F-06448CFEE340}"/>
    <pc:docChg chg="undo custSel addSld modSld">
      <pc:chgData name="Justin Kinnear" userId="c5280a39-82ab-4c01-a409-f18a177e410b" providerId="ADAL" clId="{1909BE5F-0EFF-0F4D-B96F-06448CFEE340}" dt="2022-11-01T17:17:08.568" v="2" actId="21"/>
      <pc:docMkLst>
        <pc:docMk/>
      </pc:docMkLst>
      <pc:sldChg chg="addSp delSp mod addAnim delAnim">
        <pc:chgData name="Justin Kinnear" userId="c5280a39-82ab-4c01-a409-f18a177e410b" providerId="ADAL" clId="{1909BE5F-0EFF-0F4D-B96F-06448CFEE340}" dt="2022-11-01T17:17:08.568" v="2" actId="21"/>
        <pc:sldMkLst>
          <pc:docMk/>
          <pc:sldMk cId="878523456" sldId="504"/>
        </pc:sldMkLst>
        <pc:spChg chg="add del">
          <ac:chgData name="Justin Kinnear" userId="c5280a39-82ab-4c01-a409-f18a177e410b" providerId="ADAL" clId="{1909BE5F-0EFF-0F4D-B96F-06448CFEE340}" dt="2022-11-01T17:17:08.568" v="2" actId="21"/>
          <ac:spMkLst>
            <pc:docMk/>
            <pc:sldMk cId="878523456" sldId="504"/>
            <ac:spMk id="32" creationId="{AEC0942D-BB54-BF49-8915-A9542B5B1AB8}"/>
          </ac:spMkLst>
        </pc:spChg>
        <pc:spChg chg="add del">
          <ac:chgData name="Justin Kinnear" userId="c5280a39-82ab-4c01-a409-f18a177e410b" providerId="ADAL" clId="{1909BE5F-0EFF-0F4D-B96F-06448CFEE340}" dt="2022-11-01T17:17:08.568" v="2" actId="21"/>
          <ac:spMkLst>
            <pc:docMk/>
            <pc:sldMk cId="878523456" sldId="504"/>
            <ac:spMk id="33" creationId="{B308CD2F-0E80-714E-8413-2C830000FE56}"/>
          </ac:spMkLst>
        </pc:spChg>
        <pc:spChg chg="add del">
          <ac:chgData name="Justin Kinnear" userId="c5280a39-82ab-4c01-a409-f18a177e410b" providerId="ADAL" clId="{1909BE5F-0EFF-0F4D-B96F-06448CFEE340}" dt="2022-11-01T17:17:08.568" v="2" actId="21"/>
          <ac:spMkLst>
            <pc:docMk/>
            <pc:sldMk cId="878523456" sldId="504"/>
            <ac:spMk id="34" creationId="{060DE15F-9BCC-E14D-BD69-00710CE44729}"/>
          </ac:spMkLst>
        </pc:spChg>
        <pc:spChg chg="add del">
          <ac:chgData name="Justin Kinnear" userId="c5280a39-82ab-4c01-a409-f18a177e410b" providerId="ADAL" clId="{1909BE5F-0EFF-0F4D-B96F-06448CFEE340}" dt="2022-11-01T17:17:08.568" v="2" actId="21"/>
          <ac:spMkLst>
            <pc:docMk/>
            <pc:sldMk cId="878523456" sldId="504"/>
            <ac:spMk id="35" creationId="{1BA65C0E-23CA-D64F-A604-39DE0E5EA9AC}"/>
          </ac:spMkLst>
        </pc:spChg>
        <pc:spChg chg="add del">
          <ac:chgData name="Justin Kinnear" userId="c5280a39-82ab-4c01-a409-f18a177e410b" providerId="ADAL" clId="{1909BE5F-0EFF-0F4D-B96F-06448CFEE340}" dt="2022-11-01T17:17:08.568" v="2" actId="21"/>
          <ac:spMkLst>
            <pc:docMk/>
            <pc:sldMk cId="878523456" sldId="504"/>
            <ac:spMk id="36" creationId="{1BCE7C20-5D7E-1749-B700-D00A6A106A05}"/>
          </ac:spMkLst>
        </pc:spChg>
        <pc:spChg chg="add del">
          <ac:chgData name="Justin Kinnear" userId="c5280a39-82ab-4c01-a409-f18a177e410b" providerId="ADAL" clId="{1909BE5F-0EFF-0F4D-B96F-06448CFEE340}" dt="2022-11-01T17:17:08.568" v="2" actId="21"/>
          <ac:spMkLst>
            <pc:docMk/>
            <pc:sldMk cId="878523456" sldId="504"/>
            <ac:spMk id="37" creationId="{FF805E6A-0136-6F44-88CD-E3BAF10CCBAB}"/>
          </ac:spMkLst>
        </pc:spChg>
      </pc:sldChg>
      <pc:sldChg chg="add">
        <pc:chgData name="Justin Kinnear" userId="c5280a39-82ab-4c01-a409-f18a177e410b" providerId="ADAL" clId="{1909BE5F-0EFF-0F4D-B96F-06448CFEE340}" dt="2022-11-01T16:50:10.615" v="0"/>
        <pc:sldMkLst>
          <pc:docMk/>
          <pc:sldMk cId="4033013495" sldId="512"/>
        </pc:sldMkLst>
      </pc:sldChg>
    </pc:docChg>
  </pc:docChgLst>
  <pc:docChgLst>
    <pc:chgData name="Justin Kinnear - HPC" userId="c5280a39-82ab-4c01-a409-f18a177e410b" providerId="ADAL" clId="{1909BE5F-0EFF-0F4D-B96F-06448CFEE340}"/>
    <pc:docChg chg="modSld">
      <pc:chgData name="Justin Kinnear - HPC" userId="c5280a39-82ab-4c01-a409-f18a177e410b" providerId="ADAL" clId="{1909BE5F-0EFF-0F4D-B96F-06448CFEE340}" dt="2022-11-06T19:04:20.843" v="93" actId="207"/>
      <pc:docMkLst>
        <pc:docMk/>
      </pc:docMkLst>
      <pc:sldChg chg="addSp modSp mod">
        <pc:chgData name="Justin Kinnear - HPC" userId="c5280a39-82ab-4c01-a409-f18a177e410b" providerId="ADAL" clId="{1909BE5F-0EFF-0F4D-B96F-06448CFEE340}" dt="2022-11-06T19:04:20.843" v="93" actId="207"/>
        <pc:sldMkLst>
          <pc:docMk/>
          <pc:sldMk cId="2810359020" sldId="323"/>
        </pc:sldMkLst>
        <pc:spChg chg="add mod">
          <ac:chgData name="Justin Kinnear - HPC" userId="c5280a39-82ab-4c01-a409-f18a177e410b" providerId="ADAL" clId="{1909BE5F-0EFF-0F4D-B96F-06448CFEE340}" dt="2022-11-06T19:00:00.525" v="82" actId="1037"/>
          <ac:spMkLst>
            <pc:docMk/>
            <pc:sldMk cId="2810359020" sldId="323"/>
            <ac:spMk id="2" creationId="{F35DC599-B2DF-E334-8CB6-5E4777648D9E}"/>
          </ac:spMkLst>
        </pc:spChg>
        <pc:spChg chg="add mod">
          <ac:chgData name="Justin Kinnear - HPC" userId="c5280a39-82ab-4c01-a409-f18a177e410b" providerId="ADAL" clId="{1909BE5F-0EFF-0F4D-B96F-06448CFEE340}" dt="2022-11-06T19:04:14.016" v="92" actId="14100"/>
          <ac:spMkLst>
            <pc:docMk/>
            <pc:sldMk cId="2810359020" sldId="323"/>
            <ac:spMk id="3" creationId="{7C3FDF95-5DDF-5FE8-B568-99E389931C08}"/>
          </ac:spMkLst>
        </pc:spChg>
        <pc:spChg chg="mod">
          <ac:chgData name="Justin Kinnear - HPC" userId="c5280a39-82ab-4c01-a409-f18a177e410b" providerId="ADAL" clId="{1909BE5F-0EFF-0F4D-B96F-06448CFEE340}" dt="2022-11-06T19:04:20.843" v="93" actId="207"/>
          <ac:spMkLst>
            <pc:docMk/>
            <pc:sldMk cId="2810359020" sldId="323"/>
            <ac:spMk id="15" creationId="{00000000-0000-0000-0000-000000000000}"/>
          </ac:spMkLst>
        </pc:spChg>
        <pc:spChg chg="mod">
          <ac:chgData name="Justin Kinnear - HPC" userId="c5280a39-82ab-4c01-a409-f18a177e410b" providerId="ADAL" clId="{1909BE5F-0EFF-0F4D-B96F-06448CFEE340}" dt="2022-11-06T19:00:23.675" v="84" actId="207"/>
          <ac:spMkLst>
            <pc:docMk/>
            <pc:sldMk cId="2810359020" sldId="323"/>
            <ac:spMk id="16" creationId="{00000000-0000-0000-0000-000000000000}"/>
          </ac:spMkLst>
        </pc:spChg>
        <pc:spChg chg="mod">
          <ac:chgData name="Justin Kinnear - HPC" userId="c5280a39-82ab-4c01-a409-f18a177e410b" providerId="ADAL" clId="{1909BE5F-0EFF-0F4D-B96F-06448CFEE340}" dt="2022-11-06T19:00:19.512" v="83" actId="207"/>
          <ac:spMkLst>
            <pc:docMk/>
            <pc:sldMk cId="2810359020" sldId="323"/>
            <ac:spMk id="17" creationId="{00000000-0000-0000-0000-000000000000}"/>
          </ac:spMkLst>
        </pc:spChg>
        <pc:spChg chg="mod">
          <ac:chgData name="Justin Kinnear - HPC" userId="c5280a39-82ab-4c01-a409-f18a177e410b" providerId="ADAL" clId="{1909BE5F-0EFF-0F4D-B96F-06448CFEE340}" dt="2022-11-06T18:58:17.686" v="7" actId="20577"/>
          <ac:spMkLst>
            <pc:docMk/>
            <pc:sldMk cId="2810359020" sldId="323"/>
            <ac:spMk id="18" creationId="{00000000-0000-0000-0000-000000000000}"/>
          </ac:spMkLst>
        </pc:spChg>
        <pc:picChg chg="mod">
          <ac:chgData name="Justin Kinnear - HPC" userId="c5280a39-82ab-4c01-a409-f18a177e410b" providerId="ADAL" clId="{1909BE5F-0EFF-0F4D-B96F-06448CFEE340}" dt="2022-11-06T18:58:58.229" v="17" actId="166"/>
          <ac:picMkLst>
            <pc:docMk/>
            <pc:sldMk cId="2810359020" sldId="323"/>
            <ac:picMk id="1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6E506-6AB8-4256-ACDF-6FFA6FD05E23}" type="datetimeFigureOut">
              <a:rPr lang="en-IE" smtClean="0"/>
              <a:t>07/02/2023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D7F7E-D79E-415E-A554-8BFECDF08B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842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traffic / busy</a:t>
            </a:r>
          </a:p>
          <a:p>
            <a:r>
              <a:rPr lang="en-IE" dirty="0"/>
              <a:t>engage / energy</a:t>
            </a:r>
          </a:p>
          <a:p>
            <a:r>
              <a:rPr lang="en-IE" dirty="0"/>
              <a:t>meet others</a:t>
            </a:r>
          </a:p>
          <a:p>
            <a:r>
              <a:rPr lang="en-IE" dirty="0"/>
              <a:t>talk, think, take away</a:t>
            </a:r>
          </a:p>
          <a:p>
            <a:r>
              <a:rPr lang="en-IE" dirty="0"/>
              <a:t>break at 11:00</a:t>
            </a:r>
          </a:p>
          <a:p>
            <a:r>
              <a:rPr lang="en-IE" dirty="0"/>
              <a:t>blank display - pairs - something that made an impression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8072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From CIPD - obvious sources of conflict at work include: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any form of bullying behaviour or harassment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any form of discriminatory behaviour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poor performance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poor attendance and time-keeping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unacceptable language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excessive personal use of the internet or email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theft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drink or drug problems.</a:t>
            </a:r>
          </a:p>
          <a:p>
            <a:pPr algn="l"/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Others less obvious sources include: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differences in personality style or working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taking credit for other people’s work or ideas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not valuing other people’s views, background or experiences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talking over people in meetings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failing to include people in round-robin emails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ignoring people or being discourteous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poor personal hygiene.</a:t>
            </a:r>
          </a:p>
          <a:p>
            <a:pPr algn="l"/>
            <a:r>
              <a:rPr lang="en-IE" b="0" i="0" u="none" strike="noStrike" dirty="0">
                <a:solidFill>
                  <a:srgbClr val="58595B"/>
                </a:solidFill>
                <a:effectLst/>
                <a:latin typeface="Open Sans" pitchFamily="2" charset="0"/>
              </a:rPr>
              <a:t>Often, it’s these more subtle behaviours that, over time, if not tackled, lead to workplace disputes.</a:t>
            </a:r>
          </a:p>
          <a:p>
            <a:endParaRPr lang="en-I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4607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0084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069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Recap of main points</a:t>
            </a:r>
          </a:p>
          <a:p>
            <a:pPr lvl="0"/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Recommendations for completing the actions arising from this module</a:t>
            </a:r>
          </a:p>
          <a:p>
            <a:pPr lvl="0"/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Guidance for your upcoming 1-1 meeting with your coach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0121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788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6113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5DB1-901B-44B8-956D-A125F1E8937D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799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168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108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1275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2143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summarizing</a:t>
            </a:r>
          </a:p>
          <a:p>
            <a:r>
              <a:rPr lang="en-US" dirty="0" err="1"/>
              <a:t>Asumptions</a:t>
            </a:r>
            <a:endParaRPr lang="en-US" dirty="0"/>
          </a:p>
          <a:p>
            <a:r>
              <a:rPr lang="en-US" dirty="0"/>
              <a:t>Doing the most of the talking</a:t>
            </a:r>
          </a:p>
          <a:p>
            <a:r>
              <a:rPr lang="en-US" dirty="0"/>
              <a:t>Yes but</a:t>
            </a:r>
          </a:p>
          <a:p>
            <a:r>
              <a:rPr lang="en-US" dirty="0" err="1"/>
              <a:t>Interupting</a:t>
            </a:r>
            <a:endParaRPr lang="en-US" dirty="0"/>
          </a:p>
          <a:p>
            <a:r>
              <a:rPr lang="en-US" dirty="0"/>
              <a:t>Running out of time</a:t>
            </a:r>
          </a:p>
          <a:p>
            <a:r>
              <a:rPr lang="en-US" dirty="0" err="1"/>
              <a:t>Judgemental</a:t>
            </a:r>
            <a:endParaRPr lang="en-US" dirty="0"/>
          </a:p>
          <a:p>
            <a:r>
              <a:rPr lang="en-US" dirty="0"/>
              <a:t>Assuming the conversation has been effective – what would make this conversation more effective?</a:t>
            </a:r>
          </a:p>
          <a:p>
            <a:r>
              <a:rPr lang="en-US" dirty="0"/>
              <a:t>Examples</a:t>
            </a:r>
          </a:p>
          <a:p>
            <a:r>
              <a:rPr lang="en-US" dirty="0"/>
              <a:t>Eye contact</a:t>
            </a:r>
          </a:p>
          <a:p>
            <a:r>
              <a:rPr lang="en-US" dirty="0"/>
              <a:t>Nod</a:t>
            </a:r>
          </a:p>
          <a:p>
            <a:r>
              <a:rPr lang="en-US" dirty="0"/>
              <a:t>Paraphrase/ </a:t>
            </a:r>
            <a:r>
              <a:rPr lang="en-US" dirty="0" err="1"/>
              <a:t>summarise</a:t>
            </a:r>
            <a:endParaRPr lang="en-US" dirty="0"/>
          </a:p>
          <a:p>
            <a:r>
              <a:rPr lang="en-US" dirty="0"/>
              <a:t>Name the emotions / observations</a:t>
            </a:r>
          </a:p>
          <a:p>
            <a:r>
              <a:rPr lang="en-US" dirty="0"/>
              <a:t>Don’t finish sentences or say ‘I know how you feel’</a:t>
            </a:r>
          </a:p>
          <a:p>
            <a:r>
              <a:rPr lang="en-US" dirty="0"/>
              <a:t>Ask what else? Tell me 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BE2EF-24B1-044A-84D3-CF3812B497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47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50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Cards</a:t>
            </a:r>
            <a:r>
              <a:rPr lang="en-IE" baseline="0" dirty="0" smtClean="0"/>
              <a:t> </a:t>
            </a:r>
            <a:r>
              <a:rPr lang="en-IE" dirty="0" smtClean="0"/>
              <a:t>10 pictures and 10 statements</a:t>
            </a:r>
            <a:r>
              <a:rPr lang="en-IE" baseline="0" dirty="0" smtClean="0"/>
              <a:t> – interpretation – how do these things affect motivation.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7F7E-D79E-415E-A554-8BFECDF08BD3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469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BA59F3-AEB3-204E-8300-58EF74F8C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108" y="584846"/>
            <a:ext cx="7904205" cy="1293362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F77F7AA-28BF-274E-AEFB-1D0AD137F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108" y="2135639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796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522" y="2984064"/>
            <a:ext cx="10189958" cy="32338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226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904" y="1837755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7904" y="4373722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6153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522" y="2918787"/>
            <a:ext cx="5181600" cy="36648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9880" y="2918787"/>
            <a:ext cx="5181600" cy="36648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89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124" y="1633093"/>
            <a:ext cx="10515600" cy="99799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124" y="2949131"/>
            <a:ext cx="5157787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124" y="3773043"/>
            <a:ext cx="5157787" cy="27740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4536" y="2949131"/>
            <a:ext cx="5183188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4536" y="3773043"/>
            <a:ext cx="5183188" cy="27740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562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906" y="2452018"/>
            <a:ext cx="1018995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09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0627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9" y="1548671"/>
            <a:ext cx="10073887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9" y="3655519"/>
            <a:ext cx="10073887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57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327306"/>
            <a:ext cx="10311878" cy="932334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581728"/>
            <a:ext cx="10311878" cy="30631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3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504" y="893033"/>
            <a:ext cx="901187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429000"/>
            <a:ext cx="901187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0107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34826"/>
            <a:ext cx="10692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768358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5208" y="1788361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7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875229"/>
            <a:ext cx="5383427" cy="1293362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2426022"/>
            <a:ext cx="5383427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709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6" y="38950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6" y="2011222"/>
            <a:ext cx="5157787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6" y="2965165"/>
            <a:ext cx="5157787" cy="3349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3288" y="2011222"/>
            <a:ext cx="5183188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3288" y="2965165"/>
            <a:ext cx="5183188" cy="33496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639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34" y="1241962"/>
            <a:ext cx="10311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929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422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9" y="1548671"/>
            <a:ext cx="10073887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9" y="3655519"/>
            <a:ext cx="10073887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955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327306"/>
            <a:ext cx="10311878" cy="932334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581728"/>
            <a:ext cx="10311878" cy="30631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419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504" y="893033"/>
            <a:ext cx="901187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429000"/>
            <a:ext cx="901187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0892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34826"/>
            <a:ext cx="10692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768358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5208" y="1788361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930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6" y="38950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6" y="2011222"/>
            <a:ext cx="5157787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6" y="2965165"/>
            <a:ext cx="5157787" cy="3349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3288" y="2011222"/>
            <a:ext cx="5183188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3288" y="2965165"/>
            <a:ext cx="5183188" cy="33496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077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34" y="1241962"/>
            <a:ext cx="10311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679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255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1" y="2719301"/>
            <a:ext cx="5562600" cy="21038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201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9" y="1548671"/>
            <a:ext cx="10073887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9" y="3655519"/>
            <a:ext cx="10073887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192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327306"/>
            <a:ext cx="10311878" cy="932334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581728"/>
            <a:ext cx="10311878" cy="30631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606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504" y="893033"/>
            <a:ext cx="901187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429000"/>
            <a:ext cx="901187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2760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34826"/>
            <a:ext cx="10692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768358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5208" y="1788361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936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6" y="38950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6" y="2011222"/>
            <a:ext cx="5157787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6" y="2965165"/>
            <a:ext cx="5157787" cy="3349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3288" y="2011222"/>
            <a:ext cx="5183188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3288" y="2965165"/>
            <a:ext cx="5183188" cy="33496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81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34" y="1241962"/>
            <a:ext cx="10311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644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2257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9" y="1548671"/>
            <a:ext cx="10073887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9" y="3655519"/>
            <a:ext cx="10073887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505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327306"/>
            <a:ext cx="10311878" cy="932334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581728"/>
            <a:ext cx="10311878" cy="30631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747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504" y="893033"/>
            <a:ext cx="901187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429000"/>
            <a:ext cx="901187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72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34" y="1166042"/>
            <a:ext cx="5284745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434" y="3566083"/>
            <a:ext cx="5284745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3284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34826"/>
            <a:ext cx="10692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768358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5208" y="1788361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503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6" y="38950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6" y="2011222"/>
            <a:ext cx="5157787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6" y="2965165"/>
            <a:ext cx="5157787" cy="3349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3288" y="2011222"/>
            <a:ext cx="5183188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3288" y="2965165"/>
            <a:ext cx="5183188" cy="33496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779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34" y="1241962"/>
            <a:ext cx="10311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249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199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9" y="1548671"/>
            <a:ext cx="10073887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9" y="3655519"/>
            <a:ext cx="10073887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65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327306"/>
            <a:ext cx="10311878" cy="932334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581728"/>
            <a:ext cx="10311878" cy="30631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607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504" y="893033"/>
            <a:ext cx="901187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429000"/>
            <a:ext cx="901187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590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34826"/>
            <a:ext cx="10692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768358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5208" y="1788361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033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6" y="38950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6" y="2011222"/>
            <a:ext cx="5157787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6" y="2965165"/>
            <a:ext cx="5157787" cy="3349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3288" y="2011222"/>
            <a:ext cx="5183188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3288" y="2965165"/>
            <a:ext cx="5183188" cy="33496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515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34" y="1241962"/>
            <a:ext cx="10311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6" y="1514304"/>
            <a:ext cx="5389606" cy="1914695"/>
          </a:xfrm>
        </p:spPr>
        <p:txBody>
          <a:bodyPr>
            <a:normAutofit/>
          </a:bodyPr>
          <a:lstStyle>
            <a:lvl1pPr>
              <a:defRPr sz="5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349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467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9" y="1548671"/>
            <a:ext cx="10073887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9" y="3655519"/>
            <a:ext cx="10073887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491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327306"/>
            <a:ext cx="10311878" cy="932334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581728"/>
            <a:ext cx="10311878" cy="306316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8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504" y="893033"/>
            <a:ext cx="901187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429000"/>
            <a:ext cx="901187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65081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34826"/>
            <a:ext cx="10692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768358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5208" y="1788361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626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6" y="38950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6" y="2011222"/>
            <a:ext cx="5157787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6" y="2965165"/>
            <a:ext cx="5157787" cy="3349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3288" y="2011222"/>
            <a:ext cx="5183188" cy="7490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3288" y="2965165"/>
            <a:ext cx="5183188" cy="33496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802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34" y="1241962"/>
            <a:ext cx="1031187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90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2824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319174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2426022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614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45409"/>
            <a:ext cx="7737389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64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2499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338139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2874106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1041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516707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096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480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187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978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69" y="2160166"/>
            <a:ext cx="506297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769" y="4267014"/>
            <a:ext cx="5148319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848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1283430"/>
            <a:ext cx="5403040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971386"/>
            <a:ext cx="5403040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8127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26" y="3429000"/>
            <a:ext cx="5166854" cy="93233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634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6410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921" y="1322152"/>
            <a:ext cx="506297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921" y="3429000"/>
            <a:ext cx="5148319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7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9741" y="1999693"/>
            <a:ext cx="8830962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9741" y="4106541"/>
            <a:ext cx="8830962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294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1283430"/>
            <a:ext cx="5403040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812890"/>
            <a:ext cx="5403040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080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6" y="3282696"/>
            <a:ext cx="5166854" cy="93233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789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90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9487" y="3429000"/>
            <a:ext cx="8268729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9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211" y="2018658"/>
            <a:ext cx="8818777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7211" y="4554625"/>
            <a:ext cx="8818777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441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487" y="2013939"/>
            <a:ext cx="8626046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9486" y="3320791"/>
            <a:ext cx="4129217" cy="24236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9522" y="3344090"/>
            <a:ext cx="4226011" cy="24003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0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434198"/>
            <a:ext cx="7737389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6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3429000"/>
            <a:ext cx="8268729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26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770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9741" y="1999693"/>
            <a:ext cx="8830962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9741" y="4106541"/>
            <a:ext cx="8830962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2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9487" y="3429000"/>
            <a:ext cx="8268729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2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211" y="2018658"/>
            <a:ext cx="8818777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7211" y="4554625"/>
            <a:ext cx="8818777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695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487" y="2013939"/>
            <a:ext cx="8626046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9486" y="3320791"/>
            <a:ext cx="4129217" cy="24236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9522" y="3344090"/>
            <a:ext cx="4226011" cy="24003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86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3429000"/>
            <a:ext cx="8268729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2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10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431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319174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2426022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6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338139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2874106"/>
            <a:ext cx="5622496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456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45409"/>
            <a:ext cx="7737389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8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338139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2874106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542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0986"/>
            <a:ext cx="8824784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516707"/>
            <a:ext cx="4314567" cy="4006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2705" y="1516707"/>
            <a:ext cx="4226009" cy="4006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0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24" y="340497"/>
            <a:ext cx="9002832" cy="10435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624" y="1681163"/>
            <a:ext cx="4384964" cy="755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416" y="2733394"/>
            <a:ext cx="4384963" cy="27653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09493" y="1681163"/>
            <a:ext cx="4384963" cy="755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09493" y="2733394"/>
            <a:ext cx="4384963" cy="27653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18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44" y="2441061"/>
            <a:ext cx="8355227" cy="932334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13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634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319174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2426022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68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45409"/>
            <a:ext cx="7737389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88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338139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2874106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739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0986"/>
            <a:ext cx="8824784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516707"/>
            <a:ext cx="4314567" cy="4006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2705" y="1516707"/>
            <a:ext cx="4226009" cy="4006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5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543C47-599B-DE42-8EE6-81B46515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6" y="1514304"/>
            <a:ext cx="7737390" cy="1914695"/>
          </a:xfrm>
        </p:spPr>
        <p:txBody>
          <a:bodyPr>
            <a:normAutofit/>
          </a:bodyPr>
          <a:lstStyle>
            <a:lvl1pPr>
              <a:defRPr sz="5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96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24" y="340497"/>
            <a:ext cx="9002832" cy="10435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624" y="1681163"/>
            <a:ext cx="4384964" cy="755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416" y="2733394"/>
            <a:ext cx="4384963" cy="27653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09493" y="1681163"/>
            <a:ext cx="4384963" cy="755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09493" y="2733394"/>
            <a:ext cx="4384963" cy="27653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1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44" y="2441061"/>
            <a:ext cx="8355227" cy="932334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98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138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319174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2426022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92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45409"/>
            <a:ext cx="7737389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48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338139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2874106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489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0986"/>
            <a:ext cx="8824784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516707"/>
            <a:ext cx="4314567" cy="4006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2705" y="1516707"/>
            <a:ext cx="4226009" cy="40067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39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24" y="340497"/>
            <a:ext cx="9002832" cy="10435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624" y="1681163"/>
            <a:ext cx="4384964" cy="755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416" y="2733394"/>
            <a:ext cx="4384963" cy="27653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09493" y="1681163"/>
            <a:ext cx="4384963" cy="755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09493" y="2733394"/>
            <a:ext cx="4384963" cy="27653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05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44" y="2441061"/>
            <a:ext cx="8355227" cy="932334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09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88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639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1322152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3429000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24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45409"/>
            <a:ext cx="8483077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81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1179387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715354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1791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10442"/>
            <a:ext cx="8800072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996220"/>
            <a:ext cx="427634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7656" y="1996220"/>
            <a:ext cx="427634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32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44" y="355600"/>
            <a:ext cx="897477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644" y="1993900"/>
            <a:ext cx="43160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644" y="2817812"/>
            <a:ext cx="431604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7111" y="2033524"/>
            <a:ext cx="433730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7111" y="2857436"/>
            <a:ext cx="433730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0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9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037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1322152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3429000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762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45409"/>
            <a:ext cx="8483077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7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1179387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715354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87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875229"/>
            <a:ext cx="5383427" cy="1293362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2426022"/>
            <a:ext cx="5383427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644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10442"/>
            <a:ext cx="8800072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996220"/>
            <a:ext cx="427634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7656" y="1996220"/>
            <a:ext cx="427634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19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44" y="355600"/>
            <a:ext cx="897477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644" y="1993900"/>
            <a:ext cx="43160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644" y="2817812"/>
            <a:ext cx="431604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7111" y="2033524"/>
            <a:ext cx="433730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7111" y="2857436"/>
            <a:ext cx="433730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96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687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588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65" y="1322152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3429000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27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545409"/>
            <a:ext cx="8483077" cy="21038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9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04" y="1179387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504" y="3715354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708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510442"/>
            <a:ext cx="8800072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930" y="1996220"/>
            <a:ext cx="427634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7656" y="1996220"/>
            <a:ext cx="427634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261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44" y="355600"/>
            <a:ext cx="897477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644" y="1993900"/>
            <a:ext cx="43160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644" y="2817812"/>
            <a:ext cx="431604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7111" y="2033524"/>
            <a:ext cx="433730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7111" y="2857436"/>
            <a:ext cx="433730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49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1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1" y="2719301"/>
            <a:ext cx="5562600" cy="21038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15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91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489" y="1322152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89" y="3429000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21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021" y="2020896"/>
            <a:ext cx="10189958" cy="32338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64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20" y="679515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8720" y="3215482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2472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1" y="456176"/>
            <a:ext cx="1018995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7959" y="1596553"/>
            <a:ext cx="5181600" cy="36648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92" y="1596553"/>
            <a:ext cx="5181600" cy="36648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74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092" y="669925"/>
            <a:ext cx="10515600" cy="99799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6092" y="1985963"/>
            <a:ext cx="5157787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092" y="2809875"/>
            <a:ext cx="5157787" cy="27740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504" y="1985963"/>
            <a:ext cx="5183188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504" y="2809875"/>
            <a:ext cx="5183188" cy="27740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1" y="2000914"/>
            <a:ext cx="1018995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96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0908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489" y="1322152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89" y="3429000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59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021" y="1812072"/>
            <a:ext cx="10189958" cy="32338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34" y="1166042"/>
            <a:ext cx="5284745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434" y="3566083"/>
            <a:ext cx="5284745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6457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20" y="679515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8720" y="3215482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1432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293" y="456176"/>
            <a:ext cx="1018995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8231" y="1596553"/>
            <a:ext cx="5181600" cy="3389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464" y="1596553"/>
            <a:ext cx="5181600" cy="33899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463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092" y="669925"/>
            <a:ext cx="10515600" cy="99799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6092" y="1985963"/>
            <a:ext cx="5157787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092" y="2809875"/>
            <a:ext cx="5157787" cy="21156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504" y="1985963"/>
            <a:ext cx="5183188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504" y="2809875"/>
            <a:ext cx="5183188" cy="21156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514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1" y="2000914"/>
            <a:ext cx="1018995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226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6016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209" y="1806598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2209" y="3913446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93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522" y="2984064"/>
            <a:ext cx="10189958" cy="32338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693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904" y="1837755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7904" y="4373722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747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522" y="2918787"/>
            <a:ext cx="5181600" cy="36648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9880" y="2918787"/>
            <a:ext cx="5181600" cy="36648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552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124" y="1633093"/>
            <a:ext cx="10515600" cy="99799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124" y="2949131"/>
            <a:ext cx="5157787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124" y="3773043"/>
            <a:ext cx="5157787" cy="27740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4536" y="2949131"/>
            <a:ext cx="5183188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4536" y="3773043"/>
            <a:ext cx="5183188" cy="27740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6" y="1514304"/>
            <a:ext cx="5389606" cy="1914695"/>
          </a:xfrm>
        </p:spPr>
        <p:txBody>
          <a:bodyPr>
            <a:normAutofit/>
          </a:bodyPr>
          <a:lstStyle>
            <a:lvl1pPr>
              <a:defRPr sz="5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960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906" y="2452018"/>
            <a:ext cx="1018995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32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76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209" y="1806598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2209" y="3913446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839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3594-CC13-C247-9823-B0FF3777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9D01-EE28-4C44-8372-476E83E3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522" y="2984064"/>
            <a:ext cx="10189958" cy="32338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940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400F-6EC7-9E48-A2FF-08DF030F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904" y="1837755"/>
            <a:ext cx="7657242" cy="214557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11897-C713-A142-980E-DDF6224A7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7904" y="4373722"/>
            <a:ext cx="7657242" cy="10677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37611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10F7-1811-F248-ACDB-8D956755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C81-EA7E-5B48-8E0D-ED145E2BF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522" y="2918787"/>
            <a:ext cx="5181600" cy="36648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E4CFA-B073-6840-A434-12B36BFC2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9880" y="2918787"/>
            <a:ext cx="5181600" cy="36648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091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FC41-D2B3-2241-865F-3F932D6F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124" y="1633093"/>
            <a:ext cx="10515600" cy="99799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9F22-E1D8-3C43-B4F5-B34A5C88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124" y="2949131"/>
            <a:ext cx="5157787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ECD05-BE49-AF44-B530-C776D055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2124" y="3773043"/>
            <a:ext cx="5157787" cy="27740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5936D-1625-A24C-A1D4-1C0B4EB8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4536" y="2949131"/>
            <a:ext cx="5183188" cy="6203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0112F-DF30-FF48-A146-E87A8CF50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4536" y="3773043"/>
            <a:ext cx="5183188" cy="27740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125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670-BA49-0942-84B7-8AF0DFA1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906" y="2452018"/>
            <a:ext cx="10189958" cy="9323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418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6462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14EE-B654-E64C-B5B5-7F1F189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209" y="1806598"/>
            <a:ext cx="7904205" cy="1880329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F341D-9A29-4142-A870-A50D3D604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2209" y="3913446"/>
            <a:ext cx="7904205" cy="129336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8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16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Relationship Id="rId9" Type="http://schemas.openxmlformats.org/officeDocument/2006/relationships/image" Target="../media/image17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9" Type="http://schemas.openxmlformats.org/officeDocument/2006/relationships/image" Target="../media/image18.jp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Relationship Id="rId9" Type="http://schemas.openxmlformats.org/officeDocument/2006/relationships/image" Target="../media/image19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Relationship Id="rId9" Type="http://schemas.openxmlformats.org/officeDocument/2006/relationships/image" Target="../media/image20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7.xml"/><Relationship Id="rId9" Type="http://schemas.openxmlformats.org/officeDocument/2006/relationships/image" Target="../media/image21.jp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4.xml"/><Relationship Id="rId9" Type="http://schemas.openxmlformats.org/officeDocument/2006/relationships/image" Target="../media/image22.jp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1.xml"/><Relationship Id="rId9" Type="http://schemas.openxmlformats.org/officeDocument/2006/relationships/image" Target="../media/image23.jp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4.jpg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158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25.jpg"/><Relationship Id="rId5" Type="http://schemas.openxmlformats.org/officeDocument/2006/relationships/theme" Target="../theme/theme25.xml"/><Relationship Id="rId4" Type="http://schemas.openxmlformats.org/officeDocument/2006/relationships/slideLayout" Target="../slideLayouts/slideLayout16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0986"/>
            <a:ext cx="773738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471269"/>
            <a:ext cx="7737389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4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28" y="510442"/>
            <a:ext cx="848307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706046"/>
            <a:ext cx="8483078" cy="2926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28" y="510442"/>
            <a:ext cx="848307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706046"/>
            <a:ext cx="8483078" cy="2926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1" y="705514"/>
            <a:ext cx="1018995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1021" y="2120574"/>
            <a:ext cx="10189958" cy="301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1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21" y="705514"/>
            <a:ext cx="1018995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1021" y="1922871"/>
            <a:ext cx="10189958" cy="301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4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22" y="1741834"/>
            <a:ext cx="1018995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22" y="3156894"/>
            <a:ext cx="10189958" cy="301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1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22" y="1741834"/>
            <a:ext cx="1018995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22" y="3156894"/>
            <a:ext cx="10189958" cy="301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22" y="1741834"/>
            <a:ext cx="1018995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22" y="3156894"/>
            <a:ext cx="10189958" cy="3012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6" y="620170"/>
            <a:ext cx="1031187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386" y="1840158"/>
            <a:ext cx="10311878" cy="4633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6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6" y="620170"/>
            <a:ext cx="1031187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386" y="1840158"/>
            <a:ext cx="10311878" cy="4633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3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6" y="620170"/>
            <a:ext cx="1031187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386" y="1840158"/>
            <a:ext cx="10311878" cy="4633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1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501953"/>
            <a:ext cx="5537886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2768728"/>
            <a:ext cx="5537887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62" y="498250"/>
            <a:ext cx="1031187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962" y="1718239"/>
            <a:ext cx="10311878" cy="429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7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62" y="498250"/>
            <a:ext cx="1031187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962" y="1718239"/>
            <a:ext cx="10311878" cy="429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5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62" y="498250"/>
            <a:ext cx="10311878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962" y="1718239"/>
            <a:ext cx="10311878" cy="429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0986"/>
            <a:ext cx="7897862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706047"/>
            <a:ext cx="7897862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70" y="778666"/>
            <a:ext cx="5300966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770" y="2193727"/>
            <a:ext cx="5300966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6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9" r:id="rId2"/>
    <p:sldLayoutId id="2147483892" r:id="rId3"/>
    <p:sldLayoutId id="21474838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70" y="778666"/>
            <a:ext cx="5300966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770" y="2193727"/>
            <a:ext cx="5300966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0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1501953"/>
            <a:ext cx="5537886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2768728"/>
            <a:ext cx="5537887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8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487" y="2013939"/>
            <a:ext cx="826872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9487" y="3429000"/>
            <a:ext cx="8268729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4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487" y="2013939"/>
            <a:ext cx="826872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9487" y="3429000"/>
            <a:ext cx="8268729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4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50" r:id="rId5"/>
    <p:sldLayoutId id="2147483751" r:id="rId6"/>
    <p:sldLayoutId id="214748392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0986"/>
            <a:ext cx="773738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706047"/>
            <a:ext cx="7737389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5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0986"/>
            <a:ext cx="773738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706047"/>
            <a:ext cx="7737389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0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0986"/>
            <a:ext cx="773738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706047"/>
            <a:ext cx="7737389" cy="210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8016A-3457-B442-B964-5BE9F99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28" y="510442"/>
            <a:ext cx="8483079" cy="932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B214-2F93-F640-8DC4-3981CCF9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30" y="1706046"/>
            <a:ext cx="8483078" cy="2926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18/02/how-to-increase-your-influence-at-work" TargetMode="External"/><Relationship Id="rId2" Type="http://schemas.openxmlformats.org/officeDocument/2006/relationships/hyperlink" Target="https://www.influenceatwork.com/7-principles-of-persuasion/" TargetMode="Externa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A1A74-2CFB-E541-8DC4-0AF3F05E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Objektiv Mk1 Trial SemiBold" panose="020B0602020204020203" pitchFamily="34" charset="0"/>
                <a:cs typeface="Objektiv Mk1 Trial SemiBold" panose="020B0602020204020203" pitchFamily="34" charset="0"/>
              </a:rPr>
              <a:t>Module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BE825-BABC-F042-BC10-18BAD96A0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7210" y="4188417"/>
            <a:ext cx="8818777" cy="1067700"/>
          </a:xfrm>
        </p:spPr>
        <p:txBody>
          <a:bodyPr>
            <a:noAutofit/>
          </a:bodyPr>
          <a:lstStyle/>
          <a:p>
            <a:r>
              <a:rPr lang="en-US" sz="3200" dirty="0"/>
              <a:t>Managing people, development and growth, engagement</a:t>
            </a:r>
          </a:p>
          <a:p>
            <a:r>
              <a:rPr lang="en-US" b="0" dirty="0"/>
              <a:t>Justin Kinnear</a:t>
            </a:r>
          </a:p>
          <a:p>
            <a:r>
              <a:rPr lang="en-US" b="0" dirty="0" smtClean="0"/>
              <a:t>Helena </a:t>
            </a:r>
            <a:r>
              <a:rPr lang="en-US" b="0" dirty="0"/>
              <a:t>McCanney</a:t>
            </a:r>
          </a:p>
        </p:txBody>
      </p:sp>
    </p:spTree>
    <p:extLst>
      <p:ext uri="{BB962C8B-B14F-4D97-AF65-F5344CB8AC3E}">
        <p14:creationId xmlns:p14="http://schemas.microsoft.com/office/powerpoint/2010/main" val="10287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C07B-D7B4-5053-4741-F8710C81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Handling conflict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849-CECF-DCDA-B998-48C2E40AB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26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4D">
              <a:alpha val="71000"/>
            </a:srgb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766D2-D5C1-B843-5830-A2FC9C0C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87" y="503583"/>
            <a:ext cx="10311878" cy="1358492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Effective </a:t>
            </a:r>
            <a:r>
              <a:rPr lang="en-IE" dirty="0">
                <a:solidFill>
                  <a:schemeClr val="bg1"/>
                </a:solidFill>
              </a:rPr>
              <a:t>c</a:t>
            </a:r>
            <a:r>
              <a:rPr lang="en-IE" dirty="0" smtClean="0">
                <a:solidFill>
                  <a:schemeClr val="bg1"/>
                </a:solidFill>
              </a:rPr>
              <a:t>onflict </a:t>
            </a:r>
            <a:r>
              <a:rPr lang="en-IE" dirty="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089C-81E3-7906-7E20-0ED8FF31A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86" y="1862075"/>
            <a:ext cx="10695565" cy="4644742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Use </a:t>
            </a:r>
            <a:r>
              <a:rPr lang="en-IE" b="1" dirty="0">
                <a:solidFill>
                  <a:schemeClr val="bg1"/>
                </a:solidFill>
              </a:rPr>
              <a:t>active listening</a:t>
            </a:r>
          </a:p>
          <a:p>
            <a:r>
              <a:rPr lang="en-IE" b="1" dirty="0">
                <a:solidFill>
                  <a:schemeClr val="bg1"/>
                </a:solidFill>
              </a:rPr>
              <a:t>Get to know your team </a:t>
            </a:r>
            <a:r>
              <a:rPr lang="en-IE" dirty="0">
                <a:solidFill>
                  <a:schemeClr val="bg1"/>
                </a:solidFill>
              </a:rPr>
              <a:t>better</a:t>
            </a:r>
          </a:p>
          <a:p>
            <a:r>
              <a:rPr lang="en-IE" dirty="0">
                <a:solidFill>
                  <a:schemeClr val="bg1"/>
                </a:solidFill>
              </a:rPr>
              <a:t>Be aware of </a:t>
            </a:r>
            <a:r>
              <a:rPr lang="en-IE" b="1" dirty="0">
                <a:solidFill>
                  <a:schemeClr val="bg1"/>
                </a:solidFill>
              </a:rPr>
              <a:t>underlying tensions</a:t>
            </a:r>
          </a:p>
          <a:p>
            <a:r>
              <a:rPr lang="en-IE" dirty="0">
                <a:solidFill>
                  <a:schemeClr val="bg1"/>
                </a:solidFill>
              </a:rPr>
              <a:t>Acknowledge when a team member is </a:t>
            </a:r>
            <a:r>
              <a:rPr lang="en-IE" b="1" dirty="0">
                <a:solidFill>
                  <a:schemeClr val="bg1"/>
                </a:solidFill>
              </a:rPr>
              <a:t>causing stress </a:t>
            </a:r>
            <a:r>
              <a:rPr lang="en-IE" dirty="0">
                <a:solidFill>
                  <a:schemeClr val="bg1"/>
                </a:solidFill>
              </a:rPr>
              <a:t>to others</a:t>
            </a:r>
          </a:p>
          <a:p>
            <a:r>
              <a:rPr lang="en-IE" dirty="0">
                <a:solidFill>
                  <a:schemeClr val="bg1"/>
                </a:solidFill>
              </a:rPr>
              <a:t>Be clear about </a:t>
            </a:r>
            <a:r>
              <a:rPr lang="en-IE" b="1" dirty="0">
                <a:solidFill>
                  <a:schemeClr val="bg1"/>
                </a:solidFill>
              </a:rPr>
              <a:t>your expectations </a:t>
            </a:r>
            <a:r>
              <a:rPr lang="en-IE" dirty="0">
                <a:solidFill>
                  <a:schemeClr val="bg1"/>
                </a:solidFill>
              </a:rPr>
              <a:t>of team conduct</a:t>
            </a:r>
          </a:p>
          <a:p>
            <a:r>
              <a:rPr lang="en-IE" dirty="0">
                <a:solidFill>
                  <a:schemeClr val="bg1"/>
                </a:solidFill>
              </a:rPr>
              <a:t>Don’t get involved in </a:t>
            </a:r>
            <a:r>
              <a:rPr lang="en-IE" b="1" dirty="0">
                <a:solidFill>
                  <a:schemeClr val="bg1"/>
                </a:solidFill>
              </a:rPr>
              <a:t>office politics or gossip</a:t>
            </a:r>
          </a:p>
          <a:p>
            <a:r>
              <a:rPr lang="en-IE" b="1" dirty="0">
                <a:solidFill>
                  <a:schemeClr val="bg1"/>
                </a:solidFill>
              </a:rPr>
              <a:t>Don’t avoid</a:t>
            </a:r>
            <a:r>
              <a:rPr lang="en-IE" dirty="0">
                <a:solidFill>
                  <a:schemeClr val="bg1"/>
                </a:solidFill>
              </a:rPr>
              <a:t>, but don’t go overboard</a:t>
            </a:r>
          </a:p>
          <a:p>
            <a:r>
              <a:rPr lang="en-IE" b="1" dirty="0">
                <a:solidFill>
                  <a:schemeClr val="bg1"/>
                </a:solidFill>
              </a:rPr>
              <a:t>Facilitate when necessary </a:t>
            </a:r>
            <a:r>
              <a:rPr lang="en-IE" dirty="0">
                <a:solidFill>
                  <a:schemeClr val="bg1"/>
                </a:solidFill>
              </a:rPr>
              <a:t>and remain objective</a:t>
            </a:r>
          </a:p>
          <a:p>
            <a:r>
              <a:rPr lang="en-IE" dirty="0">
                <a:solidFill>
                  <a:schemeClr val="bg1"/>
                </a:solidFill>
              </a:rPr>
              <a:t>Aim for a </a:t>
            </a:r>
            <a:r>
              <a:rPr lang="en-IE" b="1" dirty="0">
                <a:solidFill>
                  <a:schemeClr val="bg1"/>
                </a:solidFill>
              </a:rPr>
              <a:t>first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b="1" dirty="0">
                <a:solidFill>
                  <a:schemeClr val="bg1"/>
                </a:solidFill>
              </a:rPr>
              <a:t>small step </a:t>
            </a:r>
            <a:r>
              <a:rPr lang="en-IE" dirty="0">
                <a:solidFill>
                  <a:schemeClr val="bg1"/>
                </a:solidFill>
              </a:rPr>
              <a:t>that all parties agree to take</a:t>
            </a:r>
          </a:p>
        </p:txBody>
      </p:sp>
    </p:spTree>
    <p:extLst>
      <p:ext uri="{BB962C8B-B14F-4D97-AF65-F5344CB8AC3E}">
        <p14:creationId xmlns:p14="http://schemas.microsoft.com/office/powerpoint/2010/main" val="27643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6BB0-341C-055B-6295-FEC22AE4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128" y="1649182"/>
            <a:ext cx="7737390" cy="1914695"/>
          </a:xfrm>
        </p:spPr>
        <p:txBody>
          <a:bodyPr>
            <a:normAutofit/>
          </a:bodyPr>
          <a:lstStyle/>
          <a:p>
            <a:r>
              <a:rPr lang="en-IE" sz="6600" dirty="0">
                <a:latin typeface="Objektiv VF Trial Black" panose="020B0502020204020203" pitchFamily="34" charset="0"/>
                <a:cs typeface="Objektiv VF Trial Black" panose="020B0502020204020203" pitchFamily="34" charset="0"/>
              </a:rPr>
              <a:t>Lunch</a:t>
            </a:r>
          </a:p>
        </p:txBody>
      </p:sp>
      <p:pic>
        <p:nvPicPr>
          <p:cNvPr id="1026" name="Picture 2" descr="Break, cup, pause, rest, stopwatch, take icon - Download on Iconfinder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3" y="1649182"/>
            <a:ext cx="4082141" cy="408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28F7-7C2C-04C7-A959-E656A899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96222"/>
            <a:ext cx="7737389" cy="932334"/>
          </a:xfrm>
        </p:spPr>
        <p:txBody>
          <a:bodyPr/>
          <a:lstStyle/>
          <a:p>
            <a:r>
              <a:rPr lang="en-IE" dirty="0"/>
              <a:t>A recap of today’s main ideas</a:t>
            </a:r>
          </a:p>
        </p:txBody>
      </p:sp>
      <p:pic>
        <p:nvPicPr>
          <p:cNvPr id="1026" name="Picture 2" descr="Recap Vectors &amp; Illustrations for Free Download |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56" y="1619250"/>
            <a:ext cx="5665733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mtClean="0"/>
              <a:t>Follow-on </a:t>
            </a:r>
            <a:br>
              <a:rPr lang="en-IE" smtClean="0"/>
            </a:br>
            <a:r>
              <a:rPr lang="en-IE" smtClean="0"/>
              <a:t>BUILDING </a:t>
            </a:r>
            <a:r>
              <a:rPr lang="en-IE" dirty="0" smtClean="0"/>
              <a:t>YOUR INFLUENCE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IE" b="1" cap="all" dirty="0" err="1" smtClean="0">
                <a:hlinkClick r:id="rId2"/>
              </a:rPr>
              <a:t>Dr.</a:t>
            </a:r>
            <a:r>
              <a:rPr lang="en-IE" b="1" cap="all" dirty="0" smtClean="0">
                <a:hlinkClick r:id="rId2"/>
              </a:rPr>
              <a:t> Robert </a:t>
            </a:r>
            <a:r>
              <a:rPr lang="en-IE" b="1" cap="all" dirty="0" err="1" smtClean="0">
                <a:hlinkClick r:id="rId2"/>
              </a:rPr>
              <a:t>Cialdini's</a:t>
            </a:r>
            <a:r>
              <a:rPr lang="en-IE" b="1" cap="all" dirty="0" smtClean="0">
                <a:hlinkClick r:id="rId2"/>
              </a:rPr>
              <a:t> Seven Principles of Persuasion</a:t>
            </a:r>
            <a:endParaRPr lang="en-IE" b="1" dirty="0"/>
          </a:p>
          <a:p>
            <a:r>
              <a:rPr lang="en-IE" b="1" dirty="0" smtClean="0">
                <a:hlinkClick r:id="rId3"/>
              </a:rPr>
              <a:t>How </a:t>
            </a:r>
            <a:r>
              <a:rPr lang="en-IE" b="1" dirty="0">
                <a:hlinkClick r:id="rId3"/>
              </a:rPr>
              <a:t>to Increase Your Influence at Work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5826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Assorted-color Concrete Stairs Stock Ph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7"/>
          <a:stretch/>
        </p:blipFill>
        <p:spPr bwMode="auto">
          <a:xfrm>
            <a:off x="0" y="16327"/>
            <a:ext cx="12192000" cy="682534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ECC7E-04C5-FB4A-9B83-48289689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68" y="4712430"/>
            <a:ext cx="11518731" cy="21455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Your next steps: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- Practice active listening</a:t>
            </a:r>
            <a:br>
              <a:rPr lang="en-US" sz="4000" dirty="0"/>
            </a:br>
            <a:r>
              <a:rPr lang="en-US" sz="4000" dirty="0"/>
              <a:t>- Keep track of promises you make</a:t>
            </a:r>
            <a:br>
              <a:rPr lang="en-US" sz="4000" dirty="0"/>
            </a:br>
            <a:r>
              <a:rPr lang="en-US" sz="4000" dirty="0"/>
              <a:t>- Observe others – what’s my impact?</a:t>
            </a:r>
            <a:br>
              <a:rPr lang="en-US" sz="4000" dirty="0"/>
            </a:br>
            <a:r>
              <a:rPr lang="en-US" sz="4000" dirty="0"/>
              <a:t>- Attend peer group meeting</a:t>
            </a:r>
            <a:br>
              <a:rPr lang="en-US" sz="4000" dirty="0"/>
            </a:br>
            <a:r>
              <a:rPr lang="en-US" sz="4000" dirty="0"/>
              <a:t>- Complete follow-on</a:t>
            </a:r>
            <a:br>
              <a:rPr lang="en-US" sz="4000" dirty="0"/>
            </a:br>
            <a:r>
              <a:rPr lang="en-US" sz="4000" dirty="0"/>
              <a:t>- Move on to prework for Module </a:t>
            </a:r>
            <a:r>
              <a:rPr lang="en-US" sz="4000" dirty="0" smtClean="0"/>
              <a:t>4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Respond to Thank You (In All Kind of Situations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8994"/>
          <a:stretch/>
        </p:blipFill>
        <p:spPr bwMode="auto">
          <a:xfrm>
            <a:off x="3184071" y="0"/>
            <a:ext cx="9007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59546" y="1867910"/>
            <a:ext cx="10189958" cy="932334"/>
          </a:xfrm>
        </p:spPr>
        <p:txBody>
          <a:bodyPr/>
          <a:lstStyle/>
          <a:p>
            <a:endParaRPr lang="en-IE" sz="4800">
              <a:latin typeface="Corbel Light" panose="020B03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3" y="249428"/>
            <a:ext cx="6400800" cy="51070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2287" y="827837"/>
            <a:ext cx="43123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 smtClean="0">
                <a:latin typeface="Corbel Light" panose="020B0303020204020204" pitchFamily="34" charset="0"/>
              </a:rPr>
              <a:t>Employee Engagement – </a:t>
            </a:r>
          </a:p>
          <a:p>
            <a:r>
              <a:rPr lang="en-IE" sz="3200" b="1" dirty="0" smtClean="0">
                <a:latin typeface="Corbel Light" panose="020B0303020204020204" pitchFamily="34" charset="0"/>
              </a:rPr>
              <a:t>Who’s sinking your boat? </a:t>
            </a:r>
          </a:p>
          <a:p>
            <a:r>
              <a:rPr lang="en-IE" sz="3200" b="1" dirty="0" smtClean="0">
                <a:latin typeface="Corbel Light" panose="020B0303020204020204" pitchFamily="34" charset="0"/>
              </a:rPr>
              <a:t>Can you help them?</a:t>
            </a:r>
            <a:endParaRPr lang="en-IE" sz="3200" b="1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04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2" y="1487982"/>
            <a:ext cx="3419404" cy="3665909"/>
          </a:xfrm>
          <a:prstGeom prst="rect">
            <a:avLst/>
          </a:prstGeom>
        </p:spPr>
      </p:pic>
      <p:pic>
        <p:nvPicPr>
          <p:cNvPr id="1026" name="Picture 2" descr="The Trust Equation: A Primer | Trusted Advisor Associates - Training,  Workshops, Trust Edu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25" y="2467081"/>
            <a:ext cx="6311727" cy="218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08073" y="11648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3600" b="1" dirty="0" smtClean="0">
                <a:latin typeface="Corbel Light" panose="020B0303020204020204" pitchFamily="34" charset="0"/>
              </a:rPr>
              <a:t>The  Trust Equation  </a:t>
            </a:r>
            <a:endParaRPr lang="en-IE" sz="3600" b="1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07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38" y="415255"/>
            <a:ext cx="4872377" cy="52687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0866" y="57368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3600" b="1" dirty="0" smtClean="0">
                <a:latin typeface="Corbel Light" panose="020B0303020204020204" pitchFamily="34" charset="0"/>
              </a:rPr>
              <a:t>Social Listening</a:t>
            </a:r>
            <a:endParaRPr lang="en-IE" sz="3600" b="1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1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3FDF95-5DDF-5FE8-B568-99E389931C08}"/>
              </a:ext>
            </a:extLst>
          </p:cNvPr>
          <p:cNvSpPr/>
          <p:nvPr/>
        </p:nvSpPr>
        <p:spPr>
          <a:xfrm>
            <a:off x="0" y="-12700"/>
            <a:ext cx="12192000" cy="1718538"/>
          </a:xfrm>
          <a:prstGeom prst="rect">
            <a:avLst/>
          </a:prstGeom>
          <a:solidFill>
            <a:srgbClr val="FFB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2608434" y="3695960"/>
            <a:ext cx="347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Programme team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25014" y="362993"/>
            <a:ext cx="10311878" cy="932334"/>
          </a:xfrm>
        </p:spPr>
        <p:txBody>
          <a:bodyPr/>
          <a:lstStyle/>
          <a:p>
            <a:r>
              <a:rPr lang="en-IE" dirty="0">
                <a:solidFill>
                  <a:srgbClr val="00324D"/>
                </a:solidFill>
              </a:rPr>
              <a:t>Programme team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r="18739"/>
          <a:stretch>
            <a:fillRect/>
          </a:stretch>
        </p:blipFill>
        <p:spPr>
          <a:xfrm>
            <a:off x="6088543" y="1498061"/>
            <a:ext cx="2462555" cy="3472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880956" y="5134498"/>
            <a:ext cx="3811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rgbClr val="FFC000"/>
                </a:solidFill>
              </a:rPr>
              <a:t>Helena</a:t>
            </a:r>
            <a:r>
              <a:rPr lang="en-IE" sz="2000" b="1" dirty="0">
                <a:solidFill>
                  <a:schemeClr val="accent4"/>
                </a:solidFill>
              </a:rPr>
              <a:t> McCanney</a:t>
            </a:r>
          </a:p>
          <a:p>
            <a:r>
              <a:rPr lang="en-IE" dirty="0" smtClean="0">
                <a:solidFill>
                  <a:schemeClr val="accent4"/>
                </a:solidFill>
              </a:rPr>
              <a:t>Senior Learning </a:t>
            </a:r>
            <a:r>
              <a:rPr lang="en-IE" dirty="0">
                <a:solidFill>
                  <a:schemeClr val="accent4"/>
                </a:solidFill>
              </a:rPr>
              <a:t>and Organisational Development Officer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5DC599-B2DF-E334-8CB6-5E4777648D9E}"/>
              </a:ext>
            </a:extLst>
          </p:cNvPr>
          <p:cNvSpPr/>
          <p:nvPr/>
        </p:nvSpPr>
        <p:spPr>
          <a:xfrm>
            <a:off x="-3647" y="1718538"/>
            <a:ext cx="3750365" cy="5139462"/>
          </a:xfrm>
          <a:prstGeom prst="rect">
            <a:avLst/>
          </a:prstGeom>
          <a:solidFill>
            <a:srgbClr val="003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" b="2566"/>
          <a:stretch>
            <a:fillRect/>
          </a:stretch>
        </p:blipFill>
        <p:spPr>
          <a:xfrm>
            <a:off x="2078377" y="1498061"/>
            <a:ext cx="2462556" cy="3472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929156" y="5134498"/>
            <a:ext cx="2877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rgbClr val="FFC000"/>
                </a:solidFill>
              </a:rPr>
              <a:t>Justin Kinnear </a:t>
            </a:r>
            <a:r>
              <a:rPr lang="en-IE" dirty="0">
                <a:solidFill>
                  <a:srgbClr val="FFC000"/>
                </a:solidFill>
              </a:rPr>
              <a:t>Leadership Consultant, HPC</a:t>
            </a:r>
          </a:p>
        </p:txBody>
      </p:sp>
    </p:spTree>
    <p:extLst>
      <p:ext uri="{BB962C8B-B14F-4D97-AF65-F5344CB8AC3E}">
        <p14:creationId xmlns:p14="http://schemas.microsoft.com/office/powerpoint/2010/main" val="28103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53" y="737614"/>
            <a:ext cx="6415660" cy="46572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0866" y="57368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3600" b="1" dirty="0" smtClean="0">
                <a:latin typeface="Corbel Light" panose="020B0303020204020204" pitchFamily="34" charset="0"/>
              </a:rPr>
              <a:t>Listening well </a:t>
            </a:r>
            <a:endParaRPr lang="en-IE" sz="3600" b="1" dirty="0"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1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830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85389" y="0"/>
            <a:ext cx="8606611" cy="624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ECC7E-04C5-FB4A-9B83-48289689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463" y="901148"/>
            <a:ext cx="8901157" cy="123245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A5F8"/>
                </a:solidFill>
                <a:latin typeface="Objektiv Mk1 Trial SemiBold" panose="020B0602020204020203" pitchFamily="34" charset="0"/>
                <a:cs typeface="Objektiv Mk1 Trial SemiBold" panose="020B0602020204020203" pitchFamily="34" charset="0"/>
              </a:rPr>
              <a:t>Welcome Back</a:t>
            </a:r>
          </a:p>
        </p:txBody>
      </p:sp>
    </p:spTree>
    <p:extLst>
      <p:ext uri="{BB962C8B-B14F-4D97-AF65-F5344CB8AC3E}">
        <p14:creationId xmlns:p14="http://schemas.microsoft.com/office/powerpoint/2010/main" val="2891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94" y="-708478"/>
            <a:ext cx="5284745" cy="2145570"/>
          </a:xfrm>
        </p:spPr>
        <p:txBody>
          <a:bodyPr/>
          <a:lstStyle/>
          <a:p>
            <a:r>
              <a:rPr lang="en-IE" dirty="0">
                <a:solidFill>
                  <a:srgbClr val="00324D"/>
                </a:solidFill>
              </a:rPr>
              <a:t>Agenda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0694" y="1756332"/>
            <a:ext cx="5712906" cy="34633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324D"/>
                </a:solidFill>
              </a:rPr>
              <a:t>Communication and trust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324D"/>
                </a:solidFill>
              </a:rPr>
              <a:t>Motivation and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324D"/>
                </a:solidFill>
              </a:rPr>
              <a:t>Dealing with conflict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324D"/>
                </a:solidFill>
              </a:rPr>
              <a:t>Developing your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324D"/>
                </a:solidFill>
              </a:rPr>
              <a:t>Next steps</a:t>
            </a:r>
          </a:p>
          <a:p>
            <a:endParaRPr lang="en-IE" dirty="0">
              <a:solidFill>
                <a:srgbClr val="00324D"/>
              </a:solidFill>
            </a:endParaRPr>
          </a:p>
          <a:p>
            <a:endParaRPr lang="en-IE" dirty="0">
              <a:solidFill>
                <a:srgbClr val="003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5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C3B7-BFF6-C930-5B18-65431212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916488"/>
            <a:ext cx="10311878" cy="932334"/>
          </a:xfrm>
        </p:spPr>
        <p:txBody>
          <a:bodyPr/>
          <a:lstStyle/>
          <a:p>
            <a:r>
              <a:rPr lang="en-IE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0F9D5-C1E7-1602-B15C-EF286003F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2170910"/>
            <a:ext cx="10311878" cy="306316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IE" dirty="0"/>
              <a:t>By the end of today’s session you will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E" dirty="0" smtClean="0"/>
              <a:t>Apply </a:t>
            </a:r>
            <a:r>
              <a:rPr lang="en-IE" dirty="0"/>
              <a:t>proven methods to help motivate staff and build trust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E" dirty="0"/>
              <a:t>Advance your communication and influencing skills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E" dirty="0"/>
              <a:t>Manage conflict </a:t>
            </a:r>
            <a:r>
              <a:rPr lang="en-IE" dirty="0" smtClean="0"/>
              <a:t>effectively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E" dirty="0"/>
              <a:t>Recognise key best practices for successfully managing people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044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E6CBC-F810-4686-BCA9-CAFAC4F7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Communicating effectively as a leader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9A4C6-24D6-EFC1-55E3-C03E1A3C0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0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6DF690-6873-F64D-BCC4-806C316072B5}"/>
              </a:ext>
            </a:extLst>
          </p:cNvPr>
          <p:cNvCxnSpPr>
            <a:cxnSpLocks/>
          </p:cNvCxnSpPr>
          <p:nvPr/>
        </p:nvCxnSpPr>
        <p:spPr>
          <a:xfrm>
            <a:off x="5393633" y="2114678"/>
            <a:ext cx="0" cy="461753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47DF3C-908D-FC4A-A9E7-FF5D72C6D666}"/>
              </a:ext>
            </a:extLst>
          </p:cNvPr>
          <p:cNvSpPr txBox="1"/>
          <p:nvPr/>
        </p:nvSpPr>
        <p:spPr>
          <a:xfrm>
            <a:off x="329935" y="2051904"/>
            <a:ext cx="403366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Summarise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Paraphrase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Ask clarifying questions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Make eye contact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Nod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Use open body posture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Share observations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Show curiosity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Ask open questions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Remain present</a:t>
            </a:r>
          </a:p>
          <a:p>
            <a:pPr marL="342900" indent="-342900">
              <a:spcAft>
                <a:spcPts val="300"/>
              </a:spcAft>
              <a:buClr>
                <a:srgbClr val="00B050"/>
              </a:buClr>
              <a:buBlip>
                <a:blip r:embed="rId3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Show appreciation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7A533-9F77-D34A-9EBD-6C664AF32991}"/>
              </a:ext>
            </a:extLst>
          </p:cNvPr>
          <p:cNvSpPr txBox="1"/>
          <p:nvPr/>
        </p:nvSpPr>
        <p:spPr>
          <a:xfrm>
            <a:off x="5762622" y="2136448"/>
            <a:ext cx="54015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Focus entirely on the task</a:t>
            </a:r>
          </a:p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Interrupt (including silences)</a:t>
            </a:r>
          </a:p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Make assumptions (e.g. that this conversation is effective)</a:t>
            </a:r>
          </a:p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Do most of the talking</a:t>
            </a:r>
          </a:p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Run out of time</a:t>
            </a:r>
          </a:p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Finish sentences</a:t>
            </a:r>
          </a:p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Say “Yes but…”</a:t>
            </a:r>
          </a:p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Say “I know how you feel”</a:t>
            </a:r>
          </a:p>
          <a:p>
            <a:pPr marL="342900" indent="-342900">
              <a:spcAft>
                <a:spcPts val="300"/>
              </a:spcAft>
              <a:buBlip>
                <a:blip r:embed="rId4"/>
              </a:buBlip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ntonSans Regular" panose="02000503000000020004" pitchFamily="2" charset="77"/>
              </a:rPr>
              <a:t>Say “Me too…”</a:t>
            </a:r>
            <a:endParaRPr lang="en-US" sz="2400" dirty="0">
              <a:latin typeface="BentonSans Regular" panose="02000503000000020004" pitchFamily="2" charset="77"/>
            </a:endParaRPr>
          </a:p>
        </p:txBody>
      </p:sp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F25C472A-40C0-5445-8294-C2EBDFC7A9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395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3273" y="125792"/>
            <a:ext cx="1882755" cy="1698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61B7E6-D1BC-1746-8912-649C945EC97E}"/>
              </a:ext>
            </a:extLst>
          </p:cNvPr>
          <p:cNvSpPr txBox="1"/>
          <p:nvPr/>
        </p:nvSpPr>
        <p:spPr>
          <a:xfrm>
            <a:off x="1945762" y="1371155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D0F6-EE1D-5843-B6CE-DC24FB83D363}"/>
              </a:ext>
            </a:extLst>
          </p:cNvPr>
          <p:cNvSpPr txBox="1"/>
          <p:nvPr/>
        </p:nvSpPr>
        <p:spPr>
          <a:xfrm>
            <a:off x="7758534" y="1371154"/>
            <a:ext cx="1484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Don’t</a:t>
            </a:r>
          </a:p>
        </p:txBody>
      </p:sp>
    </p:spTree>
    <p:extLst>
      <p:ext uri="{BB962C8B-B14F-4D97-AF65-F5344CB8AC3E}">
        <p14:creationId xmlns:p14="http://schemas.microsoft.com/office/powerpoint/2010/main" val="365508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6BB0-341C-055B-6295-FEC22AE4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128" y="1649182"/>
            <a:ext cx="7737390" cy="1914695"/>
          </a:xfrm>
        </p:spPr>
        <p:txBody>
          <a:bodyPr>
            <a:normAutofit/>
          </a:bodyPr>
          <a:lstStyle/>
          <a:p>
            <a:r>
              <a:rPr lang="en-IE" sz="6600" dirty="0">
                <a:latin typeface="Objektiv VF Trial Black" panose="020B0502020204020203" pitchFamily="34" charset="0"/>
                <a:cs typeface="Objektiv VF Trial Black" panose="020B0502020204020203" pitchFamily="34" charset="0"/>
              </a:rPr>
              <a:t>Break</a:t>
            </a:r>
          </a:p>
        </p:txBody>
      </p:sp>
      <p:pic>
        <p:nvPicPr>
          <p:cNvPr id="1026" name="Picture 2" descr="Break, cup, pause, rest, stopwatch, take icon - Download on Iconfinder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3" y="1649182"/>
            <a:ext cx="4082141" cy="408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41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DC3C04-35E1-BF45-617D-01E1E9942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6" b="27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591</Words>
  <Application>Microsoft Office PowerPoint</Application>
  <PresentationFormat>Widescreen</PresentationFormat>
  <Paragraphs>127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21</vt:i4>
      </vt:variant>
    </vt:vector>
  </HeadingPairs>
  <TitlesOfParts>
    <vt:vector size="54" baseType="lpstr">
      <vt:lpstr>Arial</vt:lpstr>
      <vt:lpstr>Arial Black</vt:lpstr>
      <vt:lpstr>BentonSans Regular</vt:lpstr>
      <vt:lpstr>Calibri</vt:lpstr>
      <vt:lpstr>Corbel Light</vt:lpstr>
      <vt:lpstr>Objektiv Mk1 Trial SemiBold</vt:lpstr>
      <vt:lpstr>Objektiv VF Trial Black</vt:lpstr>
      <vt:lpstr>Open Sans</vt:lpstr>
      <vt:lpstr>2_Office Theme</vt:lpstr>
      <vt:lpstr>3_Office Theme</vt:lpstr>
      <vt:lpstr>5_Office Theme</vt:lpstr>
      <vt:lpstr>7_Office Theme</vt:lpstr>
      <vt:lpstr>6_Office Theme</vt:lpstr>
      <vt:lpstr>4_Office Theme</vt:lpstr>
      <vt:lpstr>9_Office Theme</vt:lpstr>
      <vt:lpstr>10_Office Theme</vt:lpstr>
      <vt:lpstr>8_Office Theme</vt:lpstr>
      <vt:lpstr>13_Office Theme</vt:lpstr>
      <vt:lpstr>14_Office Theme</vt:lpstr>
      <vt:lpstr>12_Office Theme</vt:lpstr>
      <vt:lpstr>27_Office Theme</vt:lpstr>
      <vt:lpstr>26_Office Theme</vt:lpstr>
      <vt:lpstr>16_Office Theme</vt:lpstr>
      <vt:lpstr>17_Office Theme</vt:lpstr>
      <vt:lpstr>15_Office Theme</vt:lpstr>
      <vt:lpstr>19_Office Theme</vt:lpstr>
      <vt:lpstr>20_Office Theme</vt:lpstr>
      <vt:lpstr>21_Office Theme</vt:lpstr>
      <vt:lpstr>22_Office Theme</vt:lpstr>
      <vt:lpstr>23_Office Theme</vt:lpstr>
      <vt:lpstr>18_Office Theme</vt:lpstr>
      <vt:lpstr>24_Office Theme</vt:lpstr>
      <vt:lpstr>25_Office Theme</vt:lpstr>
      <vt:lpstr>Module 3</vt:lpstr>
      <vt:lpstr>Programme team</vt:lpstr>
      <vt:lpstr>Welcome Back</vt:lpstr>
      <vt:lpstr>Agenda</vt:lpstr>
      <vt:lpstr>Learning outcomes</vt:lpstr>
      <vt:lpstr>Communicating effectively as a leader</vt:lpstr>
      <vt:lpstr>PowerPoint Presentation</vt:lpstr>
      <vt:lpstr>Break</vt:lpstr>
      <vt:lpstr>PowerPoint Presentation</vt:lpstr>
      <vt:lpstr>Handling conflict</vt:lpstr>
      <vt:lpstr>Effective conflict management</vt:lpstr>
      <vt:lpstr>Lunch</vt:lpstr>
      <vt:lpstr>A recap of today’s main ideas</vt:lpstr>
      <vt:lpstr>Follow-on  BUILDING YOUR INFLUENCE</vt:lpstr>
      <vt:lpstr>Your next steps:  - Practice active listening - Keep track of promises you make - Observe others – what’s my impact? - Attend peer group meeting - Complete follow-on - Move on to prework for Module 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Ruth Halpin</dc:creator>
  <cp:lastModifiedBy>Helena McCanney</cp:lastModifiedBy>
  <cp:revision>59</cp:revision>
  <cp:lastPrinted>2022-09-28T14:14:20Z</cp:lastPrinted>
  <dcterms:created xsi:type="dcterms:W3CDTF">2022-05-19T09:57:07Z</dcterms:created>
  <dcterms:modified xsi:type="dcterms:W3CDTF">2023-02-07T17:56:29Z</dcterms:modified>
</cp:coreProperties>
</file>