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5" r:id="rId2"/>
    <p:sldMasterId id="2147483718" r:id="rId3"/>
  </p:sldMasterIdLst>
  <p:notesMasterIdLst>
    <p:notesMasterId r:id="rId20"/>
  </p:notesMasterIdLst>
  <p:sldIdLst>
    <p:sldId id="256" r:id="rId4"/>
    <p:sldId id="257" r:id="rId5"/>
    <p:sldId id="286" r:id="rId6"/>
    <p:sldId id="316" r:id="rId7"/>
    <p:sldId id="307" r:id="rId8"/>
    <p:sldId id="309" r:id="rId9"/>
    <p:sldId id="320" r:id="rId10"/>
    <p:sldId id="285" r:id="rId11"/>
    <p:sldId id="318" r:id="rId12"/>
    <p:sldId id="319" r:id="rId13"/>
    <p:sldId id="314" r:id="rId14"/>
    <p:sldId id="322" r:id="rId15"/>
    <p:sldId id="284" r:id="rId16"/>
    <p:sldId id="296" r:id="rId17"/>
    <p:sldId id="294" r:id="rId18"/>
    <p:sldId id="295" r:id="rId19"/>
  </p:sldIdLst>
  <p:sldSz cx="12192000" cy="6858000"/>
  <p:notesSz cx="6858000" cy="9144000"/>
  <p:embeddedFontLst>
    <p:embeddedFont>
      <p:font typeface="Arial Black" panose="020B0A04020102020204" pitchFamily="34" charset="0"/>
      <p:regular r:id="rId21"/>
      <p:bold r:id="rId22"/>
    </p:embeddedFont>
    <p:embeddedFont>
      <p:font typeface="Inter" panose="020B0604020202020204" charset="0"/>
      <p:regular r:id="rId23"/>
      <p:bold r:id="rId24"/>
    </p:embeddedFont>
    <p:embeddedFont>
      <p:font typeface="Lato" panose="020F0502020204030203" pitchFamily="34" charset="0"/>
      <p:regular r:id="rId25"/>
      <p:bold r:id="rId26"/>
      <p:italic r:id="rId27"/>
      <p:boldItalic r:id="rId28"/>
    </p:embeddedFont>
    <p:embeddedFont>
      <p:font typeface="Lato" panose="020F0502020204030203" pitchFamily="34" charset="0"/>
      <p:regular r:id="rId25"/>
      <p:bold r:id="rId26"/>
      <p:italic r:id="rId27"/>
      <p:boldItalic r:id="rId28"/>
    </p:embeddedFont>
    <p:embeddedFont>
      <p:font typeface="Prompt" panose="00000500000000000000" pitchFamily="2" charset="-34"/>
      <p:regular r:id="rId29"/>
      <p:bold r:id="rId30"/>
      <p:italic r:id="rId31"/>
      <p:boldItalic r:id="rId32"/>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4E"/>
    <a:srgbClr val="FF826A"/>
    <a:srgbClr val="5DC973"/>
    <a:srgbClr val="9C3FD8"/>
    <a:srgbClr val="E7D1F5"/>
    <a:srgbClr val="A958DD"/>
    <a:srgbClr val="FF927D"/>
    <a:srgbClr val="FFFFFF"/>
    <a:srgbClr val="F6EEFB"/>
    <a:srgbClr val="E1C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8578" autoAdjust="0"/>
  </p:normalViewPr>
  <p:slideViewPr>
    <p:cSldViewPr snapToGrid="0">
      <p:cViewPr varScale="1">
        <p:scale>
          <a:sx n="79" d="100"/>
          <a:sy n="79" d="100"/>
        </p:scale>
        <p:origin x="330" y="57"/>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ncca.ie/en/senior-cycle/programmes-and-key-skills/leaving-certificate-applied/" TargetMode="External"/><Relationship Id="rId3" Type="http://schemas.openxmlformats.org/officeDocument/2006/relationships/hyperlink" Target="https://www.curriculumonline.ie/senior-cycle/senior-cycle-subjects/" TargetMode="External"/><Relationship Id="rId7" Type="http://schemas.openxmlformats.org/officeDocument/2006/relationships/hyperlink" Target="https://careersportal.ie/school/subject_explorer_lca.php"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urriculumonline.ie/senior-cycle/leaving-certificate-vocational-programme-(lcvp)/" TargetMode="External"/><Relationship Id="rId5" Type="http://schemas.openxmlformats.org/officeDocument/2006/relationships/hyperlink" Target="https://stepasideetss.ie/News/Guide-to-Leaving-Cert-Subject-Options/30570/Index.html" TargetMode="External"/><Relationship Id="rId4" Type="http://schemas.openxmlformats.org/officeDocument/2006/relationships/hyperlink" Target="https://careersportal.ie/school/subject_explorer.php"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dcu.ie/counselling" TargetMode="External"/><Relationship Id="rId3" Type="http://schemas.openxmlformats.org/officeDocument/2006/relationships/hyperlink" Target="https://www.youtube.com/watch?v=yI9M21CmizM&amp;t=3s" TargetMode="External"/><Relationship Id="rId7" Type="http://schemas.openxmlformats.org/officeDocument/2006/relationships/hyperlink" Target="https://www.dcu.ie/disabi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dcu.ie/careers" TargetMode="External"/><Relationship Id="rId5" Type="http://schemas.openxmlformats.org/officeDocument/2006/relationships/hyperlink" Target="https://www.dcu.ie/access" TargetMode="External"/><Relationship Id="rId4" Type="http://schemas.openxmlformats.org/officeDocument/2006/relationships/hyperlink" Target="https://www.dcu.ie/students/advice-students#:~:text=The%20Student%20Advice%20and%20Learning,student%20support%20services%20at%20DCU." TargetMode="External"/><Relationship Id="rId9" Type="http://schemas.openxmlformats.org/officeDocument/2006/relationships/hyperlink" Target="https://www.dcu.ie/students/student-financial-assistance-servi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There are 3 units for 3</a:t>
            </a:r>
            <a:r>
              <a:rPr lang="ga-ie" sz="1100" b="0" i="0" u="none" strike="noStrike" baseline="30000">
                <a:solidFill>
                  <a:schemeClr val="tx1"/>
                </a:solidFill>
                <a:effectLst/>
                <a:latin typeface="+mn-lt"/>
              </a:rPr>
              <a:t>rd</a:t>
            </a:r>
            <a:r>
              <a:rPr lang="ga-ie" sz="1100" b="0" i="0" u="none" strike="noStrike">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1: My whole life</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2: Requirements and routes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3: Virtual reality</a:t>
            </a:r>
          </a:p>
          <a:p>
            <a:pPr rtl="0"/>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a:solidFill>
                  <a:schemeClr val="tx1"/>
                </a:solidFill>
                <a:latin typeface="+mn-lt"/>
                <a:ea typeface="Prompt"/>
                <a:cs typeface="Prompt"/>
                <a:sym typeface="Prompt"/>
              </a:rPr>
              <a:t>Some important points about how the Pathways units work</a:t>
            </a:r>
            <a:r>
              <a:rPr lang="ga-ie" sz="1100" b="0" i="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ga-ie" sz="110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ga-ie" sz="110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When the text in the slide notes is in italics, it is meant to be paraphrased or used without adaptation by the teacher in speaking with students;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prompted on Slide 2 and in the relevant place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If you require any further information, please contact: </a:t>
            </a:r>
            <a:r>
              <a:rPr lang="ga-ie" sz="1100" b="0" i="0">
                <a:solidFill>
                  <a:srgbClr val="222222"/>
                </a:solidFill>
                <a:effectLst/>
                <a:latin typeface="+mn-lt"/>
                <a:hlinkClick r:id="rId3"/>
              </a:rPr>
              <a:t>mary.odoherty@dcu.ie</a:t>
            </a:r>
            <a:r>
              <a:rPr lang="ga-ie" sz="1100" b="0" i="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ga-ie" sz="1100" b="0" i="0" u="sng" strike="noStrike">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1" dirty="0">
                <a:latin typeface="+mn-lt"/>
              </a:rPr>
              <a:t>Teacher notes </a:t>
            </a:r>
            <a:r>
              <a:rPr lang="ga-ie" sz="1200" b="1" dirty="0">
                <a:solidFill>
                  <a:schemeClr val="tx1"/>
                </a:solidFill>
                <a:latin typeface="+mn-lt"/>
              </a:rPr>
              <a:t>(NB: internet would be useful for this activity)</a:t>
            </a:r>
            <a:endParaRPr lang="en-IE" sz="12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1" i="0" dirty="0">
                <a:latin typeface="+mn-lt"/>
              </a:rPr>
              <a:t>NB</a:t>
            </a:r>
            <a:r>
              <a:rPr lang="ga-ie" sz="1200" b="0" i="0" dirty="0">
                <a:latin typeface="+mn-lt"/>
              </a:rPr>
              <a:t>: The </a:t>
            </a:r>
            <a:r>
              <a:rPr lang="en-GB" sz="1200" b="0" i="0" dirty="0">
                <a:latin typeface="+mn-lt"/>
              </a:rPr>
              <a:t>headings </a:t>
            </a:r>
            <a:r>
              <a:rPr lang="ga-ie" sz="1200" b="0" i="0" dirty="0">
                <a:latin typeface="+mn-lt"/>
              </a:rPr>
              <a:t>on the slide is for profiling a Leaving Certificate subject. Depending on your class, you might like to adapt the </a:t>
            </a:r>
            <a:r>
              <a:rPr lang="en-GB" sz="1200" b="0" i="0" dirty="0">
                <a:latin typeface="+mn-lt"/>
              </a:rPr>
              <a:t>headings</a:t>
            </a:r>
            <a:r>
              <a:rPr lang="ga-ie" sz="1200" b="0" i="0" dirty="0">
                <a:latin typeface="+mn-lt"/>
              </a:rPr>
              <a:t>, e.g. LCA module profile. Students will need to be given time after class to populate the last two headings and you may need to support them to talk to relevant subject teachers and senior cycle students.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0" dirty="0">
                <a:latin typeface="+mn-lt"/>
              </a:rPr>
              <a:t>Divide the class into small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latin typeface="+mn-lt"/>
              </a:rPr>
              <a:t>To help inform our decision-making when it comes time to select our Leaving Certificate subjects, we’re going to create subject profiles.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0" dirty="0">
                <a:latin typeface="+mn-lt"/>
              </a:rPr>
              <a:t>Depending on your class, either allow groups to choose the subject they want to profile or allocate one subject to each group (see Slide 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latin typeface="+mn-lt"/>
              </a:rPr>
              <a:t>You must use the headings on the slide. If you want, you can add another 1-2 headings.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0" dirty="0">
                <a:latin typeface="+mn-lt"/>
              </a:rPr>
              <a:t>Depending on your class, you may wish to share some of the following useful links: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dirty="0">
                <a:hlinkClick r:id="rId3"/>
              </a:rPr>
              <a:t>Senior Cycle Subjects | Curriculum Online</a:t>
            </a:r>
            <a:r>
              <a:rPr lang="ga-ie" dirty="0"/>
              <a:t> ; </a:t>
            </a:r>
            <a:r>
              <a:rPr lang="ga-ie" dirty="0">
                <a:hlinkClick r:id="rId4"/>
              </a:rPr>
              <a:t>Leaving Cert Subjects | CareersPortal.ie</a:t>
            </a:r>
            <a:r>
              <a:rPr lang="ga-ie" dirty="0"/>
              <a:t>; some schools have produced and published subject guides, e.g. </a:t>
            </a:r>
            <a:r>
              <a:rPr lang="ga-ie" dirty="0">
                <a:hlinkClick r:id="rId5"/>
              </a:rPr>
              <a:t>Guide to Leaving Cert Subject Options | Stepaside ETSS</a:t>
            </a:r>
            <a:endParaRPr lang="en-GB"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dirty="0">
                <a:hlinkClick r:id="rId6"/>
              </a:rPr>
              <a:t>Leaving Certificate Vocational Programme (LCVP) | Curriculum Online</a:t>
            </a:r>
            <a:endParaRPr lang="en-IE" sz="1200" b="1" i="0" dirty="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dirty="0">
                <a:hlinkClick r:id="rId7"/>
              </a:rPr>
              <a:t>LCA | CareersPortal.ie</a:t>
            </a:r>
            <a:r>
              <a:rPr lang="ga-ie" dirty="0"/>
              <a:t> ; </a:t>
            </a:r>
            <a:r>
              <a:rPr lang="ga-ie" dirty="0">
                <a:hlinkClick r:id="rId8"/>
              </a:rPr>
              <a:t>Leaving Certificate Applied | NCCA</a:t>
            </a:r>
            <a:endParaRPr lang="en-IE" sz="1200" b="1" i="0" dirty="0">
              <a:latin typeface="+mn-lt"/>
            </a:endParaRP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63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ga-ie" sz="1100" b="0" i="1" dirty="0">
                <a:solidFill>
                  <a:schemeClr val="tx1"/>
                </a:solidFill>
                <a:latin typeface="+mn-lt"/>
              </a:rPr>
              <a:t>We’re going to watch a short video where young people who are doing teacher education courses give a tour of DCU’s Institute of Education (St Patrick’s Campus, Drumcondra, Dublin). </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ga-ie" sz="1100" b="0" i="1" dirty="0">
                <a:solidFill>
                  <a:schemeClr val="tx1"/>
                </a:solidFill>
                <a:latin typeface="+mn-lt"/>
              </a:rPr>
              <a:t>As you watch, jot down anything that interests you or that would motivate you to attend DCU’s Institute of Education.</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Play the video on the slide (3.53 mins) (see: </a:t>
            </a:r>
            <a:r>
              <a:rPr lang="ga-ie" sz="1100" dirty="0">
                <a:hlinkClick r:id="rId3"/>
              </a:rPr>
              <a:t>DCU Institute of Education St Patricks Campus – Virtual Tour</a:t>
            </a:r>
            <a:r>
              <a:rPr lang="ga-ie" sz="1100" dirty="0"/>
              <a:t>)</a:t>
            </a:r>
          </a:p>
          <a:p>
            <a:pPr marL="0" lvl="0" indent="0" algn="l" rtl="0">
              <a:spcBef>
                <a:spcPts val="0"/>
              </a:spcBef>
              <a:spcAft>
                <a:spcPts val="0"/>
              </a:spcAft>
              <a:buNone/>
            </a:pPr>
            <a:endParaRPr lang="en-GB"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dirty="0"/>
              <a:t>Depending on your class, you might like to play the video a second time. </a:t>
            </a:r>
          </a:p>
          <a:p>
            <a:pPr marL="0" lvl="0" indent="0" algn="l" rtl="0">
              <a:spcBef>
                <a:spcPts val="0"/>
              </a:spcBef>
              <a:spcAft>
                <a:spcPts val="0"/>
              </a:spcAft>
              <a:buNone/>
            </a:pPr>
            <a:endParaRPr lang="en-GB" sz="1100" dirty="0"/>
          </a:p>
          <a:p>
            <a:pPr marL="0" lvl="0" indent="0" algn="l" rtl="0">
              <a:spcBef>
                <a:spcPts val="0"/>
              </a:spcBef>
              <a:spcAft>
                <a:spcPts val="0"/>
              </a:spcAft>
              <a:buNone/>
            </a:pPr>
            <a:r>
              <a:rPr lang="ga-ie" sz="1100" dirty="0"/>
              <a:t>Take feedback from a selection of students.</a:t>
            </a:r>
          </a:p>
          <a:p>
            <a:pPr marL="0" lvl="0" indent="0" algn="l" rtl="0">
              <a:spcBef>
                <a:spcPts val="0"/>
              </a:spcBef>
              <a:spcAft>
                <a:spcPts val="0"/>
              </a:spcAft>
              <a:buNone/>
            </a:pPr>
            <a:endParaRPr lang="en-GB" sz="1100" dirty="0"/>
          </a:p>
          <a:p>
            <a:pPr marL="0" lvl="0" indent="0" algn="l" rtl="0">
              <a:spcBef>
                <a:spcPts val="0"/>
              </a:spcBef>
              <a:spcAft>
                <a:spcPts val="0"/>
              </a:spcAft>
              <a:buNone/>
            </a:pPr>
            <a:r>
              <a:rPr lang="ga-ie" sz="1100" i="1" dirty="0"/>
              <a:t>Now, take a minute to jot down anything that you would find challenging or difficult about going to university or to a college of further education. </a:t>
            </a:r>
            <a:r>
              <a:rPr lang="ga-ie" sz="1100" b="0" dirty="0">
                <a:solidFill>
                  <a:schemeClr val="tx1"/>
                </a:solidFill>
                <a:latin typeface="+mn-lt"/>
              </a:rPr>
              <a:t>[</a:t>
            </a:r>
            <a:r>
              <a:rPr lang="ga-ie" sz="1100" b="0" u="sng" dirty="0">
                <a:solidFill>
                  <a:schemeClr val="tx1"/>
                </a:solidFill>
                <a:latin typeface="+mn-lt"/>
              </a:rPr>
              <a:t>Possible</a:t>
            </a:r>
            <a:r>
              <a:rPr lang="ga-ie" sz="1100" b="0" u="none" dirty="0">
                <a:solidFill>
                  <a:schemeClr val="tx1"/>
                </a:solidFill>
                <a:latin typeface="+mn-lt"/>
              </a:rPr>
              <a:t> </a:t>
            </a:r>
            <a:r>
              <a:rPr lang="ga-ie" sz="1100" b="0" dirty="0">
                <a:solidFill>
                  <a:schemeClr val="tx1"/>
                </a:solidFill>
                <a:latin typeface="+mn-lt"/>
              </a:rPr>
              <a:t>answers: no one in my family has ever gone to university/college before (this could </a:t>
            </a:r>
            <a:r>
              <a:rPr lang="en-GB" sz="1100" b="0" dirty="0">
                <a:solidFill>
                  <a:schemeClr val="tx1"/>
                </a:solidFill>
                <a:latin typeface="+mn-lt"/>
              </a:rPr>
              <a:t>mean </a:t>
            </a:r>
            <a:r>
              <a:rPr lang="ga-ie" sz="1100" b="0" dirty="0">
                <a:solidFill>
                  <a:schemeClr val="tx1"/>
                </a:solidFill>
                <a:latin typeface="+mn-lt"/>
              </a:rPr>
              <a:t>a limit on </a:t>
            </a:r>
            <a:r>
              <a:rPr lang="ga-ie" sz="1800" kern="100" dirty="0">
                <a:effectLst/>
                <a:latin typeface="Aptos" panose="020B0004020202020204" pitchFamily="34" charset="0"/>
                <a:ea typeface="Aptos" panose="020B0004020202020204" pitchFamily="34" charset="0"/>
                <a:cs typeface="Arial" panose="020B0604020202020204" pitchFamily="34" charset="0"/>
              </a:rPr>
              <a:t>family capacity to support the academic demands of the course), financial challenges </a:t>
            </a:r>
            <a:r>
              <a:rPr lang="en-GB" sz="1800" kern="100" dirty="0">
                <a:effectLst/>
                <a:latin typeface="Aptos" panose="020B0004020202020204" pitchFamily="34" charset="0"/>
                <a:ea typeface="Aptos" panose="020B0004020202020204" pitchFamily="34" charset="0"/>
                <a:cs typeface="Arial" panose="020B0604020202020204" pitchFamily="34" charset="0"/>
              </a:rPr>
              <a:t>such that </a:t>
            </a:r>
            <a:r>
              <a:rPr lang="ga-ie" sz="1800" kern="100" dirty="0">
                <a:effectLst/>
                <a:latin typeface="Aptos" panose="020B0004020202020204" pitchFamily="34" charset="0"/>
                <a:ea typeface="Aptos" panose="020B0004020202020204" pitchFamily="34" charset="0"/>
                <a:cs typeface="Arial" panose="020B0604020202020204" pitchFamily="34" charset="0"/>
              </a:rPr>
              <a:t>I would have to work part-time or full-time while studying (which could lead to difficulties meeting the academic demands of the course), lack of digital skills, lack of self-confidence about my academic abilities etc].</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Take feedback from a selection of students.</a:t>
            </a:r>
          </a:p>
          <a:p>
            <a:pPr marL="0" lvl="0" indent="0" algn="l" rtl="0">
              <a:spcBef>
                <a:spcPts val="0"/>
              </a:spcBef>
              <a:spcAft>
                <a:spcPts val="0"/>
              </a:spcAft>
              <a:buNone/>
            </a:pPr>
            <a:endParaRPr lang="en-IE" altLang="en-US"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solidFill>
                  <a:schemeClr val="tx1"/>
                </a:solidFill>
                <a:latin typeface="+mn-lt"/>
              </a:rPr>
              <a:t>Let’s watch the video again. This time, jot down any student supports that are mentioned in the video. </a:t>
            </a:r>
            <a:r>
              <a:rPr lang="ga-ie" sz="1100" b="0" i="0" dirty="0">
                <a:solidFill>
                  <a:schemeClr val="tx1"/>
                </a:solidFill>
                <a:latin typeface="+mn-lt"/>
              </a:rPr>
              <a:t>[Answer: </a:t>
            </a:r>
            <a:r>
              <a:rPr lang="ga-ie" sz="1100" b="0" i="0" dirty="0">
                <a:solidFill>
                  <a:schemeClr val="tx1"/>
                </a:solidFill>
                <a:latin typeface="+mn-lt"/>
                <a:hlinkClick r:id="rId4"/>
              </a:rPr>
              <a:t>student advice centre</a:t>
            </a:r>
            <a:r>
              <a:rPr lang="ga-ie" sz="1100" b="0" i="0" dirty="0">
                <a:solidFill>
                  <a:schemeClr val="tx1"/>
                </a:solidFill>
                <a:latin typeface="+mn-lt"/>
              </a:rPr>
              <a:t>, </a:t>
            </a:r>
            <a:r>
              <a:rPr lang="ga-ie" sz="1100" b="0" i="0" dirty="0">
                <a:solidFill>
                  <a:schemeClr val="tx1"/>
                </a:solidFill>
                <a:latin typeface="+mn-lt"/>
                <a:hlinkClick r:id="rId5"/>
              </a:rPr>
              <a:t>access office</a:t>
            </a:r>
            <a:r>
              <a:rPr lang="ga-ie" sz="1100" b="0" i="0" dirty="0">
                <a:solidFill>
                  <a:schemeClr val="tx1"/>
                </a:solidFill>
                <a:latin typeface="+mn-lt"/>
              </a:rPr>
              <a:t>, </a:t>
            </a:r>
            <a:r>
              <a:rPr lang="ga-ie" sz="1100" b="0" i="0" dirty="0">
                <a:solidFill>
                  <a:schemeClr val="tx1"/>
                </a:solidFill>
                <a:latin typeface="+mn-lt"/>
                <a:hlinkClick r:id="rId6"/>
              </a:rPr>
              <a:t>careers office</a:t>
            </a:r>
            <a:r>
              <a:rPr lang="ga-ie" sz="1100" b="0" i="0" dirty="0">
                <a:solidFill>
                  <a:schemeClr val="tx1"/>
                </a:solidFill>
                <a:latin typeface="+mn-lt"/>
              </a:rPr>
              <a:t>, </a:t>
            </a:r>
            <a:r>
              <a:rPr lang="ga-ie" sz="1100" b="0" i="0" dirty="0">
                <a:solidFill>
                  <a:schemeClr val="tx1"/>
                </a:solidFill>
                <a:latin typeface="+mn-lt"/>
                <a:hlinkClick r:id="rId7"/>
              </a:rPr>
              <a:t>disability and learning support</a:t>
            </a:r>
            <a:r>
              <a:rPr lang="ga-ie" sz="1100" b="0" i="0" dirty="0">
                <a:solidFill>
                  <a:schemeClr val="tx1"/>
                </a:solidFill>
                <a:latin typeface="+mn-lt"/>
              </a:rPr>
              <a:t>, </a:t>
            </a:r>
            <a:r>
              <a:rPr lang="ga-ie" sz="1100" b="0" i="0" dirty="0">
                <a:solidFill>
                  <a:schemeClr val="tx1"/>
                </a:solidFill>
                <a:latin typeface="+mn-lt"/>
                <a:hlinkClick r:id="rId8"/>
              </a:rPr>
              <a:t>counselling and personal development</a:t>
            </a:r>
            <a:r>
              <a:rPr lang="ga-ie" sz="1100" b="0" i="0" dirty="0">
                <a:solidFill>
                  <a:schemeClr val="tx1"/>
                </a:solidFill>
                <a:latin typeface="+mn-lt"/>
              </a:rPr>
              <a:t>, </a:t>
            </a:r>
            <a:r>
              <a:rPr lang="ga-ie" sz="1100" b="0" i="0" dirty="0">
                <a:solidFill>
                  <a:schemeClr val="tx1"/>
                </a:solidFill>
                <a:latin typeface="+mn-lt"/>
                <a:hlinkClick r:id="rId9"/>
              </a:rPr>
              <a:t>financial assistance service</a:t>
            </a:r>
            <a:r>
              <a:rPr lang="ga-ie" sz="1100" b="0" i="0" dirty="0">
                <a:solidFill>
                  <a:schemeClr val="tx1"/>
                </a:solidFill>
                <a:latin typeface="+mn-lt"/>
              </a:rPr>
              <a:t>]</a:t>
            </a:r>
            <a:r>
              <a:rPr lang="ga-ie" sz="1100" b="0" i="1" dirty="0">
                <a:solidFill>
                  <a:schemeClr val="tx1"/>
                </a:solidFill>
                <a:latin typeface="+mn-lt"/>
              </a:rPr>
              <a:t> </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ga-ie" sz="1100" b="0" i="0" dirty="0">
                <a:solidFill>
                  <a:schemeClr val="tx1"/>
                </a:solidFill>
                <a:latin typeface="+mn-lt"/>
              </a:rPr>
              <a:t>Divide the class into pairs/small groups depending on access to devices.</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ga-ie" sz="1100" b="0" i="0" dirty="0">
                <a:solidFill>
                  <a:schemeClr val="tx1"/>
                </a:solidFill>
                <a:latin typeface="+mn-lt"/>
              </a:rPr>
              <a:t>Allocate one of the student supports mentioned in the video to each pair/group (see hyperlinks above).</a:t>
            </a:r>
          </a:p>
          <a:p>
            <a:pPr marL="0" lvl="0" indent="0" algn="l" rtl="0">
              <a:spcBef>
                <a:spcPts val="0"/>
              </a:spcBef>
              <a:spcAft>
                <a:spcPts val="0"/>
              </a:spcAft>
              <a:buNone/>
            </a:pPr>
            <a:endParaRPr lang="en-IE" altLang="en-US" sz="1100" b="0" i="0" dirty="0">
              <a:solidFill>
                <a:schemeClr val="tx1"/>
              </a:solidFill>
              <a:latin typeface="+mn-lt"/>
            </a:endParaRPr>
          </a:p>
          <a:p>
            <a:pPr marL="0" lvl="0" indent="0" algn="l" rtl="0">
              <a:spcBef>
                <a:spcPts val="0"/>
              </a:spcBef>
              <a:spcAft>
                <a:spcPts val="0"/>
              </a:spcAft>
              <a:buNone/>
            </a:pPr>
            <a:r>
              <a:rPr lang="ga-ie" sz="1100" b="0" i="0" dirty="0">
                <a:solidFill>
                  <a:schemeClr val="tx1"/>
                </a:solidFill>
                <a:latin typeface="+mn-lt"/>
              </a:rPr>
              <a:t>As you read/watch/listen to the information available about your allocated student support, identify which challenge or difficulty this specific student support can help overcome. </a:t>
            </a:r>
          </a:p>
          <a:p>
            <a:pPr marL="0" lvl="0" indent="0" algn="l" rtl="0">
              <a:spcBef>
                <a:spcPts val="0"/>
              </a:spcBef>
              <a:spcAft>
                <a:spcPts val="0"/>
              </a:spcAft>
              <a:buNone/>
            </a:pPr>
            <a:endParaRPr lang="en-IE" altLang="en-US"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dirty="0">
                <a:solidFill>
                  <a:schemeClr val="tx1"/>
                </a:solidFill>
                <a:latin typeface="+mn-lt"/>
              </a:rPr>
              <a:t>Take feedback from a selection of pairs/groups.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altLang="en-US" sz="1100" b="0" dirty="0">
              <a:solidFill>
                <a:schemeClr val="tx1"/>
              </a:solidFill>
              <a:latin typeface="+mn-lt"/>
            </a:endParaRP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096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Teacher notes</a:t>
            </a:r>
          </a:p>
          <a:p>
            <a:pPr marL="0" lvl="0" indent="0" algn="l" rtl="0">
              <a:spcBef>
                <a:spcPts val="0"/>
              </a:spcBef>
              <a:spcAft>
                <a:spcPts val="0"/>
              </a:spcAft>
              <a:buNone/>
            </a:pPr>
            <a:endParaRPr lang="en-IE" altLang="en-US" sz="11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Ask for a volunteer to read Lena’s story (on the slide).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Together with the student supports we have already looked at Lena mentions other supports which helped her to get her Arts degree. What are these? </a:t>
            </a:r>
            <a:r>
              <a:rPr lang="ga-ie" sz="1100" i="0" dirty="0">
                <a:latin typeface="+mn-lt"/>
              </a:rPr>
              <a:t>[Answer: lecturers and small class groups].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University or college is the same as school in that the relationships that you have with people are </a:t>
            </a:r>
            <a:r>
              <a:rPr lang="en-GB" sz="1100" i="1" dirty="0">
                <a:latin typeface="+mn-lt"/>
              </a:rPr>
              <a:t>especially </a:t>
            </a:r>
            <a:r>
              <a:rPr lang="ga-ie" sz="1100" i="1" dirty="0">
                <a:latin typeface="+mn-lt"/>
              </a:rPr>
              <a:t>important in terms of </a:t>
            </a:r>
            <a:r>
              <a:rPr lang="en-GB" sz="1100" i="1" dirty="0">
                <a:latin typeface="+mn-lt"/>
              </a:rPr>
              <a:t>helping you to develop a sense of belonging and </a:t>
            </a:r>
            <a:r>
              <a:rPr lang="ga-ie" sz="1100" i="1" dirty="0">
                <a:latin typeface="+mn-lt"/>
              </a:rPr>
              <a:t>supporting you to achieve.</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ga-ie" sz="1100" b="0" i="0" dirty="0">
                <a:solidFill>
                  <a:srgbClr val="575757"/>
                </a:solidFill>
                <a:effectLst/>
                <a:latin typeface="+mn-lt"/>
              </a:rPr>
              <a:t>Read the text on the slide aloud.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0" dirty="0">
                <a:solidFill>
                  <a:srgbClr val="575757"/>
                </a:solidFill>
                <a:effectLst/>
                <a:latin typeface="+mn-lt"/>
              </a:rPr>
              <a:t>Depending on your class, you might wish to remind students of the various Pathways units/activities they have engaged with. The table on Slide 2 in each unit may be useful in this regard.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0" dirty="0">
                <a:solidFill>
                  <a:srgbClr val="575757"/>
                </a:solidFill>
                <a:effectLst/>
                <a:latin typeface="+mn-lt"/>
              </a:rPr>
              <a:t>With the permission of students, their completed posters may be useful to show to the next class that you take through the Pathways units.</a:t>
            </a: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The extension activity suggested on this slide is linked to Activity 2 (Slides 7-8), Activity 3 (Slides 9-10) and Activity 4 (Slide 11).</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IE" sz="1100" i="1" dirty="0">
              <a:latin typeface="+mn-lt"/>
            </a:endParaRP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latin typeface="+mn-lt"/>
              </a:rPr>
              <a:t>Teacher notes</a:t>
            </a:r>
            <a:endParaRPr lang="en-GB" sz="1100" b="1" dirty="0">
              <a:latin typeface="+mn-lt"/>
            </a:endParaRP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When a group of six-year-olds were asked what they thought teachers do all summer, these were the answers they gave.</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0" dirty="0">
                <a:latin typeface="+mn-lt"/>
              </a:rPr>
              <a:t>Divide the class into pairs.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With your partner:</a:t>
            </a:r>
          </a:p>
          <a:p>
            <a:pPr marL="171450" lvl="0" indent="-171450" algn="l" rtl="0">
              <a:spcBef>
                <a:spcPts val="0"/>
              </a:spcBef>
              <a:spcAft>
                <a:spcPts val="0"/>
              </a:spcAft>
              <a:buFont typeface="Arial" panose="020B0604020202020204" pitchFamily="34" charset="0"/>
              <a:buChar char="•"/>
            </a:pPr>
            <a:r>
              <a:rPr lang="ga-ie" sz="1100" i="1" dirty="0">
                <a:latin typeface="+mn-lt"/>
              </a:rPr>
              <a:t>discuss what you think teachers do all summer. </a:t>
            </a:r>
          </a:p>
          <a:p>
            <a:pPr marL="171450" lvl="0" indent="-171450" algn="l" rtl="0">
              <a:spcBef>
                <a:spcPts val="0"/>
              </a:spcBef>
              <a:spcAft>
                <a:spcPts val="0"/>
              </a:spcAft>
              <a:buFont typeface="Arial" panose="020B0604020202020204" pitchFamily="34" charset="0"/>
              <a:buChar char="•"/>
            </a:pPr>
            <a:r>
              <a:rPr lang="ga-ie" sz="1100" i="1" dirty="0">
                <a:latin typeface="+mn-lt"/>
              </a:rPr>
              <a:t>come up with one (appropriate) question that you would like teachers to answer. </a:t>
            </a:r>
          </a:p>
          <a:p>
            <a:pPr marL="171450" lvl="0" indent="-171450" algn="l" rtl="0">
              <a:spcBef>
                <a:spcPts val="0"/>
              </a:spcBef>
              <a:spcAft>
                <a:spcPts val="0"/>
              </a:spcAft>
              <a:buFont typeface="Arial" panose="020B0604020202020204" pitchFamily="34" charset="0"/>
              <a:buChar char="•"/>
            </a:pPr>
            <a:endParaRPr lang="en-IE" sz="1100" i="1" dirty="0">
              <a:latin typeface="+mn-lt"/>
            </a:endParaRPr>
          </a:p>
          <a:p>
            <a:pPr marL="0" lvl="0" indent="0" algn="l" rtl="0">
              <a:spcBef>
                <a:spcPts val="0"/>
              </a:spcBef>
              <a:spcAft>
                <a:spcPts val="0"/>
              </a:spcAft>
              <a:buFont typeface="Arial" panose="020B0604020202020204" pitchFamily="34" charset="0"/>
              <a:buNone/>
            </a:pPr>
            <a:r>
              <a:rPr lang="ga-ie" sz="1100" i="0" dirty="0">
                <a:latin typeface="+mn-lt"/>
              </a:rPr>
              <a:t>Take feedback from a selection of pairs. </a:t>
            </a:r>
          </a:p>
          <a:p>
            <a:pPr marL="0" lvl="0" indent="0" algn="l" rtl="0">
              <a:spcBef>
                <a:spcPts val="0"/>
              </a:spcBef>
              <a:spcAft>
                <a:spcPts val="0"/>
              </a:spcAft>
              <a:buFont typeface="Arial" panose="020B0604020202020204" pitchFamily="34" charset="0"/>
              <a:buNone/>
            </a:pPr>
            <a:endParaRPr lang="en-IE" sz="1100" i="0" dirty="0">
              <a:latin typeface="+mn-lt"/>
            </a:endParaRPr>
          </a:p>
          <a:p>
            <a:pPr marL="0" lvl="0" indent="0" algn="l" rtl="0">
              <a:spcBef>
                <a:spcPts val="0"/>
              </a:spcBef>
              <a:spcAft>
                <a:spcPts val="0"/>
              </a:spcAft>
              <a:buFont typeface="Arial" panose="020B0604020202020204" pitchFamily="34" charset="0"/>
              <a:buNone/>
            </a:pPr>
            <a:r>
              <a:rPr lang="ga-ie" sz="1100" i="0" dirty="0">
                <a:latin typeface="+mn-lt"/>
              </a:rPr>
              <a:t>Note any questions for teachers that you would be happy to answer. Add these to the questions on Slide 6 (in normal mode). </a:t>
            </a:r>
          </a:p>
          <a:p>
            <a:pPr marL="0" lvl="0" indent="0" algn="l" rtl="0">
              <a:spcBef>
                <a:spcPts val="0"/>
              </a:spcBef>
              <a:spcAft>
                <a:spcPts val="0"/>
              </a:spcAft>
              <a:buFont typeface="Arial" panose="020B0604020202020204" pitchFamily="34" charset="0"/>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b="1" i="0" dirty="0">
                <a:latin typeface="+mn-lt"/>
              </a:rPr>
              <a:t>NB</a:t>
            </a:r>
            <a:r>
              <a:rPr lang="ga-ie" sz="1100" b="0" i="0" dirty="0">
                <a:latin typeface="+mn-lt"/>
              </a:rPr>
              <a:t>: Students should stay in the same pairs for the next slide.</a:t>
            </a:r>
          </a:p>
          <a:p>
            <a:pPr marL="0" lvl="0" indent="0" algn="l" rtl="0">
              <a:spcBef>
                <a:spcPts val="0"/>
              </a:spcBef>
              <a:spcAft>
                <a:spcPts val="0"/>
              </a:spcAft>
              <a:buFont typeface="Arial" panose="020B0604020202020204" pitchFamily="34" charset="0"/>
              <a:buNone/>
            </a:pPr>
            <a:endParaRPr lang="en-IE" sz="1100" i="0" dirty="0">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71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Arial"/>
                <a:ea typeface="Arial"/>
                <a:cs typeface="Arial"/>
                <a:sym typeface="Arial"/>
              </a:rPr>
              <a:t>Ask each pair to join with another.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1" i="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Arial"/>
                <a:ea typeface="Arial"/>
                <a:cs typeface="Arial"/>
                <a:sym typeface="Arial"/>
              </a:rPr>
              <a:t>Sit in a chair in a central position in the classroom.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1" i="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Arial"/>
                <a:ea typeface="Arial"/>
                <a:cs typeface="Arial"/>
                <a:sym typeface="Arial"/>
              </a:rPr>
              <a:t>We’re going to do a type of hot seat activity, where you get to ask me some questions, like those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Arial"/>
                <a:ea typeface="Arial"/>
                <a:cs typeface="Arial"/>
                <a:sym typeface="Arial"/>
              </a:rPr>
              <a:t>First, there are a few rules: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ga-ie" sz="1100" b="0" i="1" dirty="0">
                <a:latin typeface="Arial"/>
                <a:ea typeface="Arial"/>
                <a:cs typeface="Arial"/>
                <a:sym typeface="Arial"/>
              </a:rPr>
              <a:t>only one question is allowed from each group (if you can’t think of anything, use one of the questions on the slide).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ga-ie" sz="1100" b="0" i="1" dirty="0">
                <a:latin typeface="Arial"/>
                <a:ea typeface="Arial"/>
                <a:cs typeface="Arial"/>
                <a:sym typeface="Arial"/>
              </a:rPr>
              <a:t>questions must be focused on my role as a teacher or my journey to becoming a teacher.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ga-ie" sz="1100" b="0" i="1" dirty="0">
                <a:latin typeface="Arial"/>
                <a:ea typeface="Arial"/>
                <a:cs typeface="Arial"/>
                <a:sym typeface="Arial"/>
              </a:rPr>
              <a:t>Very importantly - questions must be appropriate/respectful (this doesn’t mean that they can’t be funny). I reserve the right to refuse to answer any question if it doesn’t fit these criteria. </a:t>
            </a:r>
            <a:endParaRPr lang="en-GB" sz="1100"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a:t>
            </a:r>
            <a:r>
              <a:rPr lang="ga-ie" sz="1100" b="0" i="0" dirty="0">
                <a:latin typeface="+mn-lt"/>
              </a:rPr>
              <a:t>: Students should stay in the same groups for the next slide.</a:t>
            </a: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05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dirty="0">
                <a:latin typeface="+mn-lt"/>
              </a:rPr>
              <a:t>Ask for a volunteer to read Aideen’s story (on the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dirty="0">
                <a:latin typeface="+mn-lt"/>
              </a:rPr>
              <a:t>In your group, discuss the following</a:t>
            </a:r>
            <a:r>
              <a:rPr lang="en-GB" sz="1100" i="1" dirty="0">
                <a:latin typeface="+mn-lt"/>
              </a:rPr>
              <a:t> without using anyone’s name</a:t>
            </a:r>
            <a:r>
              <a:rPr lang="ga-ie" sz="1100" i="1" dirty="0">
                <a:latin typeface="+mn-lt"/>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How can you tell if there is a good relationships between students and teachers?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Who has a role in making sure that there are good relationships between teachers and students? What can teachers do? What can students do? What about school management, or parents/guardians?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Why are good relationships between teachers and students important?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dirty="0">
                <a:latin typeface="+mn-lt"/>
              </a:rPr>
              <a:t>Take feedback from a selection of groups.</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5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solidFill>
                  <a:schemeClr val="tx1"/>
                </a:solidFill>
                <a:latin typeface="+mn-lt"/>
              </a:rPr>
              <a:t>Teacher notes</a:t>
            </a:r>
            <a:endParaRPr lang="en-IE" sz="1100" b="1" i="0" dirty="0">
              <a:solidFill>
                <a:schemeClr val="tx1"/>
              </a:solidFill>
              <a:effectLst/>
              <a:latin typeface="+mn-lt"/>
            </a:endParaRPr>
          </a:p>
          <a:p>
            <a:pPr marL="0" lvl="0" indent="0" algn="l" rtl="0">
              <a:spcBef>
                <a:spcPts val="0"/>
              </a:spcBef>
              <a:spcAft>
                <a:spcPts val="0"/>
              </a:spcAft>
              <a:buNone/>
            </a:pPr>
            <a:endParaRPr lang="en-IE" sz="1100" b="1" i="0" dirty="0">
              <a:solidFill>
                <a:schemeClr val="tx1"/>
              </a:solidFill>
              <a:effectLst/>
              <a:highlight>
                <a:srgbClr val="FFFFFF"/>
              </a:highlight>
              <a:latin typeface="+mn-lt"/>
            </a:endParaRPr>
          </a:p>
          <a:p>
            <a:pPr marL="0" lvl="0" indent="0" algn="l" rtl="0">
              <a:spcBef>
                <a:spcPts val="0"/>
              </a:spcBef>
              <a:spcAft>
                <a:spcPts val="0"/>
              </a:spcAft>
              <a:buNone/>
            </a:pPr>
            <a:r>
              <a:rPr lang="ga-ie" sz="1100" b="0" i="0" dirty="0">
                <a:solidFill>
                  <a:schemeClr val="tx1"/>
                </a:solidFill>
                <a:effectLst/>
                <a:highlight>
                  <a:srgbClr val="FFFFFF"/>
                </a:highlight>
                <a:latin typeface="+mn-lt"/>
              </a:rPr>
              <a:t>Ask for a volunteer to read Nasir’s story (on the slide).</a:t>
            </a:r>
          </a:p>
          <a:p>
            <a:pPr marL="0" lvl="0" indent="0" algn="l" rtl="0">
              <a:spcBef>
                <a:spcPts val="0"/>
              </a:spcBef>
              <a:spcAft>
                <a:spcPts val="0"/>
              </a:spcAft>
              <a:buNone/>
            </a:pPr>
            <a:endParaRPr lang="en-IE" sz="1100" b="0" i="0" dirty="0">
              <a:solidFill>
                <a:schemeClr val="tx1"/>
              </a:solidFill>
              <a:effectLst/>
              <a:highlight>
                <a:srgbClr val="FFFFFF"/>
              </a:highlight>
              <a:latin typeface="+mn-lt"/>
            </a:endParaRPr>
          </a:p>
          <a:p>
            <a:pPr marL="0" lvl="0" indent="0" algn="l" rtl="0">
              <a:spcBef>
                <a:spcPts val="0"/>
              </a:spcBef>
              <a:spcAft>
                <a:spcPts val="0"/>
              </a:spcAft>
              <a:buNone/>
            </a:pPr>
            <a:r>
              <a:rPr lang="ga-ie" sz="1100" b="0" i="0" dirty="0">
                <a:solidFill>
                  <a:schemeClr val="tx1"/>
                </a:solidFill>
                <a:effectLst/>
                <a:highlight>
                  <a:srgbClr val="FFFFFF"/>
                </a:highlight>
                <a:latin typeface="+mn-lt"/>
              </a:rPr>
              <a:t>Facilitate a whole class discussion, based on the following prompt questions:</a:t>
            </a:r>
          </a:p>
          <a:p>
            <a:pPr marL="171450" lvl="0" indent="-171450" algn="l" rtl="0">
              <a:spcBef>
                <a:spcPts val="0"/>
              </a:spcBef>
              <a:spcAft>
                <a:spcPts val="0"/>
              </a:spcAft>
              <a:buFont typeface="Arial" panose="020B0604020202020204" pitchFamily="34" charset="0"/>
              <a:buChar char="•"/>
            </a:pPr>
            <a:r>
              <a:rPr lang="ga-ie" sz="1100" b="0" i="1" dirty="0">
                <a:solidFill>
                  <a:schemeClr val="tx1"/>
                </a:solidFill>
                <a:effectLst/>
                <a:highlight>
                  <a:srgbClr val="FFFFFF"/>
                </a:highlight>
                <a:latin typeface="+mn-lt"/>
              </a:rPr>
              <a:t>What, if anything, do you know about Transition Year? </a:t>
            </a:r>
          </a:p>
          <a:p>
            <a:pPr marL="171450" lvl="0" indent="-171450" algn="l" rtl="0">
              <a:spcBef>
                <a:spcPts val="0"/>
              </a:spcBef>
              <a:spcAft>
                <a:spcPts val="0"/>
              </a:spcAft>
              <a:buFont typeface="Arial" panose="020B0604020202020204" pitchFamily="34" charset="0"/>
              <a:buChar char="•"/>
            </a:pPr>
            <a:r>
              <a:rPr lang="ga-ie" sz="1100" b="0" i="1" dirty="0">
                <a:solidFill>
                  <a:schemeClr val="tx1"/>
                </a:solidFill>
                <a:effectLst/>
                <a:highlight>
                  <a:srgbClr val="FFFFFF"/>
                </a:highlight>
                <a:latin typeface="+mn-lt"/>
              </a:rPr>
              <a:t>Why do you think it is called ‘Transition Year’?</a:t>
            </a:r>
          </a:p>
          <a:p>
            <a:pPr marL="171450" lvl="0" indent="-171450" algn="l" rtl="0">
              <a:spcBef>
                <a:spcPts val="0"/>
              </a:spcBef>
              <a:spcAft>
                <a:spcPts val="0"/>
              </a:spcAft>
              <a:buFont typeface="Arial" panose="020B0604020202020204" pitchFamily="34" charset="0"/>
              <a:buChar char="•"/>
            </a:pPr>
            <a:r>
              <a:rPr lang="ga-ie" sz="1600" b="0" i="1" dirty="0">
                <a:solidFill>
                  <a:srgbClr val="222222"/>
                </a:solidFill>
                <a:effectLst/>
                <a:highlight>
                  <a:srgbClr val="FFFFFF"/>
                </a:highlight>
                <a:latin typeface="Inter"/>
              </a:rPr>
              <a:t>What are the pros and cons of doing Transition Year?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solidFill>
                <a:srgbClr val="222222"/>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600" b="0" i="1" dirty="0">
                <a:solidFill>
                  <a:srgbClr val="222222"/>
                </a:solidFill>
                <a:effectLst/>
                <a:highlight>
                  <a:srgbClr val="FFFFFF"/>
                </a:highlight>
                <a:latin typeface="Inter"/>
              </a:rPr>
              <a:t>Transition Year (TY) is a one-year stand-alone (usually optional) programme that forms the first year of a three-year senior cycle in many schools. It is designed to act as a bridge between the junior and senior cycle. Each school designs its own TY programme, within set guidelines, to suit the needs and interests of its students and the local context. TY offers students an opportunity to mature and develop. It gives you time to think about what you would like to concentrate on in 5</a:t>
            </a:r>
            <a:r>
              <a:rPr lang="ga-ie" sz="1600" b="0" i="1" baseline="30000" dirty="0">
                <a:solidFill>
                  <a:srgbClr val="222222"/>
                </a:solidFill>
                <a:effectLst/>
                <a:highlight>
                  <a:srgbClr val="FFFFFF"/>
                </a:highlight>
                <a:latin typeface="Inter"/>
              </a:rPr>
              <a:t>th</a:t>
            </a:r>
            <a:r>
              <a:rPr lang="ga-ie" sz="1600" b="0" i="1" dirty="0">
                <a:solidFill>
                  <a:srgbClr val="222222"/>
                </a:solidFill>
                <a:effectLst/>
                <a:highlight>
                  <a:srgbClr val="FFFFFF"/>
                </a:highlight>
                <a:latin typeface="Inter"/>
              </a:rPr>
              <a:t> and 6</a:t>
            </a:r>
            <a:r>
              <a:rPr lang="ga-ie" sz="1600" b="0" i="1" baseline="30000" dirty="0">
                <a:solidFill>
                  <a:srgbClr val="222222"/>
                </a:solidFill>
                <a:effectLst/>
                <a:highlight>
                  <a:srgbClr val="FFFFFF"/>
                </a:highlight>
                <a:latin typeface="Inter"/>
              </a:rPr>
              <a:t>th</a:t>
            </a:r>
            <a:r>
              <a:rPr lang="ga-ie" sz="1600" b="0" i="1" dirty="0">
                <a:solidFill>
                  <a:srgbClr val="222222"/>
                </a:solidFill>
                <a:effectLst/>
                <a:highlight>
                  <a:srgbClr val="FFFFFF"/>
                </a:highlight>
                <a:latin typeface="Inter"/>
              </a:rPr>
              <a:t> year. It also provides an opportunity to think about the value of learning in preparing you for the adult world of work, apprenticeships, further and/or higher education. TY is a great opportunity to further build your relationships with peers and with teachers. These relationships can then help to keep you going through 5</a:t>
            </a:r>
            <a:r>
              <a:rPr lang="ga-ie" sz="1600" b="0" i="1" baseline="30000" dirty="0">
                <a:solidFill>
                  <a:srgbClr val="222222"/>
                </a:solidFill>
                <a:effectLst/>
                <a:highlight>
                  <a:srgbClr val="FFFFFF"/>
                </a:highlight>
                <a:latin typeface="Inter"/>
              </a:rPr>
              <a:t>th</a:t>
            </a:r>
            <a:r>
              <a:rPr lang="ga-ie" sz="1600" b="0" i="1" dirty="0">
                <a:solidFill>
                  <a:srgbClr val="222222"/>
                </a:solidFill>
                <a:effectLst/>
                <a:highlight>
                  <a:srgbClr val="FFFFFF"/>
                </a:highlight>
                <a:latin typeface="Inter"/>
              </a:rPr>
              <a:t> and 6</a:t>
            </a:r>
            <a:r>
              <a:rPr lang="ga-ie" sz="1600" b="0" i="1" baseline="30000" dirty="0">
                <a:solidFill>
                  <a:srgbClr val="222222"/>
                </a:solidFill>
                <a:effectLst/>
                <a:highlight>
                  <a:srgbClr val="FFFFFF"/>
                </a:highlight>
                <a:latin typeface="Inter"/>
              </a:rPr>
              <a:t>th</a:t>
            </a:r>
            <a:r>
              <a:rPr lang="ga-ie" sz="1600" b="0" i="1" dirty="0">
                <a:solidFill>
                  <a:srgbClr val="222222"/>
                </a:solidFill>
                <a:effectLst/>
                <a:highlight>
                  <a:srgbClr val="FFFFFF"/>
                </a:highlight>
                <a:latin typeface="Inter"/>
              </a:rPr>
              <a:t> years.</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61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latin typeface="+mn-lt"/>
              </a:rPr>
              <a:t>There are three Leaving Certificate programmes: Leaving Certificate (Established) (on the slide), Leaving Certificate Vocational Programme (LCVP) and Leaving Certificate Applied (LCA).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solidFill>
                <a:srgbClr val="334155"/>
              </a:solidFill>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solidFill>
                  <a:srgbClr val="334155"/>
                </a:solidFill>
                <a:effectLst/>
                <a:highlight>
                  <a:srgbClr val="FFFFFF"/>
                </a:highlight>
                <a:latin typeface="+mn-lt"/>
              </a:rPr>
              <a:t>Has anyone ever heard of these programmes before? What do you know about them?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solidFill>
                <a:srgbClr val="334155"/>
              </a:solidFill>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b="0" i="1" dirty="0">
                <a:solidFill>
                  <a:srgbClr val="334155"/>
                </a:solidFill>
                <a:effectLst/>
                <a:highlight>
                  <a:srgbClr val="FFFFFF"/>
                </a:highlight>
                <a:latin typeface="lato" panose="020F0502020204030203" pitchFamily="34" charset="0"/>
              </a:rPr>
              <a:t>The Leaving Certificate Established is the programme that most post-primary students follow. For this reason, I’m going to spend some time explaining this programme, but I’ll also give an overview of the other programmes.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b="0" i="1" dirty="0">
                <a:solidFill>
                  <a:srgbClr val="334155"/>
                </a:solidFill>
                <a:effectLst/>
                <a:highlight>
                  <a:srgbClr val="FFFFFF"/>
                </a:highlight>
                <a:latin typeface="lato" panose="020F0502020204030203" pitchFamily="34" charset="0"/>
              </a:rPr>
              <a:t>Take notes while I explain the different programmes and don’t be afraid to ask questions.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b="0" i="0" u="sng" dirty="0">
                <a:solidFill>
                  <a:srgbClr val="334155"/>
                </a:solidFill>
                <a:effectLst/>
                <a:highlight>
                  <a:srgbClr val="FFFFFF"/>
                </a:highlight>
                <a:latin typeface="lato" panose="020F0502020204030203" pitchFamily="34" charset="0"/>
              </a:rPr>
              <a:t>Leaving Certificate Established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b="0" i="1" dirty="0">
                <a:solidFill>
                  <a:srgbClr val="334155"/>
                </a:solidFill>
                <a:effectLst/>
                <a:highlight>
                  <a:srgbClr val="FFFFFF"/>
                </a:highlight>
                <a:latin typeface="lato" panose="020F0502020204030203" pitchFamily="34" charset="0"/>
              </a:rPr>
              <a:t>Students usually study Leaving Certificate 7 subjects: 3 core subjects of Irish (unless you are exempt), English and Maths, and 4 other subjects. At present, when calculating CAO points for entry to different courses, it is your best 6 from one set of Leaving Certificate results that can be counted. You should always try to study subjects at the highest level you are able for because this allows the possibility of getting the most CAO points.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b="0" i="0" u="sng" dirty="0">
                <a:solidFill>
                  <a:srgbClr val="222222"/>
                </a:solidFill>
                <a:effectLst/>
                <a:highlight>
                  <a:srgbClr val="FFFFFF"/>
                </a:highlight>
                <a:latin typeface="Inter"/>
              </a:rPr>
              <a:t>Leaving Certificate Vocational Programme </a:t>
            </a:r>
            <a:endParaRPr lang="en-GB" b="0" i="0" u="sng"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b="0" i="1" dirty="0">
                <a:solidFill>
                  <a:srgbClr val="222222"/>
                </a:solidFill>
                <a:effectLst/>
                <a:highlight>
                  <a:srgbClr val="FFFFFF"/>
                </a:highlight>
                <a:latin typeface="Inter"/>
              </a:rPr>
              <a:t>The </a:t>
            </a:r>
            <a:r>
              <a:rPr lang="ga-ie" b="0" i="1" u="none" dirty="0">
                <a:solidFill>
                  <a:srgbClr val="222222"/>
                </a:solidFill>
                <a:effectLst/>
                <a:highlight>
                  <a:srgbClr val="FFFFFF"/>
                </a:highlight>
                <a:latin typeface="Inter"/>
              </a:rPr>
              <a:t>Leaving Certificate Vocational Programme </a:t>
            </a:r>
            <a:r>
              <a:rPr lang="ga-ie" b="0" i="1" dirty="0">
                <a:solidFill>
                  <a:srgbClr val="222222"/>
                </a:solidFill>
                <a:effectLst/>
                <a:highlight>
                  <a:srgbClr val="FFFFFF"/>
                </a:highlight>
                <a:latin typeface="Inter"/>
              </a:rPr>
              <a:t>(LCVP) is a 2-year programme where students study </a:t>
            </a:r>
            <a:r>
              <a:rPr lang="ga-ie" b="0" i="1" dirty="0">
                <a:solidFill>
                  <a:srgbClr val="374151"/>
                </a:solidFill>
                <a:effectLst/>
                <a:highlight>
                  <a:srgbClr val="FFFFFF"/>
                </a:highlight>
                <a:latin typeface="Lato" panose="020F0502020204030203" pitchFamily="34" charset="0"/>
              </a:rPr>
              <a:t>at least 5 subjects - English, Irish, plus two subjects from specified vocational subject groupings, and a Modern European language (other than Irish or English). Students also take three Link Modules on Enterprise Education, Preparation for Work and Work Experience. For assessment, students complete a portfolio that accounts for 60% of their overall grade. The terminal exam, which takes place in May of the 6th year, makes up the remaining 40%. The LCVP </a:t>
            </a:r>
            <a:r>
              <a:rPr lang="ga-ie" b="0" i="1" dirty="0">
                <a:solidFill>
                  <a:srgbClr val="222222"/>
                </a:solidFill>
                <a:effectLst/>
                <a:highlight>
                  <a:srgbClr val="FFFFFF"/>
                </a:highlight>
                <a:latin typeface="Inter"/>
              </a:rPr>
              <a:t>certificate is awarded at three levels: Pass; Merit; and Distinction.</a:t>
            </a:r>
            <a:r>
              <a:rPr lang="ga-ie" b="0" i="1" dirty="0">
                <a:solidFill>
                  <a:srgbClr val="374151"/>
                </a:solidFill>
                <a:effectLst/>
                <a:highlight>
                  <a:srgbClr val="FFFFFF"/>
                </a:highlight>
                <a:latin typeface="Lato" panose="020F0502020204030203" pitchFamily="34" charset="0"/>
              </a:rPr>
              <a:t> CAO points are awarded for these grades. </a:t>
            </a:r>
            <a:r>
              <a:rPr lang="ga-ie" b="0" i="1" dirty="0">
                <a:solidFill>
                  <a:srgbClr val="334155"/>
                </a:solidFill>
                <a:effectLst/>
                <a:highlight>
                  <a:srgbClr val="FFFFFF"/>
                </a:highlight>
                <a:latin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0" i="1" dirty="0">
              <a:solidFill>
                <a:srgbClr val="222222"/>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b="0" i="0" u="sng" dirty="0">
                <a:solidFill>
                  <a:srgbClr val="222222"/>
                </a:solidFill>
                <a:effectLst/>
                <a:highlight>
                  <a:srgbClr val="FFFFFF"/>
                </a:highlight>
                <a:latin typeface="Inter"/>
              </a:rPr>
              <a:t>Leaving Certificate Applied</a:t>
            </a:r>
            <a:r>
              <a:rPr lang="ga-ie" b="0" i="0" dirty="0">
                <a:solidFill>
                  <a:srgbClr val="222222"/>
                </a:solidFill>
                <a:effectLst/>
                <a:highlight>
                  <a:srgbClr val="FFFFFF"/>
                </a:highlight>
                <a:latin typeface="Inter"/>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b="0" i="1" u="none" dirty="0">
                <a:solidFill>
                  <a:srgbClr val="222222"/>
                </a:solidFill>
                <a:effectLst/>
                <a:highlight>
                  <a:srgbClr val="FFFFFF"/>
                </a:highlight>
                <a:latin typeface="Inter"/>
              </a:rPr>
              <a:t>Leaving Certificate Applied</a:t>
            </a:r>
            <a:r>
              <a:rPr lang="ga-ie" b="0" i="1" dirty="0">
                <a:solidFill>
                  <a:srgbClr val="222222"/>
                </a:solidFill>
                <a:effectLst/>
                <a:highlight>
                  <a:srgbClr val="FFFFFF"/>
                </a:highlight>
                <a:latin typeface="Inter"/>
              </a:rPr>
              <a:t> (LCA) is a 2-year Leaving Certificate programme aimed at preparing students for adult and working life. LCA consists of four half-year blocks, or sessions. Achievement is credited in each session. Modules are offered in three main areas: Vocational Preparation; General Education; and Vocational Education. </a:t>
            </a:r>
            <a:r>
              <a:rPr lang="ga-ie" b="0" i="1" dirty="0">
                <a:solidFill>
                  <a:srgbClr val="374151"/>
                </a:solidFill>
                <a:effectLst/>
                <a:highlight>
                  <a:srgbClr val="FFFFFF"/>
                </a:highlight>
                <a:latin typeface="Lato" panose="020F0502020204030203" pitchFamily="34" charset="0"/>
              </a:rPr>
              <a:t>LCA has a 'vocational’ focus, which means that it's more job and employment orientated than the other two programmes. Students who study the LCA programme may not wish to proceed directly to university, many go the Further Education &amp; Training (FET) route and others go straight into a job. </a:t>
            </a:r>
            <a:r>
              <a:rPr lang="ga-ie" b="0" i="1" dirty="0">
                <a:solidFill>
                  <a:srgbClr val="222222"/>
                </a:solidFill>
                <a:effectLst/>
                <a:highlight>
                  <a:srgbClr val="FFFFFF"/>
                </a:highlight>
                <a:latin typeface="Inter"/>
              </a:rPr>
              <a:t>The LCA certificate is awarded at three levels: Pass; Merit; and Distinction.</a:t>
            </a: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Ask for a volunteer to read Larissa’s story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When Larissa decided to leave her law career and become a primary teacher, she had to work hard to refresh her Irish language abilities. However, she was lucky she had honours Leaving Certificate Irish. As you might remember (Unit 2), honours Irish is a minimum entry requirement for the university course that qualifies you to become a primary teacher. Unless you want to teach Irish, this isn’t the case for post-primary teaching.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Larissa’s story gives some idea of the importance of </a:t>
            </a:r>
            <a:r>
              <a:rPr lang="en-GB" sz="1100" b="0" i="1" dirty="0">
                <a:latin typeface="+mn-lt"/>
              </a:rPr>
              <a:t>Leaving Certificate </a:t>
            </a:r>
            <a:r>
              <a:rPr lang="ga-ie" sz="1100" b="0" i="1" dirty="0">
                <a:latin typeface="+mn-lt"/>
              </a:rPr>
              <a:t>subject choices. </a:t>
            </a:r>
            <a:endParaRPr lang="en-GB"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In your group, share what you know about </a:t>
            </a:r>
            <a:r>
              <a:rPr lang="en-GB" sz="1100" b="0" i="1" dirty="0">
                <a:latin typeface="+mn-lt"/>
              </a:rPr>
              <a:t>Leaving Certificate </a:t>
            </a:r>
            <a:r>
              <a:rPr lang="ga-ie" sz="1100" b="0" i="1" dirty="0">
                <a:latin typeface="+mn-lt"/>
              </a:rPr>
              <a:t>subject choices. For example: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Do you have a sense which subjects might interest you?</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Do you know what jobs/careers the different subject choices </a:t>
            </a:r>
            <a:r>
              <a:rPr lang="en-GB" sz="1100" b="0" i="1" dirty="0">
                <a:latin typeface="+mn-lt"/>
              </a:rPr>
              <a:t>available in this school </a:t>
            </a:r>
            <a:r>
              <a:rPr lang="ga-ie" sz="1100" b="0" i="1" dirty="0">
                <a:latin typeface="+mn-lt"/>
              </a:rPr>
              <a:t>can lead to?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How can you prepare yourself to make good subject choices? Where can you go for information or who can you ask for help?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Take feedback from a selection of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 </a:t>
            </a:r>
            <a:r>
              <a:rPr lang="ga-ie" sz="1100" b="0" i="0" dirty="0">
                <a:latin typeface="+mn-lt"/>
              </a:rPr>
              <a:t>Where possible, answer questions and address any misconceptions that arose in the group discussion. Remind students about the career guidance support that is available in the school.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solidFill>
                  <a:srgbClr val="334155"/>
                </a:solidFill>
                <a:effectLst/>
                <a:highlight>
                  <a:srgbClr val="FFFFFF"/>
                </a:highlight>
                <a:latin typeface="lato" panose="020F0502020204030203" pitchFamily="34" charset="0"/>
              </a:rPr>
              <a:t>The best general advice in terms of making Leaving Certificate subject choices is to: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solidFill>
                  <a:srgbClr val="334155"/>
                </a:solidFill>
                <a:effectLst/>
                <a:highlight>
                  <a:srgbClr val="FFFFFF"/>
                </a:highlight>
                <a:latin typeface="lato" panose="020F0502020204030203" pitchFamily="34" charset="0"/>
              </a:rPr>
              <a:t>pick the subjects that you find interesting and are good at (these two things usually go together)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solidFill>
                  <a:srgbClr val="334155"/>
                </a:solidFill>
                <a:effectLst/>
                <a:highlight>
                  <a:srgbClr val="FFFFFF"/>
                </a:highlight>
                <a:latin typeface="lato" panose="020F0502020204030203" pitchFamily="34" charset="0"/>
              </a:rPr>
              <a:t>think about subjects that complement each other (e.g. Business and Home Economics, or Maths, Physics and Applied Maths).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solidFill>
                  <a:srgbClr val="334155"/>
                </a:solidFill>
                <a:effectLst/>
                <a:highlight>
                  <a:srgbClr val="FFFFFF"/>
                </a:highlight>
                <a:latin typeface="lato" panose="020F0502020204030203" pitchFamily="34" charset="0"/>
              </a:rPr>
              <a:t>if you know what you want to do when you leave school, make sure to research the subjects that will be support you (e.g. entry requirements for further or higher education courses)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solidFill>
                  <a:srgbClr val="334155"/>
                </a:solidFill>
                <a:effectLst/>
                <a:highlight>
                  <a:srgbClr val="FFFFFF"/>
                </a:highlight>
                <a:latin typeface="lato" panose="020F0502020204030203" pitchFamily="34" charset="0"/>
              </a:rPr>
              <a:t>don’t worry if you don’t know what you want to do when you leave school, this is common. Choosing a 3rd language and a science subject is good strategy for keeping your options open.</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55263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4800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53696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0998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43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89482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2986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717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4426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351559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335494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21328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6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Share</a:t>
            </a:r>
            <a:endParaRPr lang="en-US" sz="2400" dirty="0"/>
          </a:p>
        </p:txBody>
      </p:sp>
    </p:spTree>
    <p:extLst>
      <p:ext uri="{BB962C8B-B14F-4D97-AF65-F5344CB8AC3E}">
        <p14:creationId xmlns:p14="http://schemas.microsoft.com/office/powerpoint/2010/main" val="247454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04870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extLst>
      <p:ext uri="{BB962C8B-B14F-4D97-AF65-F5344CB8AC3E}">
        <p14:creationId xmlns:p14="http://schemas.microsoft.com/office/powerpoint/2010/main" val="35829547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8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8921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02169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382894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49667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402945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33164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21924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01360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910438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97355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01759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36790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5078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43134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4194303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184425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302711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23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7"/>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8"/>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6"/>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spTree>
    <p:extLst>
      <p:ext uri="{BB962C8B-B14F-4D97-AF65-F5344CB8AC3E}">
        <p14:creationId xmlns:p14="http://schemas.microsoft.com/office/powerpoint/2010/main" val="3183488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08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spTree>
    <p:extLst>
      <p:ext uri="{BB962C8B-B14F-4D97-AF65-F5344CB8AC3E}">
        <p14:creationId xmlns:p14="http://schemas.microsoft.com/office/powerpoint/2010/main" val="1708133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19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935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772311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22371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83032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304838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32889573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6173340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53.png"/><Relationship Id="rId5" Type="http://schemas.openxmlformats.org/officeDocument/2006/relationships/image" Target="../media/image52.svg"/><Relationship Id="rId10" Type="http://schemas.openxmlformats.org/officeDocument/2006/relationships/image" Target="../media/image33.png"/><Relationship Id="rId4" Type="http://schemas.openxmlformats.org/officeDocument/2006/relationships/image" Target="../media/image51.png"/><Relationship Id="rId9" Type="http://schemas.openxmlformats.org/officeDocument/2006/relationships/image" Target="../media/image56.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hyperlink" Target="https://www.youtube.com/watch?v=yI9M21CmizM&amp;t=3s" TargetMode="External"/><Relationship Id="rId2" Type="http://schemas.openxmlformats.org/officeDocument/2006/relationships/slideLayout" Target="../slideLayouts/slideLayout26.xml"/><Relationship Id="rId1" Type="http://schemas.openxmlformats.org/officeDocument/2006/relationships/video" Target="https://www.youtube.com/embed/yI9M21CmizM?start=3&amp;feature=oembed" TargetMode="External"/><Relationship Id="rId6" Type="http://schemas.openxmlformats.org/officeDocument/2006/relationships/image" Target="../media/image57.jpe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0.sv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59.png"/><Relationship Id="rId5" Type="http://schemas.openxmlformats.org/officeDocument/2006/relationships/image" Target="../media/image3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0.png"/><Relationship Id="rId7"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46.sv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a:t>An Tríú Bliain</a:t>
            </a:r>
          </a:p>
          <a:p>
            <a:pPr marL="0" lvl="0" indent="0" algn="l" rtl="0">
              <a:lnSpc>
                <a:spcPct val="90000"/>
              </a:lnSpc>
              <a:spcBef>
                <a:spcPts val="0"/>
              </a:spcBef>
              <a:spcAft>
                <a:spcPts val="0"/>
              </a:spcAft>
              <a:buClr>
                <a:srgbClr val="E1C6F3"/>
              </a:buClr>
              <a:buSzPts val="2800"/>
              <a:buNone/>
            </a:pPr>
            <a:r>
              <a:rPr lang="ga-ie"/>
              <a:t>Aonad 3: Réaltacht fhíorúil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04CD0843-3B02-9976-44D9-70C3C5ABFDA6}"/>
              </a:ext>
            </a:extLst>
          </p:cNvPr>
          <p:cNvPicPr>
            <a:picLocks noChangeAspect="1"/>
          </p:cNvPicPr>
          <p:nvPr/>
        </p:nvPicPr>
        <p:blipFill>
          <a:blip r:embed="rId3"/>
          <a:stretch>
            <a:fillRect/>
          </a:stretch>
        </p:blipFill>
        <p:spPr>
          <a:xfrm>
            <a:off x="2574294" y="654148"/>
            <a:ext cx="8846182" cy="5994302"/>
          </a:xfrm>
          <a:prstGeom prst="rect">
            <a:avLst/>
          </a:prstGeom>
          <a:noFill/>
          <a:ln>
            <a:noFill/>
          </a:ln>
        </p:spPr>
      </p:pic>
      <p:sp>
        <p:nvSpPr>
          <p:cNvPr id="3" name="TextBox 2">
            <a:extLst>
              <a:ext uri="{FF2B5EF4-FFF2-40B4-BE49-F238E27FC236}">
                <a16:creationId xmlns:a16="http://schemas.microsoft.com/office/drawing/2014/main" id="{0DDB091A-25E6-C055-6294-950C79B13C65}"/>
              </a:ext>
            </a:extLst>
          </p:cNvPr>
          <p:cNvSpPr txBox="1"/>
          <p:nvPr/>
        </p:nvSpPr>
        <p:spPr>
          <a:xfrm>
            <a:off x="3003453" y="1043865"/>
            <a:ext cx="8243667" cy="5324535"/>
          </a:xfrm>
          <a:prstGeom prst="rect">
            <a:avLst/>
          </a:prstGeom>
          <a:noFill/>
        </p:spPr>
        <p:txBody>
          <a:bodyPr wrap="square" rtlCol="0">
            <a:spAutoFit/>
          </a:bodyPr>
          <a:lstStyle/>
          <a:p>
            <a:pPr rtl="0"/>
            <a:r>
              <a:rPr lang="ga-ie" sz="2000" dirty="0"/>
              <a:t>Teideal an ábhair...</a:t>
            </a:r>
          </a:p>
          <a:p>
            <a:pPr rtl="0"/>
            <a:endParaRPr lang="en-GB" sz="2000" dirty="0"/>
          </a:p>
          <a:p>
            <a:pPr rtl="0"/>
            <a:r>
              <a:rPr lang="ga-ie" sz="2000" dirty="0"/>
              <a:t>Is buntáiste é má rinneadh staidéar air sa tsraith shóisearach...</a:t>
            </a:r>
          </a:p>
          <a:p>
            <a:pPr rtl="0"/>
            <a:endParaRPr lang="en-GB" sz="2000" dirty="0"/>
          </a:p>
          <a:p>
            <a:pPr rtl="0"/>
            <a:r>
              <a:rPr lang="ga-ie" sz="2000" dirty="0"/>
              <a:t>An cineál dalta a mbeadh sé oiriúnach dó/di (cuir cumais/scileanna san áireamh)...</a:t>
            </a:r>
          </a:p>
          <a:p>
            <a:pPr rtl="0"/>
            <a:endParaRPr lang="en-GB" sz="2000" dirty="0"/>
          </a:p>
          <a:p>
            <a:pPr rtl="0"/>
            <a:r>
              <a:rPr lang="ga-ie" sz="2000" dirty="0"/>
              <a:t>Achoimre ar an ábhar...</a:t>
            </a:r>
          </a:p>
          <a:p>
            <a:pPr rtl="0"/>
            <a:endParaRPr lang="en-GB" sz="2000" dirty="0"/>
          </a:p>
          <a:p>
            <a:pPr rtl="0"/>
            <a:r>
              <a:rPr lang="ga-ie" sz="2000" dirty="0"/>
              <a:t>Measúnú...</a:t>
            </a:r>
          </a:p>
          <a:p>
            <a:pPr rtl="0"/>
            <a:endParaRPr lang="en-GB" sz="2000" dirty="0"/>
          </a:p>
          <a:p>
            <a:pPr rtl="0"/>
            <a:r>
              <a:rPr lang="ga-ie" sz="2000" dirty="0"/>
              <a:t>Féidearthachtaí poist/gairmréime...</a:t>
            </a:r>
          </a:p>
          <a:p>
            <a:pPr rtl="0"/>
            <a:endParaRPr lang="en-GB" sz="2000" dirty="0"/>
          </a:p>
          <a:p>
            <a:pPr rtl="0"/>
            <a:r>
              <a:rPr lang="ga-ie" sz="2000" dirty="0"/>
              <a:t>An méid atá le rá ag múinteoirí an ábhair...[Cad chuige a molfadh siad é?; An méid is maith leo faoin ábhar sin?]</a:t>
            </a:r>
          </a:p>
          <a:p>
            <a:pPr rtl="0"/>
            <a:endParaRPr lang="en-GB" sz="2000" dirty="0"/>
          </a:p>
          <a:p>
            <a:pPr rtl="0"/>
            <a:r>
              <a:rPr lang="ga-ie" sz="2000" dirty="0"/>
              <a:t>An méid atá le rá ag daltaí atá ag déanamh staidéar ar an ábhar sin...</a:t>
            </a:r>
          </a:p>
          <a:p>
            <a:pPr rtl="0"/>
            <a:endParaRPr lang="en-GB" sz="2000" dirty="0"/>
          </a:p>
        </p:txBody>
      </p:sp>
      <p:sp>
        <p:nvSpPr>
          <p:cNvPr id="5" name="TextBox 4">
            <a:extLst>
              <a:ext uri="{FF2B5EF4-FFF2-40B4-BE49-F238E27FC236}">
                <a16:creationId xmlns:a16="http://schemas.microsoft.com/office/drawing/2014/main" id="{CBCADB83-3FDC-FBB8-9A61-2C9A96A0E16F}"/>
              </a:ext>
            </a:extLst>
          </p:cNvPr>
          <p:cNvSpPr txBox="1"/>
          <p:nvPr/>
        </p:nvSpPr>
        <p:spPr>
          <a:xfrm>
            <a:off x="2574294" y="151476"/>
            <a:ext cx="8846182" cy="461665"/>
          </a:xfrm>
          <a:prstGeom prst="rect">
            <a:avLst/>
          </a:prstGeom>
          <a:noFill/>
        </p:spPr>
        <p:txBody>
          <a:bodyPr wrap="square" rtlCol="0">
            <a:spAutoFit/>
          </a:bodyPr>
          <a:lstStyle/>
          <a:p>
            <a:pPr algn="ctr" rtl="0"/>
            <a:r>
              <a:rPr lang="ga-ie" sz="2400" b="1">
                <a:solidFill>
                  <a:schemeClr val="bg1"/>
                </a:solidFill>
              </a:rPr>
              <a:t>Próifíl Ábhair na hArdteistiméireachta</a:t>
            </a:r>
          </a:p>
        </p:txBody>
      </p:sp>
      <p:pic>
        <p:nvPicPr>
          <p:cNvPr id="7" name="Graphic 6" descr="Books on shelf outline">
            <a:extLst>
              <a:ext uri="{FF2B5EF4-FFF2-40B4-BE49-F238E27FC236}">
                <a16:creationId xmlns:a16="http://schemas.microsoft.com/office/drawing/2014/main" id="{F9F029E7-BEB5-5331-C786-5FCEC8B130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563" y="366181"/>
            <a:ext cx="2295833" cy="2295833"/>
          </a:xfrm>
          <a:prstGeom prst="rect">
            <a:avLst/>
          </a:prstGeom>
        </p:spPr>
      </p:pic>
      <p:pic>
        <p:nvPicPr>
          <p:cNvPr id="9" name="Graphic 8" descr="Beaker outline">
            <a:extLst>
              <a:ext uri="{FF2B5EF4-FFF2-40B4-BE49-F238E27FC236}">
                <a16:creationId xmlns:a16="http://schemas.microsoft.com/office/drawing/2014/main" id="{73736DE9-89DA-1D6E-D915-798C192B71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402" y="2567978"/>
            <a:ext cx="2118153" cy="2118153"/>
          </a:xfrm>
          <a:prstGeom prst="rect">
            <a:avLst/>
          </a:prstGeom>
        </p:spPr>
      </p:pic>
      <p:pic>
        <p:nvPicPr>
          <p:cNvPr id="11" name="Graphic 10" descr="Piano outline">
            <a:extLst>
              <a:ext uri="{FF2B5EF4-FFF2-40B4-BE49-F238E27FC236}">
                <a16:creationId xmlns:a16="http://schemas.microsoft.com/office/drawing/2014/main" id="{3697BDB2-1B41-1F69-022E-FFD76605F7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300" y="4686131"/>
            <a:ext cx="2056356" cy="2056356"/>
          </a:xfrm>
          <a:prstGeom prst="rect">
            <a:avLst/>
          </a:prstGeom>
        </p:spPr>
      </p:pic>
      <p:sp>
        <p:nvSpPr>
          <p:cNvPr id="12" name="Google Shape;196;p7">
            <a:extLst>
              <a:ext uri="{FF2B5EF4-FFF2-40B4-BE49-F238E27FC236}">
                <a16:creationId xmlns:a16="http://schemas.microsoft.com/office/drawing/2014/main" id="{CB579011-ACCE-C5BF-6526-4D836E74EA81}"/>
              </a:ext>
            </a:extLst>
          </p:cNvPr>
          <p:cNvSpPr txBox="1">
            <a:spLocks/>
          </p:cNvSpPr>
          <p:nvPr/>
        </p:nvSpPr>
        <p:spPr>
          <a:xfrm>
            <a:off x="336402" y="33058"/>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3, Gníomhaíocht 3</a:t>
            </a:r>
          </a:p>
        </p:txBody>
      </p:sp>
      <p:pic>
        <p:nvPicPr>
          <p:cNvPr id="4" name="Google Shape;330;p19" descr="A picture containing text&#10;&#10;Description automatically generated">
            <a:extLst>
              <a:ext uri="{FF2B5EF4-FFF2-40B4-BE49-F238E27FC236}">
                <a16:creationId xmlns:a16="http://schemas.microsoft.com/office/drawing/2014/main" id="{23B62423-A9F8-FD73-A834-468065E6BA45}"/>
              </a:ext>
            </a:extLst>
          </p:cNvPr>
          <p:cNvPicPr preferRelativeResize="0"/>
          <p:nvPr/>
        </p:nvPicPr>
        <p:blipFill rotWithShape="1">
          <a:blip r:embed="rId10">
            <a:alphaModFix/>
          </a:blip>
          <a:srcRect/>
          <a:stretch/>
        </p:blipFill>
        <p:spPr>
          <a:xfrm>
            <a:off x="11067493" y="382308"/>
            <a:ext cx="1007241" cy="1007241"/>
          </a:xfrm>
          <a:prstGeom prst="rect">
            <a:avLst/>
          </a:prstGeom>
          <a:noFill/>
          <a:ln>
            <a:noFill/>
          </a:ln>
        </p:spPr>
      </p:pic>
    </p:spTree>
    <p:extLst>
      <p:ext uri="{BB962C8B-B14F-4D97-AF65-F5344CB8AC3E}">
        <p14:creationId xmlns:p14="http://schemas.microsoft.com/office/powerpoint/2010/main" val="319408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0AEACE76-B617-6754-4FB5-FE9EFE6A73E2}"/>
              </a:ext>
            </a:extLst>
          </p:cNvPr>
          <p:cNvPicPr>
            <a:picLocks noChangeAspect="1"/>
          </p:cNvPicPr>
          <p:nvPr/>
        </p:nvPicPr>
        <p:blipFill>
          <a:blip r:embed="rId4"/>
          <a:stretch>
            <a:fillRect/>
          </a:stretch>
        </p:blipFill>
        <p:spPr>
          <a:xfrm>
            <a:off x="1012874" y="863527"/>
            <a:ext cx="9604863" cy="5716145"/>
          </a:xfrm>
          <a:prstGeom prst="rect">
            <a:avLst/>
          </a:prstGeom>
        </p:spPr>
      </p:pic>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5"/>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3, Gníomhaíocht 4</a:t>
            </a:r>
          </a:p>
        </p:txBody>
      </p:sp>
      <p:pic>
        <p:nvPicPr>
          <p:cNvPr id="5" name="Online Media 4" title="DCU St Patricks Campus">
            <a:hlinkClick r:id="" action="ppaction://media"/>
            <a:extLst>
              <a:ext uri="{FF2B5EF4-FFF2-40B4-BE49-F238E27FC236}">
                <a16:creationId xmlns:a16="http://schemas.microsoft.com/office/drawing/2014/main" id="{F272D387-3F62-FD75-7B88-CC5C5B6DBF4D}"/>
              </a:ext>
            </a:extLst>
          </p:cNvPr>
          <p:cNvPicPr>
            <a:picLocks noRot="1" noChangeAspect="1"/>
          </p:cNvPicPr>
          <p:nvPr>
            <a:videoFile r:link="rId1"/>
          </p:nvPr>
        </p:nvPicPr>
        <p:blipFill>
          <a:blip r:embed="rId6"/>
          <a:stretch>
            <a:fillRect/>
          </a:stretch>
        </p:blipFill>
        <p:spPr>
          <a:xfrm>
            <a:off x="2018282" y="1229411"/>
            <a:ext cx="7594046" cy="4290646"/>
          </a:xfrm>
          <a:prstGeom prst="rect">
            <a:avLst/>
          </a:prstGeom>
        </p:spPr>
      </p:pic>
      <p:sp>
        <p:nvSpPr>
          <p:cNvPr id="17" name="TextBox 16">
            <a:extLst>
              <a:ext uri="{FF2B5EF4-FFF2-40B4-BE49-F238E27FC236}">
                <a16:creationId xmlns:a16="http://schemas.microsoft.com/office/drawing/2014/main" id="{27488C46-14E8-E6F7-8998-D48CA5FAECE1}"/>
              </a:ext>
            </a:extLst>
          </p:cNvPr>
          <p:cNvSpPr txBox="1"/>
          <p:nvPr/>
        </p:nvSpPr>
        <p:spPr>
          <a:xfrm>
            <a:off x="2018283" y="5678315"/>
            <a:ext cx="7594046" cy="646331"/>
          </a:xfrm>
          <a:prstGeom prst="rect">
            <a:avLst/>
          </a:prstGeom>
          <a:noFill/>
        </p:spPr>
        <p:txBody>
          <a:bodyPr wrap="square" rtlCol="0">
            <a:spAutoFit/>
          </a:bodyPr>
          <a:lstStyle/>
          <a:p>
            <a:pPr algn="ctr" rtl="0"/>
            <a:r>
              <a:rPr lang="ga-ie" sz="1800" dirty="0">
                <a:hlinkClick r:id="rId7"/>
              </a:rPr>
              <a:t>Campas Naomh Pádraig Institiúid Oideachais OCBÁC - Turas Fíorúil</a:t>
            </a:r>
            <a:r>
              <a:rPr lang="en-GB" sz="1800" dirty="0"/>
              <a:t> (</a:t>
            </a:r>
            <a:r>
              <a:rPr lang="ga-ie" sz="1800" dirty="0"/>
              <a:t>3.53</a:t>
            </a:r>
            <a:r>
              <a:rPr lang="en-GB" sz="1800" dirty="0"/>
              <a:t> </a:t>
            </a:r>
            <a:r>
              <a:rPr lang="ga-ie" sz="1800" dirty="0"/>
              <a:t>mins)</a:t>
            </a:r>
          </a:p>
        </p:txBody>
      </p:sp>
      <p:grpSp>
        <p:nvGrpSpPr>
          <p:cNvPr id="22" name="Group 21">
            <a:extLst>
              <a:ext uri="{FF2B5EF4-FFF2-40B4-BE49-F238E27FC236}">
                <a16:creationId xmlns:a16="http://schemas.microsoft.com/office/drawing/2014/main" id="{86C6B67C-C221-7DA1-599B-3568C1D3C581}"/>
              </a:ext>
            </a:extLst>
          </p:cNvPr>
          <p:cNvGrpSpPr/>
          <p:nvPr/>
        </p:nvGrpSpPr>
        <p:grpSpPr>
          <a:xfrm>
            <a:off x="11038604" y="798610"/>
            <a:ext cx="1007243" cy="2576124"/>
            <a:chOff x="11031570" y="304219"/>
            <a:chExt cx="1007243" cy="2576124"/>
          </a:xfrm>
        </p:grpSpPr>
        <p:pic>
          <p:nvPicPr>
            <p:cNvPr id="13" name="Google Shape;425;p21" descr="Shape, square&#10;&#10;Description automatically generated">
              <a:extLst>
                <a:ext uri="{FF2B5EF4-FFF2-40B4-BE49-F238E27FC236}">
                  <a16:creationId xmlns:a16="http://schemas.microsoft.com/office/drawing/2014/main" id="{B748D517-4765-FDBE-AEFC-5DFCED35EF4B}"/>
                </a:ext>
              </a:extLst>
            </p:cNvPr>
            <p:cNvPicPr preferRelativeResize="0"/>
            <p:nvPr/>
          </p:nvPicPr>
          <p:blipFill rotWithShape="1">
            <a:blip r:embed="rId4">
              <a:alphaModFix/>
            </a:blip>
            <a:srcRect/>
            <a:stretch/>
          </p:blipFill>
          <p:spPr>
            <a:xfrm rot="16200000">
              <a:off x="10247132" y="1180608"/>
              <a:ext cx="2576123" cy="823346"/>
            </a:xfrm>
            <a:prstGeom prst="rect">
              <a:avLst/>
            </a:prstGeom>
            <a:noFill/>
            <a:ln>
              <a:noFill/>
            </a:ln>
          </p:spPr>
        </p:pic>
        <p:pic>
          <p:nvPicPr>
            <p:cNvPr id="7" name="Google Shape;331;p19" descr="Icon&#10;&#10;Description automatically generated">
              <a:extLst>
                <a:ext uri="{FF2B5EF4-FFF2-40B4-BE49-F238E27FC236}">
                  <a16:creationId xmlns:a16="http://schemas.microsoft.com/office/drawing/2014/main" id="{9A9C5646-CF81-8473-368C-4A3C17FF4F23}"/>
                </a:ext>
              </a:extLst>
            </p:cNvPr>
            <p:cNvPicPr preferRelativeResize="0"/>
            <p:nvPr/>
          </p:nvPicPr>
          <p:blipFill rotWithShape="1">
            <a:blip r:embed="rId8">
              <a:alphaModFix/>
            </a:blip>
            <a:srcRect/>
            <a:stretch/>
          </p:blipFill>
          <p:spPr>
            <a:xfrm>
              <a:off x="11031572" y="328054"/>
              <a:ext cx="1007241" cy="1007241"/>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AACB2720-0929-98C9-5C28-A366A787D08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1031571" y="1097879"/>
              <a:ext cx="1007241" cy="1007241"/>
            </a:xfrm>
            <a:prstGeom prst="rect">
              <a:avLst/>
            </a:prstGeom>
          </p:spPr>
        </p:pic>
        <p:pic>
          <p:nvPicPr>
            <p:cNvPr id="21" name="Google Shape;330;p19" descr="A picture containing text&#10;&#10;Description automatically generated">
              <a:extLst>
                <a:ext uri="{FF2B5EF4-FFF2-40B4-BE49-F238E27FC236}">
                  <a16:creationId xmlns:a16="http://schemas.microsoft.com/office/drawing/2014/main" id="{80940F78-C973-20E1-E578-73ECB97A44FA}"/>
                </a:ext>
              </a:extLst>
            </p:cNvPr>
            <p:cNvPicPr preferRelativeResize="0"/>
            <p:nvPr/>
          </p:nvPicPr>
          <p:blipFill rotWithShape="1">
            <a:blip r:embed="rId10">
              <a:alphaModFix/>
            </a:blip>
            <a:srcRect/>
            <a:stretch/>
          </p:blipFill>
          <p:spPr>
            <a:xfrm>
              <a:off x="11031570" y="1873102"/>
              <a:ext cx="1007241" cy="1007241"/>
            </a:xfrm>
            <a:prstGeom prst="rect">
              <a:avLst/>
            </a:prstGeom>
            <a:noFill/>
            <a:ln>
              <a:noFill/>
            </a:ln>
          </p:spPr>
        </p:pic>
      </p:grpSp>
    </p:spTree>
    <p:extLst>
      <p:ext uri="{BB962C8B-B14F-4D97-AF65-F5344CB8AC3E}">
        <p14:creationId xmlns:p14="http://schemas.microsoft.com/office/powerpoint/2010/main" val="21042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943102"/>
            <a:ext cx="11302313" cy="3722750"/>
          </a:xfrm>
          <a:custGeom>
            <a:avLst/>
            <a:gdLst>
              <a:gd name="connsiteX0" fmla="*/ 0 w 11302313"/>
              <a:gd name="connsiteY0" fmla="*/ 0 h 3722750"/>
              <a:gd name="connsiteX1" fmla="*/ 438796 w 11302313"/>
              <a:gd name="connsiteY1" fmla="*/ 0 h 3722750"/>
              <a:gd name="connsiteX2" fmla="*/ 764568 w 11302313"/>
              <a:gd name="connsiteY2" fmla="*/ 0 h 3722750"/>
              <a:gd name="connsiteX3" fmla="*/ 1542433 w 11302313"/>
              <a:gd name="connsiteY3" fmla="*/ 0 h 3722750"/>
              <a:gd name="connsiteX4" fmla="*/ 2094252 w 11302313"/>
              <a:gd name="connsiteY4" fmla="*/ 0 h 3722750"/>
              <a:gd name="connsiteX5" fmla="*/ 2533048 w 11302313"/>
              <a:gd name="connsiteY5" fmla="*/ 0 h 3722750"/>
              <a:gd name="connsiteX6" fmla="*/ 3423936 w 11302313"/>
              <a:gd name="connsiteY6" fmla="*/ 0 h 3722750"/>
              <a:gd name="connsiteX7" fmla="*/ 4314824 w 11302313"/>
              <a:gd name="connsiteY7" fmla="*/ 0 h 3722750"/>
              <a:gd name="connsiteX8" fmla="*/ 4753620 w 11302313"/>
              <a:gd name="connsiteY8" fmla="*/ 0 h 3722750"/>
              <a:gd name="connsiteX9" fmla="*/ 5418462 w 11302313"/>
              <a:gd name="connsiteY9" fmla="*/ 0 h 3722750"/>
              <a:gd name="connsiteX10" fmla="*/ 5970281 w 11302313"/>
              <a:gd name="connsiteY10" fmla="*/ 0 h 3722750"/>
              <a:gd name="connsiteX11" fmla="*/ 6635123 w 11302313"/>
              <a:gd name="connsiteY11" fmla="*/ 0 h 3722750"/>
              <a:gd name="connsiteX12" fmla="*/ 7186941 w 11302313"/>
              <a:gd name="connsiteY12" fmla="*/ 0 h 3722750"/>
              <a:gd name="connsiteX13" fmla="*/ 8077830 w 11302313"/>
              <a:gd name="connsiteY13" fmla="*/ 0 h 3722750"/>
              <a:gd name="connsiteX14" fmla="*/ 8968718 w 11302313"/>
              <a:gd name="connsiteY14" fmla="*/ 0 h 3722750"/>
              <a:gd name="connsiteX15" fmla="*/ 9746583 w 11302313"/>
              <a:gd name="connsiteY15" fmla="*/ 0 h 3722750"/>
              <a:gd name="connsiteX16" fmla="*/ 10298402 w 11302313"/>
              <a:gd name="connsiteY16" fmla="*/ 0 h 3722750"/>
              <a:gd name="connsiteX17" fmla="*/ 11302313 w 11302313"/>
              <a:gd name="connsiteY17" fmla="*/ 0 h 3722750"/>
              <a:gd name="connsiteX18" fmla="*/ 11302313 w 11302313"/>
              <a:gd name="connsiteY18" fmla="*/ 508776 h 3722750"/>
              <a:gd name="connsiteX19" fmla="*/ 11302313 w 11302313"/>
              <a:gd name="connsiteY19" fmla="*/ 1054779 h 3722750"/>
              <a:gd name="connsiteX20" fmla="*/ 11302313 w 11302313"/>
              <a:gd name="connsiteY20" fmla="*/ 1563555 h 3722750"/>
              <a:gd name="connsiteX21" fmla="*/ 11302313 w 11302313"/>
              <a:gd name="connsiteY21" fmla="*/ 2221241 h 3722750"/>
              <a:gd name="connsiteX22" fmla="*/ 11302313 w 11302313"/>
              <a:gd name="connsiteY22" fmla="*/ 2767244 h 3722750"/>
              <a:gd name="connsiteX23" fmla="*/ 11302313 w 11302313"/>
              <a:gd name="connsiteY23" fmla="*/ 3722750 h 3722750"/>
              <a:gd name="connsiteX24" fmla="*/ 10524448 w 11302313"/>
              <a:gd name="connsiteY24" fmla="*/ 3722750 h 3722750"/>
              <a:gd name="connsiteX25" fmla="*/ 9972629 w 11302313"/>
              <a:gd name="connsiteY25" fmla="*/ 3722750 h 3722750"/>
              <a:gd name="connsiteX26" fmla="*/ 9194764 w 11302313"/>
              <a:gd name="connsiteY26" fmla="*/ 3722750 h 3722750"/>
              <a:gd name="connsiteX27" fmla="*/ 8868991 w 11302313"/>
              <a:gd name="connsiteY27" fmla="*/ 3722750 h 3722750"/>
              <a:gd name="connsiteX28" fmla="*/ 8204150 w 11302313"/>
              <a:gd name="connsiteY28" fmla="*/ 3722750 h 3722750"/>
              <a:gd name="connsiteX29" fmla="*/ 7878377 w 11302313"/>
              <a:gd name="connsiteY29" fmla="*/ 3722750 h 3722750"/>
              <a:gd name="connsiteX30" fmla="*/ 7213535 w 11302313"/>
              <a:gd name="connsiteY30" fmla="*/ 3722750 h 3722750"/>
              <a:gd name="connsiteX31" fmla="*/ 6661716 w 11302313"/>
              <a:gd name="connsiteY31" fmla="*/ 3722750 h 3722750"/>
              <a:gd name="connsiteX32" fmla="*/ 5770828 w 11302313"/>
              <a:gd name="connsiteY32" fmla="*/ 3722750 h 3722750"/>
              <a:gd name="connsiteX33" fmla="*/ 5445055 w 11302313"/>
              <a:gd name="connsiteY33" fmla="*/ 3722750 h 3722750"/>
              <a:gd name="connsiteX34" fmla="*/ 4780214 w 11302313"/>
              <a:gd name="connsiteY34" fmla="*/ 3722750 h 3722750"/>
              <a:gd name="connsiteX35" fmla="*/ 4341418 w 11302313"/>
              <a:gd name="connsiteY35" fmla="*/ 3722750 h 3722750"/>
              <a:gd name="connsiteX36" fmla="*/ 3902622 w 11302313"/>
              <a:gd name="connsiteY36" fmla="*/ 3722750 h 3722750"/>
              <a:gd name="connsiteX37" fmla="*/ 3124757 w 11302313"/>
              <a:gd name="connsiteY37" fmla="*/ 3722750 h 3722750"/>
              <a:gd name="connsiteX38" fmla="*/ 2798985 w 11302313"/>
              <a:gd name="connsiteY38" fmla="*/ 3722750 h 3722750"/>
              <a:gd name="connsiteX39" fmla="*/ 1908096 w 11302313"/>
              <a:gd name="connsiteY39" fmla="*/ 3722750 h 3722750"/>
              <a:gd name="connsiteX40" fmla="*/ 1017208 w 11302313"/>
              <a:gd name="connsiteY40" fmla="*/ 3722750 h 3722750"/>
              <a:gd name="connsiteX41" fmla="*/ 0 w 11302313"/>
              <a:gd name="connsiteY41" fmla="*/ 3722750 h 3722750"/>
              <a:gd name="connsiteX42" fmla="*/ 0 w 11302313"/>
              <a:gd name="connsiteY42" fmla="*/ 3139519 h 3722750"/>
              <a:gd name="connsiteX43" fmla="*/ 0 w 11302313"/>
              <a:gd name="connsiteY43" fmla="*/ 2630743 h 3722750"/>
              <a:gd name="connsiteX44" fmla="*/ 0 w 11302313"/>
              <a:gd name="connsiteY44" fmla="*/ 2010285 h 3722750"/>
              <a:gd name="connsiteX45" fmla="*/ 0 w 11302313"/>
              <a:gd name="connsiteY45" fmla="*/ 1427054 h 3722750"/>
              <a:gd name="connsiteX46" fmla="*/ 0 w 11302313"/>
              <a:gd name="connsiteY46" fmla="*/ 918278 h 3722750"/>
              <a:gd name="connsiteX47" fmla="*/ 0 w 11302313"/>
              <a:gd name="connsiteY47" fmla="*/ 0 h 37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2313" h="3722750"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96285" y="123739"/>
                  <a:pt x="11319168" y="388025"/>
                  <a:pt x="11302313" y="508776"/>
                </a:cubicBezTo>
                <a:cubicBezTo>
                  <a:pt x="11285458" y="629527"/>
                  <a:pt x="11307685" y="865237"/>
                  <a:pt x="11302313" y="1054779"/>
                </a:cubicBezTo>
                <a:cubicBezTo>
                  <a:pt x="11296941" y="1244321"/>
                  <a:pt x="11285713" y="1358071"/>
                  <a:pt x="11302313" y="1563555"/>
                </a:cubicBezTo>
                <a:cubicBezTo>
                  <a:pt x="11318913" y="1769039"/>
                  <a:pt x="11316042" y="1939751"/>
                  <a:pt x="11302313" y="2221241"/>
                </a:cubicBezTo>
                <a:cubicBezTo>
                  <a:pt x="11288584" y="2502731"/>
                  <a:pt x="11313442" y="2606408"/>
                  <a:pt x="11302313" y="2767244"/>
                </a:cubicBezTo>
                <a:cubicBezTo>
                  <a:pt x="11291184" y="2928080"/>
                  <a:pt x="11256112" y="3312641"/>
                  <a:pt x="11302313" y="3722750"/>
                </a:cubicBezTo>
                <a:cubicBezTo>
                  <a:pt x="11096319" y="3742239"/>
                  <a:pt x="10905135" y="3684011"/>
                  <a:pt x="10524448" y="3722750"/>
                </a:cubicBezTo>
                <a:cubicBezTo>
                  <a:pt x="10143761" y="3761489"/>
                  <a:pt x="10135005" y="3718398"/>
                  <a:pt x="9972629" y="3722750"/>
                </a:cubicBezTo>
                <a:cubicBezTo>
                  <a:pt x="9810253" y="3727102"/>
                  <a:pt x="9563983" y="3734923"/>
                  <a:pt x="9194764" y="3722750"/>
                </a:cubicBezTo>
                <a:cubicBezTo>
                  <a:pt x="8825546" y="3710577"/>
                  <a:pt x="9019633" y="3713766"/>
                  <a:pt x="8868991" y="3722750"/>
                </a:cubicBezTo>
                <a:cubicBezTo>
                  <a:pt x="8718349" y="3731734"/>
                  <a:pt x="8380703" y="3738861"/>
                  <a:pt x="8204150" y="3722750"/>
                </a:cubicBezTo>
                <a:cubicBezTo>
                  <a:pt x="8027597" y="3706639"/>
                  <a:pt x="7980528" y="3732164"/>
                  <a:pt x="7878377" y="3722750"/>
                </a:cubicBezTo>
                <a:cubicBezTo>
                  <a:pt x="7776226" y="3713336"/>
                  <a:pt x="7394985" y="3725363"/>
                  <a:pt x="7213535" y="3722750"/>
                </a:cubicBezTo>
                <a:cubicBezTo>
                  <a:pt x="7032085" y="3720137"/>
                  <a:pt x="6841307" y="3703217"/>
                  <a:pt x="6661716" y="3722750"/>
                </a:cubicBezTo>
                <a:cubicBezTo>
                  <a:pt x="6482125" y="3742283"/>
                  <a:pt x="6082092" y="3728133"/>
                  <a:pt x="5770828" y="3722750"/>
                </a:cubicBezTo>
                <a:cubicBezTo>
                  <a:pt x="5459564" y="3717367"/>
                  <a:pt x="5605787" y="3735234"/>
                  <a:pt x="5445055" y="3722750"/>
                </a:cubicBezTo>
                <a:cubicBezTo>
                  <a:pt x="5284323" y="3710266"/>
                  <a:pt x="5044619" y="3745065"/>
                  <a:pt x="4780214" y="3722750"/>
                </a:cubicBezTo>
                <a:cubicBezTo>
                  <a:pt x="4515809" y="3700435"/>
                  <a:pt x="4478090" y="3719624"/>
                  <a:pt x="4341418" y="3722750"/>
                </a:cubicBezTo>
                <a:cubicBezTo>
                  <a:pt x="4204746" y="3725876"/>
                  <a:pt x="4030139" y="3739350"/>
                  <a:pt x="3902622" y="3722750"/>
                </a:cubicBezTo>
                <a:cubicBezTo>
                  <a:pt x="3775105" y="3706150"/>
                  <a:pt x="3327569" y="3729477"/>
                  <a:pt x="3124757" y="3722750"/>
                </a:cubicBezTo>
                <a:cubicBezTo>
                  <a:pt x="2921946" y="3716023"/>
                  <a:pt x="2892347" y="3722040"/>
                  <a:pt x="2798985" y="3722750"/>
                </a:cubicBezTo>
                <a:cubicBezTo>
                  <a:pt x="2705623" y="3723460"/>
                  <a:pt x="2314012" y="3748339"/>
                  <a:pt x="1908096" y="3722750"/>
                </a:cubicBezTo>
                <a:cubicBezTo>
                  <a:pt x="1502180" y="3697161"/>
                  <a:pt x="1273474" y="3689641"/>
                  <a:pt x="1017208" y="3722750"/>
                </a:cubicBezTo>
                <a:cubicBezTo>
                  <a:pt x="760942" y="3755859"/>
                  <a:pt x="228164" y="3762550"/>
                  <a:pt x="0" y="3722750"/>
                </a:cubicBezTo>
                <a:cubicBezTo>
                  <a:pt x="-6881" y="3498234"/>
                  <a:pt x="2402" y="3401541"/>
                  <a:pt x="0" y="3139519"/>
                </a:cubicBezTo>
                <a:cubicBezTo>
                  <a:pt x="-2402" y="2877497"/>
                  <a:pt x="10039" y="2774553"/>
                  <a:pt x="0" y="2630743"/>
                </a:cubicBezTo>
                <a:cubicBezTo>
                  <a:pt x="-10039" y="2486933"/>
                  <a:pt x="4531" y="2136713"/>
                  <a:pt x="0" y="2010285"/>
                </a:cubicBezTo>
                <a:cubicBezTo>
                  <a:pt x="-4531" y="1883857"/>
                  <a:pt x="-12130" y="1602572"/>
                  <a:pt x="0" y="1427054"/>
                </a:cubicBezTo>
                <a:cubicBezTo>
                  <a:pt x="12130" y="1251536"/>
                  <a:pt x="24418" y="1102172"/>
                  <a:pt x="0" y="918278"/>
                </a:cubicBezTo>
                <a:cubicBezTo>
                  <a:pt x="-24418" y="734384"/>
                  <a:pt x="-14840" y="215964"/>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ga-ie" sz="2400" dirty="0">
                <a:effectLst/>
                <a:latin typeface="+mn-lt"/>
                <a:ea typeface="Aptos" panose="020B0004020202020204" pitchFamily="34" charset="0"/>
                <a:cs typeface="Arial" panose="020B0604020202020204" pitchFamily="34" charset="0"/>
              </a:rPr>
              <a:t>	     Ba í múinteoireacht bhunscoile mo chéad rogha ... Ansin nuair a </a:t>
            </a:r>
            <a:r>
              <a:rPr lang="en-GB" sz="2400" dirty="0">
                <a:effectLst/>
                <a:latin typeface="+mn-lt"/>
                <a:ea typeface="Aptos" panose="020B0004020202020204" pitchFamily="34" charset="0"/>
                <a:cs typeface="Arial" panose="020B0604020202020204" pitchFamily="34" charset="0"/>
              </a:rPr>
              <a:t>	</a:t>
            </a:r>
            <a:r>
              <a:rPr lang="ga-ie" sz="2400" dirty="0">
                <a:effectLst/>
                <a:latin typeface="+mn-lt"/>
                <a:ea typeface="Aptos" panose="020B0004020202020204" pitchFamily="34" charset="0"/>
                <a:cs typeface="Arial" panose="020B0604020202020204" pitchFamily="34" charset="0"/>
              </a:rPr>
              <a:t>dáileadh na pointí [Ardteistiméireachta], ní bhfuair mé an rogha a theastaigh uaim. Ghlac mé áit ar chéim Ealaíon [bunchéim] ina ionad sin.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ga-ie" sz="2400" dirty="0">
                <a:effectLst/>
                <a:latin typeface="+mn-lt"/>
                <a:ea typeface="Aptos" panose="020B0004020202020204" pitchFamily="34" charset="0"/>
                <a:cs typeface="Arial" panose="020B0604020202020204" pitchFamily="34" charset="0"/>
              </a:rPr>
              <a:t>Níor shíl mé riamh ar mhúinteoireacht mheánscoile mar rud domsa. Ag an am bhí tú in ann 3 ábhar a roghnú [sa chéad bhliain den chéim Ealaíon]. Roghnaigh mé Reiligiún agus é ar intinn agam éirí as níba dhéanaí. Fuair mé amach gur thaitin sé go mór liom. Bhí na léachtóirí deas agus tacúil, agus thaitin na grúpaí ranga beaga liom. Ach d’athraigh mé m’intinn ansin agus shocraigh mé bheith i mo mhúinteoir Reiligiúin meánscoile. </a:t>
            </a:r>
            <a:endParaRPr kumimoji="0" lang="en-GB"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AD5EDC02-A143-583F-CF91-B12880F3CE36}"/>
              </a:ext>
            </a:extLst>
          </p:cNvPr>
          <p:cNvPicPr>
            <a:picLocks noChangeAspect="1"/>
          </p:cNvPicPr>
          <p:nvPr/>
        </p:nvPicPr>
        <p:blipFill>
          <a:blip r:embed="rId3"/>
          <a:srcRect/>
          <a:stretch/>
        </p:blipFill>
        <p:spPr>
          <a:xfrm>
            <a:off x="212945" y="932341"/>
            <a:ext cx="1444405" cy="1464872"/>
          </a:xfrm>
          <a:prstGeom prst="rect">
            <a:avLst/>
          </a:prstGeom>
        </p:spPr>
      </p:pic>
      <p:sp>
        <p:nvSpPr>
          <p:cNvPr id="5" name="TextBox 4">
            <a:extLst>
              <a:ext uri="{FF2B5EF4-FFF2-40B4-BE49-F238E27FC236}">
                <a16:creationId xmlns:a16="http://schemas.microsoft.com/office/drawing/2014/main" id="{DB614F13-A2AE-A243-020E-BAF90A96D3FC}"/>
              </a:ext>
            </a:extLst>
          </p:cNvPr>
          <p:cNvSpPr txBox="1"/>
          <p:nvPr/>
        </p:nvSpPr>
        <p:spPr>
          <a:xfrm>
            <a:off x="1563114" y="140316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Lena</a:t>
            </a:r>
          </a:p>
        </p:txBody>
      </p:sp>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3" name="Picture 2" descr="Icon&#10;&#10;Description automatically generated">
            <a:extLst>
              <a:ext uri="{FF2B5EF4-FFF2-40B4-BE49-F238E27FC236}">
                <a16:creationId xmlns:a16="http://schemas.microsoft.com/office/drawing/2014/main" id="{DA81BA34-E931-83B0-2392-0A402174F56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798969" y="773954"/>
            <a:ext cx="1007241" cy="1007241"/>
          </a:xfrm>
          <a:prstGeom prst="rect">
            <a:avLst/>
          </a:prstGeom>
        </p:spPr>
      </p:pic>
    </p:spTree>
    <p:extLst>
      <p:ext uri="{BB962C8B-B14F-4D97-AF65-F5344CB8AC3E}">
        <p14:creationId xmlns:p14="http://schemas.microsoft.com/office/powerpoint/2010/main" val="273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2961249" y="1063428"/>
            <a:ext cx="8149929" cy="5530218"/>
          </a:xfrm>
          <a:prstGeom prst="rect">
            <a:avLst/>
          </a:prstGeom>
          <a:noFill/>
          <a:ln>
            <a:noFill/>
          </a:ln>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chemeClr val="bg1"/>
                </a:solidFill>
                <a:effectLst/>
                <a:uLnTx/>
                <a:uFillTx/>
                <a:latin typeface="Arial"/>
                <a:cs typeface="Arial"/>
                <a:sym typeface="Arial"/>
              </a:rPr>
              <a:t>Aonad 3, Gníomhaíocht 5</a:t>
            </a:r>
          </a:p>
        </p:txBody>
      </p:sp>
      <p:pic>
        <p:nvPicPr>
          <p:cNvPr id="13" name="Google Shape;331;p19" descr="Icon&#10;&#10;Description automatically generated">
            <a:extLst>
              <a:ext uri="{FF2B5EF4-FFF2-40B4-BE49-F238E27FC236}">
                <a16:creationId xmlns:a16="http://schemas.microsoft.com/office/drawing/2014/main" id="{04044DB6-A240-2D8B-F7CC-98F7299F3FA8}"/>
              </a:ext>
            </a:extLst>
          </p:cNvPr>
          <p:cNvPicPr preferRelativeResize="0"/>
          <p:nvPr/>
        </p:nvPicPr>
        <p:blipFill rotWithShape="1">
          <a:blip r:embed="rId5">
            <a:alphaModFix/>
          </a:blip>
          <a:srcRect/>
          <a:stretch/>
        </p:blipFill>
        <p:spPr>
          <a:xfrm>
            <a:off x="11111179" y="894051"/>
            <a:ext cx="1007241" cy="1007241"/>
          </a:xfrm>
          <a:prstGeom prst="rect">
            <a:avLst/>
          </a:prstGeom>
          <a:noFill/>
          <a:ln>
            <a:noFill/>
          </a:ln>
        </p:spPr>
      </p:pic>
      <p:pic>
        <p:nvPicPr>
          <p:cNvPr id="7" name="Graphic 6" descr="Scribble outline">
            <a:extLst>
              <a:ext uri="{FF2B5EF4-FFF2-40B4-BE49-F238E27FC236}">
                <a16:creationId xmlns:a16="http://schemas.microsoft.com/office/drawing/2014/main" id="{06964148-23A3-BDA4-1055-44C3568576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841" y="2333109"/>
            <a:ext cx="2191781" cy="2191781"/>
          </a:xfrm>
          <a:prstGeom prst="rect">
            <a:avLst/>
          </a:prstGeom>
        </p:spPr>
      </p:pic>
      <p:sp>
        <p:nvSpPr>
          <p:cNvPr id="11" name="TextBox 10">
            <a:extLst>
              <a:ext uri="{FF2B5EF4-FFF2-40B4-BE49-F238E27FC236}">
                <a16:creationId xmlns:a16="http://schemas.microsoft.com/office/drawing/2014/main" id="{FC70C1D2-E397-0E4A-9BC4-45B87D904478}"/>
              </a:ext>
            </a:extLst>
          </p:cNvPr>
          <p:cNvSpPr txBox="1"/>
          <p:nvPr/>
        </p:nvSpPr>
        <p:spPr>
          <a:xfrm>
            <a:off x="3311791" y="1397671"/>
            <a:ext cx="7448843" cy="5109091"/>
          </a:xfrm>
          <a:prstGeom prst="rect">
            <a:avLst/>
          </a:prstGeom>
          <a:noFill/>
        </p:spPr>
        <p:txBody>
          <a:bodyPr wrap="square" rtlCol="0">
            <a:spAutoFit/>
          </a:bodyPr>
          <a:lstStyle/>
          <a:p>
            <a:pPr rtl="0"/>
            <a:r>
              <a:rPr lang="ga-ie" sz="2400" dirty="0">
                <a:latin typeface="+mn-lt"/>
              </a:rPr>
              <a:t>Smaoinigh faoi na gníomhaíochtaí éagsúla Conairí a rinneamar.</a:t>
            </a:r>
          </a:p>
          <a:p>
            <a:pPr rtl="0"/>
            <a:endParaRPr lang="en-GB" sz="2400" dirty="0">
              <a:latin typeface="+mn-lt"/>
            </a:endParaRPr>
          </a:p>
          <a:p>
            <a:pPr rtl="0"/>
            <a:r>
              <a:rPr lang="ga-ie" sz="2400" dirty="0">
                <a:latin typeface="+mn-lt"/>
              </a:rPr>
              <a:t>Cruthaigh póstaer Conairí do dhaltaí atá ar tí tús a chur leis na gníomhaíochtaí sin. </a:t>
            </a:r>
          </a:p>
          <a:p>
            <a:pPr rtl="0"/>
            <a:endParaRPr lang="en-GB" sz="2400" dirty="0">
              <a:latin typeface="+mn-lt"/>
            </a:endParaRPr>
          </a:p>
          <a:p>
            <a:pPr rtl="0"/>
            <a:r>
              <a:rPr lang="ga-ie" sz="2400" dirty="0">
                <a:latin typeface="+mn-lt"/>
              </a:rPr>
              <a:t>Is é aidhm do phóstaeir daoine óga eile a spreagadh chun páirt a ghlacadh sna gníomhaíochtaí éagsúla, chun foghlaim chomh maith agus is féidir leo agus chun gach aon tairbhe a bhaint as an eispéireas.</a:t>
            </a:r>
          </a:p>
          <a:p>
            <a:pPr rtl="0"/>
            <a:endParaRPr lang="en-GB" sz="2400" dirty="0">
              <a:latin typeface="+mn-lt"/>
            </a:endParaRPr>
          </a:p>
          <a:p>
            <a:pPr rtl="0"/>
            <a:r>
              <a:rPr lang="ga-ie" sz="2400" dirty="0">
                <a:latin typeface="+mn-lt"/>
              </a:rPr>
              <a:t>Tá fáilte romhat teicneolaíocht dhigiteach a úsáid nó do phóstaer a tharraingt de láimh.</a:t>
            </a:r>
          </a:p>
          <a:p>
            <a:pPr rtl="0"/>
            <a:r>
              <a:rPr lang="ga-ie" dirty="0"/>
              <a:t> </a:t>
            </a:r>
          </a:p>
        </p:txBody>
      </p:sp>
    </p:spTree>
    <p:extLst>
      <p:ext uri="{BB962C8B-B14F-4D97-AF65-F5344CB8AC3E}">
        <p14:creationId xmlns:p14="http://schemas.microsoft.com/office/powerpoint/2010/main" val="71391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6" y="2859791"/>
            <a:ext cx="8561973" cy="3526722"/>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336196"/>
            <a:ext cx="8128000" cy="2343602"/>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2400"/>
            </a:pPr>
            <a:endParaRPr lang="en-IE" sz="2000" dirty="0"/>
          </a:p>
          <a:p>
            <a:pPr marL="342900" indent="-342900" rtl="0">
              <a:spcBef>
                <a:spcPts val="0"/>
              </a:spcBef>
              <a:buClr>
                <a:srgbClr val="A958DD"/>
              </a:buClr>
              <a:buFont typeface="Courier New" panose="02070309020205020404" pitchFamily="49" charset="0"/>
              <a:buChar char="o"/>
            </a:pPr>
            <a:r>
              <a:rPr lang="ga-ie" sz="2000"/>
              <a:t>luach an dea-chaidrimh idir múinteoirí/léachtóirí agus daltaí a phlé</a:t>
            </a:r>
          </a:p>
          <a:p>
            <a:pPr marL="342900" indent="-342900" rtl="0">
              <a:spcBef>
                <a:spcPts val="0"/>
              </a:spcBef>
              <a:buClr>
                <a:srgbClr val="A958DD"/>
              </a:buClr>
              <a:buFont typeface="Courier New" panose="02070309020205020404" pitchFamily="49" charset="0"/>
              <a:buChar char="o"/>
            </a:pPr>
            <a:r>
              <a:rPr lang="ga-ie" sz="2000"/>
              <a:t>tábhacht roghanna na sraithe sinsearaí a shainaithint </a:t>
            </a:r>
          </a:p>
          <a:p>
            <a:pPr marL="342900" indent="-342900" rtl="0">
              <a:spcBef>
                <a:spcPts val="0"/>
              </a:spcBef>
              <a:buClr>
                <a:srgbClr val="A958DD"/>
              </a:buClr>
              <a:buFont typeface="Courier New" panose="02070309020205020404" pitchFamily="49" charset="0"/>
              <a:buChar char="o"/>
            </a:pPr>
            <a:r>
              <a:rPr lang="ga-ie" sz="2000"/>
              <a:t>ábhar na hArdteistiméireachta, modúl GCAT nó modúl ATF a phróifíliú</a:t>
            </a:r>
          </a:p>
          <a:p>
            <a:pPr marL="342900" indent="-342900" rtl="0">
              <a:spcBef>
                <a:spcPts val="0"/>
              </a:spcBef>
              <a:buClr>
                <a:srgbClr val="9C3FD8"/>
              </a:buClr>
              <a:buFont typeface="Courier New" panose="02070309020205020404" pitchFamily="49" charset="0"/>
              <a:buChar char="o"/>
            </a:pPr>
            <a:r>
              <a:rPr lang="ga-ie" sz="2000"/>
              <a:t>an méid a d’fhoghlaimíomar ó na haonaid Conairí a úsáid chun daoine eile a spreagadh a bheith rannpháirteach sna gníomhaíochtaí sin</a:t>
            </a:r>
            <a:endParaRPr lang="en-IE" sz="2400"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3" y="1380479"/>
            <a:ext cx="4323498" cy="1200329"/>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dirty="0"/>
              <a:t>Haigh arís! </a:t>
            </a:r>
          </a:p>
          <a:p>
            <a:pPr marL="0" lvl="0" indent="0" algn="ctr" rtl="0">
              <a:lnSpc>
                <a:spcPct val="90000"/>
              </a:lnSpc>
              <a:spcBef>
                <a:spcPts val="0"/>
              </a:spcBef>
              <a:spcAft>
                <a:spcPts val="0"/>
              </a:spcAft>
              <a:buClr>
                <a:srgbClr val="01334E"/>
              </a:buClr>
              <a:buSzPts val="4000"/>
              <a:buNone/>
            </a:pPr>
            <a:r>
              <a:rPr lang="ga-ie" sz="2000" b="1" dirty="0"/>
              <a:t>Conas ar éirigh leat le hAonad 3?</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dirty="0"/>
              <a:t>Ar fhoghlaim tú conas...?</a:t>
            </a:r>
          </a:p>
        </p:txBody>
      </p:sp>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a:t>Aonad 3, Ag seiceáil isteach leis na cuspóirí foghlama</a:t>
            </a:r>
          </a:p>
        </p:txBody>
      </p:sp>
      <p:pic>
        <p:nvPicPr>
          <p:cNvPr id="2" name="Picture 1">
            <a:extLst>
              <a:ext uri="{FF2B5EF4-FFF2-40B4-BE49-F238E27FC236}">
                <a16:creationId xmlns:a16="http://schemas.microsoft.com/office/drawing/2014/main" id="{E0F1E201-D961-235C-FF1E-C3138DA0D8B9}"/>
              </a:ext>
            </a:extLst>
          </p:cNvPr>
          <p:cNvPicPr>
            <a:picLocks noChangeAspect="1"/>
          </p:cNvPicPr>
          <p:nvPr/>
        </p:nvPicPr>
        <p:blipFill>
          <a:blip r:embed="rId4"/>
          <a:srcRect/>
          <a:stretch/>
        </p:blipFill>
        <p:spPr>
          <a:xfrm>
            <a:off x="690513" y="1436425"/>
            <a:ext cx="1964734" cy="1992575"/>
          </a:xfrm>
          <a:prstGeom prst="rect">
            <a:avLst/>
          </a:prstGeom>
        </p:spPr>
      </p:pic>
      <p:pic>
        <p:nvPicPr>
          <p:cNvPr id="5" name="Google Shape;429;p64" descr="Icon&#10;&#10;Description automatically generated with low confidence">
            <a:extLst>
              <a:ext uri="{FF2B5EF4-FFF2-40B4-BE49-F238E27FC236}">
                <a16:creationId xmlns:a16="http://schemas.microsoft.com/office/drawing/2014/main" id="{B729924B-BDEC-2991-8218-0C43E5990CD0}"/>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6" name="Google Shape;430;p64" descr="Icon&#10;&#10;Description automatically generated with low confidence">
            <a:extLst>
              <a:ext uri="{FF2B5EF4-FFF2-40B4-BE49-F238E27FC236}">
                <a16:creationId xmlns:a16="http://schemas.microsoft.com/office/drawing/2014/main" id="{8FFA83BF-D59D-7115-AC17-26DBA1378504}"/>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Tree>
    <p:extLst>
      <p:ext uri="{BB962C8B-B14F-4D97-AF65-F5344CB8AC3E}">
        <p14:creationId xmlns:p14="http://schemas.microsoft.com/office/powerpoint/2010/main" val="259697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3, Gníomhaíocht le cois</a:t>
            </a:r>
            <a:endParaRPr dirty="0"/>
          </a:p>
        </p:txBody>
      </p:sp>
      <p:sp>
        <p:nvSpPr>
          <p:cNvPr id="207" name="Google Shape;207;p8"/>
          <p:cNvSpPr txBox="1">
            <a:spLocks noGrp="1"/>
          </p:cNvSpPr>
          <p:nvPr>
            <p:ph type="body" idx="1"/>
          </p:nvPr>
        </p:nvSpPr>
        <p:spPr>
          <a:xfrm>
            <a:off x="1843596" y="1351061"/>
            <a:ext cx="3617188" cy="4626861"/>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1650" dirty="0"/>
              <a:t>Seo smaoineamh duit.</a:t>
            </a:r>
          </a:p>
          <a:p>
            <a:pPr marL="0" lvl="0" indent="0" algn="ctr" rtl="0">
              <a:lnSpc>
                <a:spcPct val="90000"/>
              </a:lnSpc>
              <a:spcBef>
                <a:spcPts val="0"/>
              </a:spcBef>
              <a:spcAft>
                <a:spcPts val="0"/>
              </a:spcAft>
              <a:buClr>
                <a:srgbClr val="01334E"/>
              </a:buClr>
              <a:buSzPts val="4000"/>
              <a:buNone/>
            </a:pPr>
            <a:endParaRPr lang="en-IE" sz="1650" dirty="0"/>
          </a:p>
          <a:p>
            <a:pPr marL="0" lvl="0" indent="0" algn="ctr" rtl="0">
              <a:lnSpc>
                <a:spcPct val="90000"/>
              </a:lnSpc>
              <a:spcBef>
                <a:spcPts val="0"/>
              </a:spcBef>
              <a:spcAft>
                <a:spcPts val="0"/>
              </a:spcAft>
              <a:buClr>
                <a:srgbClr val="01334E"/>
              </a:buClr>
              <a:buSzPts val="4000"/>
              <a:buNone/>
            </a:pPr>
            <a:r>
              <a:rPr lang="ga-ie" sz="1650" dirty="0"/>
              <a:t>Féach ar roinnt turas fíorúil éagsúil ar ollscoileanna agus ar choláistí breisoideachais. Déan iarracht físeáin a aimsiú d’institiúidí a thairgeann cúrsaí a bhfuil spéis agat i staidéar a dhéanamh orthu. </a:t>
            </a:r>
          </a:p>
          <a:p>
            <a:pPr marL="0" lvl="0" indent="0" algn="ctr" rtl="0">
              <a:lnSpc>
                <a:spcPct val="90000"/>
              </a:lnSpc>
              <a:spcBef>
                <a:spcPts val="0"/>
              </a:spcBef>
              <a:spcAft>
                <a:spcPts val="0"/>
              </a:spcAft>
              <a:buClr>
                <a:srgbClr val="01334E"/>
              </a:buClr>
              <a:buSzPts val="4000"/>
              <a:buNone/>
            </a:pPr>
            <a:endParaRPr lang="en-IE" sz="1650" dirty="0"/>
          </a:p>
          <a:p>
            <a:pPr marL="0" lvl="0" indent="0" algn="ctr" rtl="0">
              <a:lnSpc>
                <a:spcPct val="90000"/>
              </a:lnSpc>
              <a:spcBef>
                <a:spcPts val="0"/>
              </a:spcBef>
              <a:spcAft>
                <a:spcPts val="0"/>
              </a:spcAft>
              <a:buClr>
                <a:srgbClr val="01334E"/>
              </a:buClr>
              <a:buSzPts val="4000"/>
              <a:buNone/>
            </a:pPr>
            <a:r>
              <a:rPr lang="ga-ie" sz="1650" dirty="0"/>
              <a:t>Bí spreagtha ag na turais fhíorúla is fearr chun turas fíorúil de do scoil féin a chruthú atá dírithe ar fhaisnéis a sholáthar faoin tsraith shinsearach (an Idirbhliain nó an 5ú bhliain/6ú bliain nó an dá rud araon). </a:t>
            </a:r>
          </a:p>
          <a:p>
            <a:pPr marL="0" lvl="0" indent="0" algn="ctr" rtl="0">
              <a:lnSpc>
                <a:spcPct val="90000"/>
              </a:lnSpc>
              <a:spcBef>
                <a:spcPts val="0"/>
              </a:spcBef>
              <a:spcAft>
                <a:spcPts val="0"/>
              </a:spcAft>
              <a:buClr>
                <a:srgbClr val="01334E"/>
              </a:buClr>
              <a:buSzPts val="4000"/>
              <a:buNone/>
            </a:pPr>
            <a:endParaRPr lang="en-IE" sz="1650" dirty="0"/>
          </a:p>
          <a:p>
            <a:pPr marL="0" lvl="0" indent="0" algn="ctr" rtl="0">
              <a:lnSpc>
                <a:spcPct val="90000"/>
              </a:lnSpc>
              <a:spcBef>
                <a:spcPts val="0"/>
              </a:spcBef>
              <a:spcAft>
                <a:spcPts val="0"/>
              </a:spcAft>
              <a:buClr>
                <a:srgbClr val="01334E"/>
              </a:buClr>
              <a:buSzPts val="4000"/>
              <a:buNone/>
            </a:pPr>
            <a:r>
              <a:rPr lang="ga-ie" sz="1650" dirty="0"/>
              <a:t>Foilsigh do thuras fíorúil ar shuíomh gréasáin na scoile nó taispeáin é ag oíche tuismitheoirí ábhartha.</a:t>
            </a:r>
          </a:p>
          <a:p>
            <a:pPr marL="0" lvl="0" indent="0" algn="ctr" rtl="0">
              <a:lnSpc>
                <a:spcPct val="90000"/>
              </a:lnSpc>
              <a:spcBef>
                <a:spcPts val="0"/>
              </a:spcBef>
              <a:spcAft>
                <a:spcPts val="0"/>
              </a:spcAft>
              <a:buClr>
                <a:srgbClr val="01334E"/>
              </a:buClr>
              <a:buSzPts val="4000"/>
              <a:buNone/>
            </a:pPr>
            <a:endParaRPr lang="en-IE" sz="1650" dirty="0"/>
          </a:p>
        </p:txBody>
      </p:sp>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4">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A4EAD8C9-34A5-0206-B433-AE5F59A6EA86}"/>
              </a:ext>
            </a:extLst>
          </p:cNvPr>
          <p:cNvPicPr>
            <a:picLocks noChangeAspect="1"/>
          </p:cNvPicPr>
          <p:nvPr/>
        </p:nvPicPr>
        <p:blipFill>
          <a:blip r:embed="rId5"/>
          <a:srcRect/>
          <a:stretch/>
        </p:blipFill>
        <p:spPr>
          <a:xfrm>
            <a:off x="6123501" y="544262"/>
            <a:ext cx="5034572" cy="5105913"/>
          </a:xfrm>
          <a:prstGeom prst="rect">
            <a:avLst/>
          </a:prstGeom>
        </p:spPr>
      </p:pic>
      <p:pic>
        <p:nvPicPr>
          <p:cNvPr id="3" name="Google Shape;439;p65" descr="Icon&#10;&#10;Description automatically generated with low confidence">
            <a:extLst>
              <a:ext uri="{FF2B5EF4-FFF2-40B4-BE49-F238E27FC236}">
                <a16:creationId xmlns:a16="http://schemas.microsoft.com/office/drawing/2014/main" id="{A03024D0-2738-EF09-F0FC-2D4C9B5072F2}"/>
              </a:ext>
            </a:extLst>
          </p:cNvPr>
          <p:cNvPicPr preferRelativeResize="0"/>
          <p:nvPr/>
        </p:nvPicPr>
        <p:blipFill rotWithShape="1">
          <a:blip r:embed="rId6">
            <a:alphaModFix/>
          </a:blip>
          <a:srcRect/>
          <a:stretch/>
        </p:blipFill>
        <p:spPr>
          <a:xfrm>
            <a:off x="1258654" y="1057548"/>
            <a:ext cx="621324" cy="433659"/>
          </a:xfrm>
          <a:prstGeom prst="rect">
            <a:avLst/>
          </a:prstGeom>
          <a:noFill/>
          <a:ln>
            <a:noFill/>
          </a:ln>
        </p:spPr>
      </p:pic>
      <p:pic>
        <p:nvPicPr>
          <p:cNvPr id="4" name="Google Shape;440;p65" descr="Icon&#10;&#10;Description automatically generated with low confidence">
            <a:extLst>
              <a:ext uri="{FF2B5EF4-FFF2-40B4-BE49-F238E27FC236}">
                <a16:creationId xmlns:a16="http://schemas.microsoft.com/office/drawing/2014/main" id="{10DB9E31-8D9E-74AB-D17F-E2E6B2042B01}"/>
              </a:ext>
            </a:extLst>
          </p:cNvPr>
          <p:cNvPicPr preferRelativeResize="0"/>
          <p:nvPr/>
        </p:nvPicPr>
        <p:blipFill rotWithShape="1">
          <a:blip r:embed="rId6">
            <a:alphaModFix/>
          </a:blip>
          <a:srcRect/>
          <a:stretch/>
        </p:blipFill>
        <p:spPr>
          <a:xfrm rot="10800000">
            <a:off x="5340595" y="6073993"/>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0C82BFDC-ED64-BF4E-51DA-A98AFD2E2837}"/>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Google Shape;450;p66">
            <a:extLst>
              <a:ext uri="{FF2B5EF4-FFF2-40B4-BE49-F238E27FC236}">
                <a16:creationId xmlns:a16="http://schemas.microsoft.com/office/drawing/2014/main" id="{1AC18411-57CB-E532-8456-E7E97D0C847C}"/>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rtl="0">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a:t>Aonad 3: Réaltacht fhíorúil</a:t>
            </a:r>
            <a:endParaRPr dirty="0"/>
          </a:p>
        </p:txBody>
      </p:sp>
      <p:sp>
        <p:nvSpPr>
          <p:cNvPr id="165" name="Google Shape;165;p2"/>
          <p:cNvSpPr txBox="1">
            <a:spLocks noGrp="1"/>
          </p:cNvSpPr>
          <p:nvPr>
            <p:ph type="body" idx="1"/>
          </p:nvPr>
        </p:nvSpPr>
        <p:spPr>
          <a:xfrm>
            <a:off x="513149" y="854416"/>
            <a:ext cx="812800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600" b="1" dirty="0"/>
              <a:t>Cuspóirí foghlama molta</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ga-ie" sz="1400" dirty="0"/>
              <a:t>Táimid ag foghlaim conas...</a:t>
            </a:r>
          </a:p>
          <a:p>
            <a:pPr marL="342900" indent="-342900" rtl="0">
              <a:spcBef>
                <a:spcPts val="0"/>
              </a:spcBef>
              <a:buClr>
                <a:srgbClr val="A958DD"/>
              </a:buClr>
              <a:buFont typeface="Courier New" panose="02070309020205020404" pitchFamily="49" charset="0"/>
              <a:buChar char="o"/>
            </a:pPr>
            <a:r>
              <a:rPr lang="ga-ie" sz="1400" dirty="0"/>
              <a:t>luach an dea-chaidrimh idir múinteoirí/léachtóirí agus daltaí a phlé</a:t>
            </a:r>
          </a:p>
          <a:p>
            <a:pPr marL="342900" indent="-342900" rtl="0">
              <a:spcBef>
                <a:spcPts val="0"/>
              </a:spcBef>
              <a:buClr>
                <a:srgbClr val="A958DD"/>
              </a:buClr>
              <a:buFont typeface="Courier New" panose="02070309020205020404" pitchFamily="49" charset="0"/>
              <a:buChar char="o"/>
            </a:pPr>
            <a:r>
              <a:rPr lang="ga-ie" sz="1400" dirty="0"/>
              <a:t>tábhacht roghanna na sraithe sinsearaí a shainaithint </a:t>
            </a:r>
          </a:p>
          <a:p>
            <a:pPr marL="342900" indent="-342900" rtl="0">
              <a:spcBef>
                <a:spcPts val="0"/>
              </a:spcBef>
              <a:buClr>
                <a:srgbClr val="A958DD"/>
              </a:buClr>
              <a:buFont typeface="Courier New" panose="02070309020205020404" pitchFamily="49" charset="0"/>
              <a:buChar char="o"/>
            </a:pPr>
            <a:r>
              <a:rPr lang="ga-ie" sz="1400" dirty="0"/>
              <a:t>ábhar na hArdteistiméireachta, modúl GCAT nó modúl ATF a phróifíliú</a:t>
            </a:r>
          </a:p>
          <a:p>
            <a:pPr marL="342900" indent="-342900" rtl="0">
              <a:spcBef>
                <a:spcPts val="0"/>
              </a:spcBef>
              <a:buClr>
                <a:srgbClr val="9C3FD8"/>
              </a:buClr>
              <a:buFont typeface="Courier New" panose="02070309020205020404" pitchFamily="49" charset="0"/>
              <a:buChar char="o"/>
            </a:pPr>
            <a:r>
              <a:rPr lang="ga-ie" sz="1400" dirty="0"/>
              <a:t>an méid a d’fhoghlaimíomar ó na haonaid Conairí a úsáid chun daoine eile a spreagadh a bheith rannpháirteach sna gníomhaíochtaí sin</a:t>
            </a:r>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a:t>Eochairscileanna</a:t>
            </a:r>
          </a:p>
          <a:p>
            <a:pPr marL="263525" indent="-263525" rtl="0">
              <a:spcBef>
                <a:spcPts val="0"/>
              </a:spcBef>
            </a:pPr>
            <a:r>
              <a:rPr lang="ga-ie"/>
              <a:t>Léamh agus scríobh a bheith agat</a:t>
            </a:r>
          </a:p>
          <a:p>
            <a:pPr marL="263525" indent="-263525" rtl="0">
              <a:spcBef>
                <a:spcPts val="0"/>
              </a:spcBef>
            </a:pPr>
            <a:r>
              <a:rPr lang="ga-ie"/>
              <a:t>Mé féin a bhainistiú</a:t>
            </a:r>
          </a:p>
          <a:p>
            <a:pPr marL="263525" indent="-263525" rtl="0">
              <a:spcBef>
                <a:spcPts val="0"/>
              </a:spcBef>
            </a:pPr>
            <a:r>
              <a:rPr lang="ga-ie"/>
              <a:t>Ag fanacht ar fónamh</a:t>
            </a:r>
          </a:p>
          <a:p>
            <a:pPr marL="263525" indent="-263525" rtl="0">
              <a:spcBef>
                <a:spcPts val="0"/>
              </a:spcBef>
            </a:pPr>
            <a:r>
              <a:rPr lang="ga-ie"/>
              <a:t>Ag bainistiú eolais agus ag smaoineamh</a:t>
            </a:r>
          </a:p>
          <a:p>
            <a:pPr marL="263525" indent="-263525" rtl="0">
              <a:spcBef>
                <a:spcPts val="0"/>
              </a:spcBef>
            </a:pPr>
            <a:r>
              <a:rPr lang="ga-ie"/>
              <a:t>A bheith cruthaitheach</a:t>
            </a:r>
            <a:endParaRPr lang="en-IE" dirty="0"/>
          </a:p>
          <a:p>
            <a:pPr marL="263525" indent="-263525" rtl="0">
              <a:spcBef>
                <a:spcPts val="0"/>
              </a:spcBef>
            </a:pPr>
            <a:r>
              <a:rPr lang="ga-ie"/>
              <a:t>Ag obair le daoine eile</a:t>
            </a:r>
          </a:p>
          <a:p>
            <a:pPr marL="263525" indent="-263525" rtl="0">
              <a:spcBef>
                <a:spcPts val="0"/>
              </a:spcBef>
            </a:pPr>
            <a:r>
              <a:rPr lang="ga-ie"/>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3232187680"/>
              </p:ext>
            </p:extLst>
          </p:nvPr>
        </p:nvGraphicFramePr>
        <p:xfrm>
          <a:off x="513149" y="2493991"/>
          <a:ext cx="8128000" cy="3920278"/>
        </p:xfrm>
        <a:graphic>
          <a:graphicData uri="http://schemas.openxmlformats.org/drawingml/2006/table">
            <a:tbl>
              <a:tblPr firstRow="1" bandRow="1">
                <a:noFill/>
                <a:tableStyleId>{D0C22D7A-A71E-4F7F-B25F-03412A6EF1EF}</a:tableStyleId>
              </a:tblPr>
              <a:tblGrid>
                <a:gridCol w="1055259">
                  <a:extLst>
                    <a:ext uri="{9D8B030D-6E8A-4147-A177-3AD203B41FA5}">
                      <a16:colId xmlns:a16="http://schemas.microsoft.com/office/drawing/2014/main" val="20000"/>
                    </a:ext>
                  </a:extLst>
                </a:gridCol>
                <a:gridCol w="1235348">
                  <a:extLst>
                    <a:ext uri="{9D8B030D-6E8A-4147-A177-3AD203B41FA5}">
                      <a16:colId xmlns:a16="http://schemas.microsoft.com/office/drawing/2014/main" val="20001"/>
                    </a:ext>
                  </a:extLst>
                </a:gridCol>
                <a:gridCol w="5837393">
                  <a:extLst>
                    <a:ext uri="{9D8B030D-6E8A-4147-A177-3AD203B41FA5}">
                      <a16:colId xmlns:a16="http://schemas.microsoft.com/office/drawing/2014/main" val="20003"/>
                    </a:ext>
                  </a:extLst>
                </a:gridCol>
              </a:tblGrid>
              <a:tr h="271752">
                <a:tc>
                  <a:txBody>
                    <a:bodyPr/>
                    <a:lstStyle/>
                    <a:p>
                      <a:pPr marL="0" marR="0" lvl="0" indent="0" algn="l" rtl="0">
                        <a:lnSpc>
                          <a:spcPct val="100000"/>
                        </a:lnSpc>
                        <a:spcBef>
                          <a:spcPts val="0"/>
                        </a:spcBef>
                        <a:spcAft>
                          <a:spcPts val="0"/>
                        </a:spcAft>
                        <a:buClr>
                          <a:srgbClr val="000000"/>
                        </a:buClr>
                        <a:buSzPts val="1600"/>
                        <a:buFont typeface="Arial"/>
                        <a:buNone/>
                      </a:pPr>
                      <a:r>
                        <a:rPr lang="ga-IE" sz="1200" b="1" i="0" u="none" strike="noStrike" cap="none" dirty="0">
                          <a:solidFill>
                            <a:srgbClr val="9C3FD8"/>
                          </a:solidFill>
                          <a:latin typeface="Arial"/>
                          <a:ea typeface="Arial"/>
                          <a:cs typeface="Arial"/>
                          <a:sym typeface="Arial"/>
                        </a:rPr>
                        <a:t>Sleamhnáin</a:t>
                      </a:r>
                      <a:endParaRPr lang="ga-IE" sz="12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dirty="0" err="1">
                          <a:solidFill>
                            <a:srgbClr val="9C3FD8"/>
                          </a:solidFill>
                          <a:latin typeface="Arial"/>
                          <a:ea typeface="Arial"/>
                          <a:cs typeface="Arial"/>
                          <a:sym typeface="Arial"/>
                        </a:rPr>
                        <a:t>Gníomhaíocht</a:t>
                      </a:r>
                      <a:endParaRPr lang="en-GB" sz="12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200" b="1" i="0" dirty="0">
                          <a:solidFill>
                            <a:srgbClr val="9C3FD8"/>
                          </a:solidFill>
                          <a:latin typeface="Arial"/>
                          <a:ea typeface="Arial"/>
                          <a:cs typeface="Arial"/>
                          <a:sym typeface="Arial"/>
                        </a:rPr>
                        <a:t>Cad a bheidh ar bun againn?</a:t>
                      </a:r>
                      <a:endParaRPr sz="12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ga-ie" sz="1200" b="0" i="0" dirty="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4-6</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1</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Aithne níos fearr a chur ar ár múinteoir | ag smaoineamh faoi ról na ndaltaí agus na múinteoirí araon maidir le dea-chaidrimh a fhorbairt </a:t>
                      </a:r>
                      <a:r>
                        <a:rPr lang="ga-ie" sz="1200" b="1" i="0" dirty="0">
                          <a:latin typeface="Arial"/>
                          <a:ea typeface="Arial"/>
                          <a:cs typeface="Arial"/>
                          <a:sym typeface="Arial"/>
                        </a:rPr>
                        <a:t>NB: seiceáil na ceisteanna ar Shleamhnán 6 le cinntiú go bhfuil tú sásta iad sin a fhreagairt. </a:t>
                      </a: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7-8</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2</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Ag foghlaim faoin idirbhliain (IB), faoin Ardteistiméireacht (Bhunaithe), faoi Gairmchlár na hArdteistiméireachta (GCAT) agus faoin Ardteistiméireacht Fheidhmeach (ATF)</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9-10</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Ábhar na hArdtéistiméireachta, modúl GCAT nó modúl ATF a phróifíliú d’fhonn eolas a dhéanamh dár roghanna sraithe sinsearaí </a:t>
                      </a:r>
                      <a:r>
                        <a:rPr lang="ga-ie" sz="1200" b="1" i="0" u="none" strike="noStrike" cap="none" dirty="0">
                          <a:solidFill>
                            <a:schemeClr val="tx1"/>
                          </a:solidFill>
                          <a:latin typeface="Arial"/>
                          <a:ea typeface="Arial"/>
                          <a:cs typeface="Arial"/>
                          <a:sym typeface="Arial"/>
                        </a:rPr>
                        <a:t>NB: bheadh an t-idirlíon úsáideach don ghníomhaíocht seo</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ga-ie" sz="1200"/>
                        <a:t>11-12</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4</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u="none" strike="noStrike" cap="none" dirty="0">
                          <a:solidFill>
                            <a:schemeClr val="tx1"/>
                          </a:solidFill>
                          <a:latin typeface="Arial"/>
                          <a:ea typeface="Arial"/>
                          <a:cs typeface="Arial"/>
                          <a:sym typeface="Arial"/>
                        </a:rPr>
                        <a:t>Tacaí a shainaithint do mhic léinn ar chúrsaí ollscoile </a:t>
                      </a:r>
                      <a:r>
                        <a:rPr lang="ga-ie" sz="1200" b="1" i="0" u="none" strike="noStrike" cap="none" dirty="0">
                          <a:solidFill>
                            <a:schemeClr val="tx1"/>
                          </a:solidFill>
                          <a:latin typeface="Arial"/>
                          <a:ea typeface="Arial"/>
                          <a:cs typeface="Arial"/>
                          <a:sym typeface="Arial"/>
                        </a:rPr>
                        <a:t>NB: teastaíonn rochtain ar an idirlíon don ghníomhaíocht seo</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934496796"/>
                  </a:ext>
                </a:extLst>
              </a:tr>
              <a:tr h="317117">
                <a:tc>
                  <a:txBody>
                    <a:bodyPr/>
                    <a:lstStyle/>
                    <a:p>
                      <a:pPr marL="0" marR="0" lvl="0" indent="0" algn="l" rtl="0">
                        <a:spcBef>
                          <a:spcPts val="0"/>
                        </a:spcBef>
                        <a:spcAft>
                          <a:spcPts val="0"/>
                        </a:spcAft>
                        <a:buNone/>
                      </a:pPr>
                      <a:r>
                        <a:rPr lang="ga-ie" sz="1200"/>
                        <a:t>13</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Machnamh a dhéanamh ar ár bhfoghlaim Conairí trí phóstaer spreagúil a chruthú</a:t>
                      </a:r>
                    </a:p>
                  </a:txBody>
                  <a:tcPr marL="91450" marR="91450" marT="45725" marB="45725">
                    <a:solidFill>
                      <a:schemeClr val="bg1"/>
                    </a:solidFill>
                  </a:tcPr>
                </a:tc>
                <a:extLst>
                  <a:ext uri="{0D108BD9-81ED-4DB2-BD59-A6C34878D82A}">
                    <a16:rowId xmlns:a16="http://schemas.microsoft.com/office/drawing/2014/main" val="2515269934"/>
                  </a:ext>
                </a:extLst>
              </a:tr>
              <a:tr h="317117">
                <a:tc>
                  <a:txBody>
                    <a:bodyPr/>
                    <a:lstStyle/>
                    <a:p>
                      <a:pPr marL="0" marR="0" lvl="0" indent="0" algn="l" rtl="0">
                        <a:spcBef>
                          <a:spcPts val="0"/>
                        </a:spcBef>
                        <a:spcAft>
                          <a:spcPts val="0"/>
                        </a:spcAft>
                        <a:buNone/>
                      </a:pPr>
                      <a:r>
                        <a:rPr lang="ga-ie" sz="1200"/>
                        <a:t>14</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Ag seiceáil isteach leis na cuspóirí foghlama</a:t>
                      </a:r>
                    </a:p>
                  </a:txBody>
                  <a:tcPr marL="91450" marR="91450" marT="45725" marB="45725">
                    <a:solidFill>
                      <a:schemeClr val="bg1"/>
                    </a:solidFill>
                  </a:tcPr>
                </a:tc>
                <a:extLst>
                  <a:ext uri="{0D108BD9-81ED-4DB2-BD59-A6C34878D82A}">
                    <a16:rowId xmlns:a16="http://schemas.microsoft.com/office/drawing/2014/main" val="522131018"/>
                  </a:ext>
                </a:extLst>
              </a:tr>
              <a:tr h="317117">
                <a:tc>
                  <a:txBody>
                    <a:bodyPr/>
                    <a:lstStyle/>
                    <a:p>
                      <a:pPr marL="0" marR="0" lvl="0" indent="0" algn="l" rtl="0">
                        <a:spcBef>
                          <a:spcPts val="0"/>
                        </a:spcBef>
                        <a:spcAft>
                          <a:spcPts val="0"/>
                        </a:spcAft>
                        <a:buNone/>
                      </a:pPr>
                      <a:r>
                        <a:rPr lang="ga-ie" sz="1200"/>
                        <a:t>15</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Ceacht le cois</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Turas fíorúil a chruthú ar ár scoil, agus faisnéis dírithe ar an tsraith shinsearach</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a:t>
            </a:r>
            <a:r>
              <a:rPr lang="ga-ie" sz="1600" dirty="0">
                <a:solidFill>
                  <a:schemeClr val="lt1"/>
                </a:solidFill>
              </a:rPr>
              <a:t>2</a:t>
            </a:r>
            <a:r>
              <a:rPr lang="ga-ie" sz="1600" i="0" u="none" strike="noStrike" cap="none" dirty="0">
                <a:solidFill>
                  <a:schemeClr val="lt1"/>
                </a:solidFill>
                <a:latin typeface="Arial"/>
                <a:ea typeface="Arial"/>
                <a:cs typeface="Arial"/>
                <a:sym typeface="Arial"/>
              </a:rPr>
              <a:t>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Feasach </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Nasctha</a:t>
            </a:r>
            <a:endParaRPr lang="en-IE" sz="2000" i="0" u="none" strike="noStrike" cap="none" dirty="0">
              <a:solidFill>
                <a:srgbClr val="01334E"/>
              </a:solidFill>
              <a:latin typeface="Arial"/>
              <a:ea typeface="Arial"/>
              <a:cs typeface="Arial"/>
              <a:sym typeface="Arial"/>
            </a:endParaRPr>
          </a:p>
          <a:p>
            <a:pPr marL="285750" lvl="2" indent="-285750" rtl="0">
              <a:lnSpc>
                <a:spcPct val="90000"/>
              </a:lnSpc>
              <a:buClr>
                <a:srgbClr val="01334E"/>
              </a:buClr>
              <a:buSzPts val="1800"/>
              <a:buFont typeface="Arial" panose="020B0604020202020204" pitchFamily="34" charset="0"/>
              <a:buChar char="•"/>
            </a:pPr>
            <a:r>
              <a:rPr lang="ga-ie" sz="2000" i="0" u="none" strike="noStrike" cap="none">
                <a:solidFill>
                  <a:srgbClr val="01334E"/>
                </a:solidFill>
                <a:latin typeface="Arial"/>
                <a:ea typeface="Arial"/>
                <a:cs typeface="Arial"/>
                <a:sym typeface="Arial"/>
              </a:rPr>
              <a:t>Athléimneach</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Freagrach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3, Réamheolas</a:t>
            </a:r>
            <a:endParaRPr dirty="0"/>
          </a:p>
        </p:txBody>
      </p:sp>
      <p:sp>
        <p:nvSpPr>
          <p:cNvPr id="207" name="Google Shape;207;p8"/>
          <p:cNvSpPr txBox="1">
            <a:spLocks noGrp="1"/>
          </p:cNvSpPr>
          <p:nvPr>
            <p:ph type="body" idx="1"/>
          </p:nvPr>
        </p:nvSpPr>
        <p:spPr>
          <a:xfrm>
            <a:off x="879417" y="1024099"/>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Alex. </a:t>
            </a:r>
          </a:p>
          <a:p>
            <a:pPr marL="0" lvl="0" indent="0" algn="ctr" rtl="0">
              <a:lnSpc>
                <a:spcPct val="90000"/>
              </a:lnSpc>
              <a:spcBef>
                <a:spcPts val="0"/>
              </a:spcBef>
              <a:spcAft>
                <a:spcPts val="0"/>
              </a:spcAft>
              <a:buClr>
                <a:srgbClr val="01334E"/>
              </a:buClr>
              <a:buSzPts val="4000"/>
              <a:buNone/>
            </a:pPr>
            <a:r>
              <a:rPr lang="ga-ie" sz="2000" dirty="0"/>
              <a:t>Deas buaileadh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Bain sult as (agus bí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3">
            <a:alphaModFix/>
          </a:blip>
          <a:srcRect/>
          <a:stretch/>
        </p:blipFill>
        <p:spPr>
          <a:xfrm>
            <a:off x="610565" y="3893964"/>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4">
            <a:alphaModFix/>
          </a:blip>
          <a:srcRect/>
          <a:stretch/>
        </p:blipFill>
        <p:spPr>
          <a:xfrm>
            <a:off x="602962" y="3924126"/>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248997"/>
            <a:ext cx="1840832" cy="369332"/>
          </a:xfrm>
          <a:prstGeom prst="rect">
            <a:avLst/>
          </a:prstGeom>
          <a:noFill/>
        </p:spPr>
        <p:txBody>
          <a:bodyPr wrap="square" rtlCol="0">
            <a:spAutoFit/>
          </a:bodyPr>
          <a:lstStyle/>
          <a:p>
            <a:pPr rtl="0"/>
            <a:r>
              <a:rPr lang="ga-ie" sz="1800"/>
              <a:t>Obair aonair</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5">
            <a:alphaModFix/>
          </a:blip>
          <a:srcRect/>
          <a:stretch/>
        </p:blipFill>
        <p:spPr>
          <a:xfrm>
            <a:off x="621265" y="5585364"/>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33238" y="5916297"/>
            <a:ext cx="1840832" cy="369332"/>
          </a:xfrm>
          <a:prstGeom prst="rect">
            <a:avLst/>
          </a:prstGeom>
          <a:noFill/>
        </p:spPr>
        <p:txBody>
          <a:bodyPr wrap="square" rtlCol="0">
            <a:spAutoFit/>
          </a:bodyPr>
          <a:lstStyle/>
          <a:p>
            <a:pPr rtl="0"/>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6">
            <a:alphaModFix/>
          </a:blip>
          <a:srcRect/>
          <a:stretch/>
        </p:blipFill>
        <p:spPr>
          <a:xfrm>
            <a:off x="3276083" y="5524081"/>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32864" y="5765818"/>
            <a:ext cx="1840832" cy="646331"/>
          </a:xfrm>
          <a:prstGeom prst="rect">
            <a:avLst/>
          </a:prstGeom>
          <a:noFill/>
        </p:spPr>
        <p:txBody>
          <a:bodyPr wrap="square" rtlCol="0">
            <a:spAutoFit/>
          </a:bodyPr>
          <a:lstStyle/>
          <a:p>
            <a:r>
              <a:rPr lang="ga-ie" sz="1800" dirty="0"/>
              <a:t>Gníomhaíocht le cois</a:t>
            </a:r>
          </a:p>
        </p:txBody>
      </p:sp>
      <p:sp>
        <p:nvSpPr>
          <p:cNvPr id="21" name="TextBox 20">
            <a:extLst>
              <a:ext uri="{FF2B5EF4-FFF2-40B4-BE49-F238E27FC236}">
                <a16:creationId xmlns:a16="http://schemas.microsoft.com/office/drawing/2014/main" id="{8BC66A5D-D035-7CA5-8EBC-3687E1F7D59E}"/>
              </a:ext>
            </a:extLst>
          </p:cNvPr>
          <p:cNvSpPr txBox="1"/>
          <p:nvPr/>
        </p:nvSpPr>
        <p:spPr>
          <a:xfrm>
            <a:off x="4151723" y="4161585"/>
            <a:ext cx="1840832" cy="369332"/>
          </a:xfrm>
          <a:prstGeom prst="rect">
            <a:avLst/>
          </a:prstGeom>
          <a:noFill/>
        </p:spPr>
        <p:txBody>
          <a:bodyPr wrap="square" rtlCol="0">
            <a:spAutoFit/>
          </a:bodyPr>
          <a:lstStyle/>
          <a:p>
            <a:r>
              <a:rPr lang="ga-ie" sz="1800" dirty="0"/>
              <a:t>Plé ranga</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246529" y="4674465"/>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151723" y="4981332"/>
            <a:ext cx="1840832" cy="369332"/>
          </a:xfrm>
          <a:prstGeom prst="rect">
            <a:avLst/>
          </a:prstGeom>
          <a:noFill/>
        </p:spPr>
        <p:txBody>
          <a:bodyPr wrap="square" rtlCol="0">
            <a:spAutoFit/>
          </a:bodyPr>
          <a:lstStyle/>
          <a:p>
            <a:r>
              <a:rPr lang="ga-ie" sz="1800" dirty="0"/>
              <a:t>Léamh</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261242" y="3831083"/>
            <a:ext cx="1007241" cy="1007241"/>
          </a:xfrm>
          <a:prstGeom prst="rect">
            <a:avLst/>
          </a:prstGeom>
        </p:spPr>
      </p:pic>
      <p:pic>
        <p:nvPicPr>
          <p:cNvPr id="4" name="Picture 3" descr="Icon&#10;&#10;Description automatically generated">
            <a:extLst>
              <a:ext uri="{FF2B5EF4-FFF2-40B4-BE49-F238E27FC236}">
                <a16:creationId xmlns:a16="http://schemas.microsoft.com/office/drawing/2014/main" id="{90D78676-4772-6B40-E196-96D738C2F64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33237" y="4780869"/>
            <a:ext cx="1007241" cy="1007241"/>
          </a:xfrm>
          <a:prstGeom prst="rect">
            <a:avLst/>
          </a:prstGeom>
        </p:spPr>
      </p:pic>
      <p:sp>
        <p:nvSpPr>
          <p:cNvPr id="6" name="TextBox 5">
            <a:extLst>
              <a:ext uri="{FF2B5EF4-FFF2-40B4-BE49-F238E27FC236}">
                <a16:creationId xmlns:a16="http://schemas.microsoft.com/office/drawing/2014/main" id="{306715A1-BC39-2631-5090-CC47DBFA06EF}"/>
              </a:ext>
            </a:extLst>
          </p:cNvPr>
          <p:cNvSpPr txBox="1"/>
          <p:nvPr/>
        </p:nvSpPr>
        <p:spPr>
          <a:xfrm>
            <a:off x="1538926" y="5126896"/>
            <a:ext cx="1840832" cy="369332"/>
          </a:xfrm>
          <a:prstGeom prst="rect">
            <a:avLst/>
          </a:prstGeom>
          <a:noFill/>
        </p:spPr>
        <p:txBody>
          <a:bodyPr wrap="square" rtlCol="0">
            <a:spAutoFit/>
          </a:bodyPr>
          <a:lstStyle/>
          <a:p>
            <a:r>
              <a:rPr lang="ga-ie" sz="1800" dirty="0"/>
              <a:t>Obair i bpéirí</a:t>
            </a:r>
          </a:p>
        </p:txBody>
      </p:sp>
      <p:pic>
        <p:nvPicPr>
          <p:cNvPr id="3" name="Picture 2">
            <a:extLst>
              <a:ext uri="{FF2B5EF4-FFF2-40B4-BE49-F238E27FC236}">
                <a16:creationId xmlns:a16="http://schemas.microsoft.com/office/drawing/2014/main" id="{E88E83AB-E8FB-8653-8814-2FEAFC0CFB99}"/>
              </a:ext>
            </a:extLst>
          </p:cNvPr>
          <p:cNvPicPr>
            <a:picLocks noChangeAspect="1"/>
          </p:cNvPicPr>
          <p:nvPr/>
        </p:nvPicPr>
        <p:blipFill>
          <a:blip r:embed="rId10"/>
          <a:srcRect/>
          <a:stretch/>
        </p:blipFill>
        <p:spPr>
          <a:xfrm>
            <a:off x="6123500" y="237942"/>
            <a:ext cx="5336613" cy="5412234"/>
          </a:xfrm>
          <a:prstGeom prst="rect">
            <a:avLst/>
          </a:prstGeom>
        </p:spPr>
      </p:pic>
      <p:pic>
        <p:nvPicPr>
          <p:cNvPr id="2" name="Google Shape;247;p53" descr="Icon&#10;&#10;Description automatically generated with low confidence">
            <a:extLst>
              <a:ext uri="{FF2B5EF4-FFF2-40B4-BE49-F238E27FC236}">
                <a16:creationId xmlns:a16="http://schemas.microsoft.com/office/drawing/2014/main" id="{67E3A243-6D66-9243-28A0-A3D43475790A}"/>
              </a:ext>
            </a:extLst>
          </p:cNvPr>
          <p:cNvPicPr preferRelativeResize="0"/>
          <p:nvPr/>
        </p:nvPicPr>
        <p:blipFill rotWithShape="1">
          <a:blip r:embed="rId11">
            <a:alphaModFix/>
          </a:blip>
          <a:srcRect/>
          <a:stretch/>
        </p:blipFill>
        <p:spPr>
          <a:xfrm>
            <a:off x="731887" y="904833"/>
            <a:ext cx="685903" cy="433659"/>
          </a:xfrm>
          <a:prstGeom prst="rect">
            <a:avLst/>
          </a:prstGeom>
          <a:noFill/>
          <a:ln>
            <a:noFill/>
          </a:ln>
        </p:spPr>
      </p:pic>
      <p:pic>
        <p:nvPicPr>
          <p:cNvPr id="8" name="Google Shape;248;p53" descr="Icon&#10;&#10;Description automatically generated with low confidence">
            <a:extLst>
              <a:ext uri="{FF2B5EF4-FFF2-40B4-BE49-F238E27FC236}">
                <a16:creationId xmlns:a16="http://schemas.microsoft.com/office/drawing/2014/main" id="{409B4035-76BA-8803-A497-30F4A454D5C2}"/>
              </a:ext>
            </a:extLst>
          </p:cNvPr>
          <p:cNvPicPr preferRelativeResize="0"/>
          <p:nvPr/>
        </p:nvPicPr>
        <p:blipFill rotWithShape="1">
          <a:blip r:embed="rId11">
            <a:alphaModFix/>
          </a:blip>
          <a:srcRect/>
          <a:stretch/>
        </p:blipFill>
        <p:spPr>
          <a:xfrm rot="10800000">
            <a:off x="5616776" y="3436930"/>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dirty="0"/>
          </a:p>
        </p:txBody>
      </p:sp>
      <p:pic>
        <p:nvPicPr>
          <p:cNvPr id="200" name="Google Shape;200;p7" descr="Shape, circle&#10;&#10;Description automatically generated"/>
          <p:cNvPicPr preferRelativeResize="0"/>
          <p:nvPr/>
        </p:nvPicPr>
        <p:blipFill rotWithShape="1">
          <a:blip r:embed="rId3">
            <a:alphaModFix/>
          </a:blip>
          <a:srcRect/>
          <a:stretch/>
        </p:blipFill>
        <p:spPr>
          <a:xfrm>
            <a:off x="633536" y="3883085"/>
            <a:ext cx="2473080" cy="2597029"/>
          </a:xfrm>
          <a:prstGeom prst="rect">
            <a:avLst/>
          </a:prstGeom>
          <a:noFill/>
          <a:ln>
            <a:noFill/>
          </a:ln>
        </p:spPr>
      </p:pic>
      <p:pic>
        <p:nvPicPr>
          <p:cNvPr id="4" name="Google Shape;425;p21" descr="Shape, square&#10;&#10;Description automatically generated">
            <a:extLst>
              <a:ext uri="{FF2B5EF4-FFF2-40B4-BE49-F238E27FC236}">
                <a16:creationId xmlns:a16="http://schemas.microsoft.com/office/drawing/2014/main" id="{BF2C6ED1-1F41-4F5C-6217-63CA541AB821}"/>
              </a:ext>
            </a:extLst>
          </p:cNvPr>
          <p:cNvPicPr preferRelativeResize="0"/>
          <p:nvPr/>
        </p:nvPicPr>
        <p:blipFill rotWithShape="1">
          <a:blip r:embed="rId4">
            <a:alphaModFix/>
          </a:blip>
          <a:srcRect/>
          <a:stretch/>
        </p:blipFill>
        <p:spPr>
          <a:xfrm rot="16200000">
            <a:off x="11187290" y="909889"/>
            <a:ext cx="855021" cy="823346"/>
          </a:xfrm>
          <a:prstGeom prst="rect">
            <a:avLst/>
          </a:prstGeom>
          <a:noFill/>
          <a:ln>
            <a:noFill/>
          </a:ln>
        </p:spPr>
      </p:pic>
      <p:sp>
        <p:nvSpPr>
          <p:cNvPr id="6" name="Google Shape;197;p7">
            <a:extLst>
              <a:ext uri="{FF2B5EF4-FFF2-40B4-BE49-F238E27FC236}">
                <a16:creationId xmlns:a16="http://schemas.microsoft.com/office/drawing/2014/main" id="{ECF49A6C-CEC4-25C6-3989-DBF12D971641}"/>
              </a:ext>
            </a:extLst>
          </p:cNvPr>
          <p:cNvSpPr txBox="1">
            <a:spLocks/>
          </p:cNvSpPr>
          <p:nvPr/>
        </p:nvSpPr>
        <p:spPr>
          <a:xfrm>
            <a:off x="2161860" y="835666"/>
            <a:ext cx="7685094" cy="1524784"/>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rtl="0">
              <a:lnSpc>
                <a:spcPct val="100000"/>
              </a:lnSpc>
              <a:spcBef>
                <a:spcPts val="0"/>
              </a:spcBef>
              <a:buSzPts val="4000"/>
              <a:buNone/>
            </a:pPr>
            <a:r>
              <a:rPr lang="ga-ie" sz="2800" kern="100" dirty="0">
                <a:effectLst/>
                <a:latin typeface="+mn-lt"/>
                <a:ea typeface="Aptos" panose="020B0004020202020204" pitchFamily="34" charset="0"/>
                <a:cs typeface="Arial" panose="020B0604020202020204" pitchFamily="34" charset="0"/>
              </a:rPr>
              <a:t>Cad a dhéanann múinteoirí le linn an tsamhraidh ar fad?</a:t>
            </a:r>
          </a:p>
        </p:txBody>
      </p:sp>
      <p:pic>
        <p:nvPicPr>
          <p:cNvPr id="199" name="Google Shape;199;p7" descr="Icon&#10;&#10;Description automatically generated with low confidence"/>
          <p:cNvPicPr preferRelativeResize="0"/>
          <p:nvPr/>
        </p:nvPicPr>
        <p:blipFill rotWithShape="1">
          <a:blip r:embed="rId5">
            <a:alphaModFix/>
          </a:blip>
          <a:srcRect/>
          <a:stretch/>
        </p:blipFill>
        <p:spPr>
          <a:xfrm rot="10800000">
            <a:off x="9535470" y="4275664"/>
            <a:ext cx="621324" cy="433659"/>
          </a:xfrm>
          <a:prstGeom prst="rect">
            <a:avLst/>
          </a:prstGeom>
          <a:noFill/>
          <a:ln>
            <a:noFill/>
          </a:ln>
        </p:spPr>
      </p:pic>
      <p:pic>
        <p:nvPicPr>
          <p:cNvPr id="198" name="Google Shape;198;p7" descr="Icon&#10;&#10;Description automatically generated with low confidence"/>
          <p:cNvPicPr preferRelativeResize="0"/>
          <p:nvPr/>
        </p:nvPicPr>
        <p:blipFill rotWithShape="1">
          <a:blip r:embed="rId5">
            <a:alphaModFix/>
          </a:blip>
          <a:srcRect/>
          <a:stretch/>
        </p:blipFill>
        <p:spPr>
          <a:xfrm>
            <a:off x="1853180" y="1631572"/>
            <a:ext cx="621324" cy="433659"/>
          </a:xfrm>
          <a:prstGeom prst="rect">
            <a:avLst/>
          </a:prstGeom>
          <a:noFill/>
          <a:ln>
            <a:noFill/>
          </a:ln>
        </p:spPr>
      </p:pic>
      <p:pic>
        <p:nvPicPr>
          <p:cNvPr id="3" name="Graphic 2" descr="Children outline">
            <a:extLst>
              <a:ext uri="{FF2B5EF4-FFF2-40B4-BE49-F238E27FC236}">
                <a16:creationId xmlns:a16="http://schemas.microsoft.com/office/drawing/2014/main" id="{BD095C6A-1F2C-8DE5-F3DD-03A0CF4376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156" y="4492494"/>
            <a:ext cx="1529840" cy="1529840"/>
          </a:xfrm>
          <a:prstGeom prst="rect">
            <a:avLst/>
          </a:prstGeom>
        </p:spPr>
      </p:pic>
      <p:sp>
        <p:nvSpPr>
          <p:cNvPr id="7" name="TextBox 6">
            <a:extLst>
              <a:ext uri="{FF2B5EF4-FFF2-40B4-BE49-F238E27FC236}">
                <a16:creationId xmlns:a16="http://schemas.microsoft.com/office/drawing/2014/main" id="{BA6A45A4-55A5-6F54-FD74-15AA673C3AAE}"/>
              </a:ext>
            </a:extLst>
          </p:cNvPr>
          <p:cNvSpPr txBox="1"/>
          <p:nvPr/>
        </p:nvSpPr>
        <p:spPr>
          <a:xfrm>
            <a:off x="3027054" y="1811934"/>
            <a:ext cx="6819900" cy="2772490"/>
          </a:xfrm>
          <a:prstGeom prst="rect">
            <a:avLst/>
          </a:prstGeom>
          <a:noFill/>
        </p:spPr>
        <p:txBody>
          <a:bodyPr wrap="square" rtlCol="0">
            <a:spAutoFit/>
          </a:bodyPr>
          <a:lstStyle/>
          <a:p>
            <a:pPr rtl="0">
              <a:lnSpc>
                <a:spcPct val="107000"/>
              </a:lnSpc>
              <a:spcAft>
                <a:spcPts val="800"/>
              </a:spcAft>
            </a:pPr>
            <a:r>
              <a:rPr lang="ga-ie" sz="1900" dirty="0">
                <a:solidFill>
                  <a:schemeClr val="bg1"/>
                </a:solidFill>
                <a:effectLst/>
                <a:latin typeface="+mn-lt"/>
                <a:ea typeface="Calibri" panose="020F0502020204030204" pitchFamily="34" charset="0"/>
                <a:cs typeface="Arial" panose="020B0604020202020204" pitchFamily="34" charset="0"/>
              </a:rPr>
              <a:t>A. Go leor aclaíochta.</a:t>
            </a:r>
          </a:p>
          <a:p>
            <a:pPr rtl="0">
              <a:lnSpc>
                <a:spcPct val="107000"/>
              </a:lnSpc>
              <a:spcAft>
                <a:spcPts val="800"/>
              </a:spcAft>
            </a:pPr>
            <a:r>
              <a:rPr lang="ga-ie" sz="1900" dirty="0">
                <a:solidFill>
                  <a:schemeClr val="bg1"/>
                </a:solidFill>
                <a:latin typeface="+mn-lt"/>
                <a:ea typeface="Calibri" panose="020F0502020204030204" pitchFamily="34" charset="0"/>
                <a:cs typeface="Arial" panose="020B0604020202020204" pitchFamily="34" charset="0"/>
              </a:rPr>
              <a:t>B. </a:t>
            </a:r>
            <a:r>
              <a:rPr lang="ga-ie" sz="1900" dirty="0">
                <a:solidFill>
                  <a:schemeClr val="bg1"/>
                </a:solidFill>
                <a:effectLst/>
                <a:latin typeface="+mn-lt"/>
                <a:ea typeface="Calibri" panose="020F0502020204030204" pitchFamily="34" charset="0"/>
                <a:cs typeface="Arial" panose="020B0604020202020204" pitchFamily="34" charset="0"/>
              </a:rPr>
              <a:t>Aimsíonn siad múinteoirí eile le bheith ag súgradh leo.</a:t>
            </a:r>
          </a:p>
          <a:p>
            <a:pPr rtl="0">
              <a:lnSpc>
                <a:spcPct val="107000"/>
              </a:lnSpc>
              <a:spcAft>
                <a:spcPts val="800"/>
              </a:spcAft>
            </a:pPr>
            <a:r>
              <a:rPr lang="ga-ie" sz="1900" dirty="0">
                <a:solidFill>
                  <a:schemeClr val="bg1"/>
                </a:solidFill>
                <a:latin typeface="+mn-lt"/>
                <a:ea typeface="Calibri" panose="020F0502020204030204" pitchFamily="34" charset="0"/>
                <a:cs typeface="Arial" panose="020B0604020202020204" pitchFamily="34" charset="0"/>
              </a:rPr>
              <a:t>C</a:t>
            </a:r>
            <a:r>
              <a:rPr lang="ga-ie" sz="1900" dirty="0">
                <a:solidFill>
                  <a:schemeClr val="bg1"/>
                </a:solidFill>
                <a:effectLst/>
                <a:latin typeface="+mn-lt"/>
                <a:ea typeface="Calibri" panose="020F0502020204030204" pitchFamily="34" charset="0"/>
                <a:cs typeface="Arial" panose="020B0604020202020204" pitchFamily="34" charset="0"/>
              </a:rPr>
              <a:t>. Cuireann siad slacht ar an seomra ranga.</a:t>
            </a:r>
          </a:p>
          <a:p>
            <a:pPr rtl="0">
              <a:lnSpc>
                <a:spcPct val="107000"/>
              </a:lnSpc>
              <a:spcAft>
                <a:spcPts val="800"/>
              </a:spcAft>
            </a:pPr>
            <a:r>
              <a:rPr lang="ga-ie" sz="1900" dirty="0">
                <a:solidFill>
                  <a:schemeClr val="bg1"/>
                </a:solidFill>
                <a:latin typeface="+mn-lt"/>
                <a:ea typeface="Calibri" panose="020F0502020204030204" pitchFamily="34" charset="0"/>
                <a:cs typeface="Arial" panose="020B0604020202020204" pitchFamily="34" charset="0"/>
              </a:rPr>
              <a:t>D</a:t>
            </a:r>
            <a:r>
              <a:rPr lang="ga-ie" sz="1900" dirty="0">
                <a:solidFill>
                  <a:schemeClr val="bg1"/>
                </a:solidFill>
                <a:effectLst/>
                <a:latin typeface="+mn-lt"/>
                <a:ea typeface="Calibri" panose="020F0502020204030204" pitchFamily="34" charset="0"/>
                <a:cs typeface="Arial" panose="020B0604020202020204" pitchFamily="34" charset="0"/>
              </a:rPr>
              <a:t>. Téann siad ar thuras mór.</a:t>
            </a:r>
          </a:p>
          <a:p>
            <a:pPr rtl="0">
              <a:lnSpc>
                <a:spcPct val="107000"/>
              </a:lnSpc>
              <a:spcAft>
                <a:spcPts val="800"/>
              </a:spcAft>
            </a:pPr>
            <a:r>
              <a:rPr lang="ga-ie" sz="1900" dirty="0">
                <a:solidFill>
                  <a:schemeClr val="bg1"/>
                </a:solidFill>
                <a:latin typeface="+mn-lt"/>
                <a:ea typeface="Calibri" panose="020F0502020204030204" pitchFamily="34" charset="0"/>
                <a:cs typeface="Arial" panose="020B0604020202020204" pitchFamily="34" charset="0"/>
              </a:rPr>
              <a:t>E</a:t>
            </a:r>
            <a:r>
              <a:rPr lang="ga-ie" sz="1900" dirty="0">
                <a:solidFill>
                  <a:schemeClr val="bg1"/>
                </a:solidFill>
                <a:effectLst/>
                <a:latin typeface="+mn-lt"/>
                <a:ea typeface="Calibri" panose="020F0502020204030204" pitchFamily="34" charset="0"/>
                <a:cs typeface="Arial" panose="020B0604020202020204" pitchFamily="34" charset="0"/>
              </a:rPr>
              <a:t>. Fanann siad ina suí an-deireanach agus itheann siad burgair agus sceallóga.</a:t>
            </a:r>
          </a:p>
          <a:p>
            <a:pPr rtl="0">
              <a:lnSpc>
                <a:spcPct val="107000"/>
              </a:lnSpc>
              <a:spcAft>
                <a:spcPts val="800"/>
              </a:spcAft>
            </a:pPr>
            <a:r>
              <a:rPr lang="ga-ie" sz="1900" dirty="0">
                <a:solidFill>
                  <a:schemeClr val="bg1"/>
                </a:solidFill>
                <a:latin typeface="+mn-lt"/>
                <a:ea typeface="Calibri" panose="020F0502020204030204" pitchFamily="34" charset="0"/>
                <a:cs typeface="Arial" panose="020B0604020202020204" pitchFamily="34" charset="0"/>
              </a:rPr>
              <a:t>F</a:t>
            </a:r>
            <a:r>
              <a:rPr lang="ga-ie" sz="1900" dirty="0">
                <a:solidFill>
                  <a:schemeClr val="bg1"/>
                </a:solidFill>
                <a:effectLst/>
                <a:latin typeface="+mn-lt"/>
                <a:ea typeface="Calibri" panose="020F0502020204030204" pitchFamily="34" charset="0"/>
                <a:cs typeface="Arial" panose="020B0604020202020204" pitchFamily="34" charset="0"/>
              </a:rPr>
              <a:t>. Fanann siad go bhfuil sé críochnaithe.</a:t>
            </a:r>
          </a:p>
        </p:txBody>
      </p:sp>
      <p:pic>
        <p:nvPicPr>
          <p:cNvPr id="2" name="Picture 1" descr="Icon&#10;&#10;Description automatically generated">
            <a:extLst>
              <a:ext uri="{FF2B5EF4-FFF2-40B4-BE49-F238E27FC236}">
                <a16:creationId xmlns:a16="http://schemas.microsoft.com/office/drawing/2014/main" id="{96101090-629A-FFD8-6D2A-F3D0A46CAC1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111179" y="768357"/>
            <a:ext cx="1007241" cy="1007241"/>
          </a:xfrm>
          <a:prstGeom prst="rect">
            <a:avLst/>
          </a:prstGeom>
        </p:spPr>
      </p:pic>
    </p:spTree>
    <p:extLst>
      <p:ext uri="{BB962C8B-B14F-4D97-AF65-F5344CB8AC3E}">
        <p14:creationId xmlns:p14="http://schemas.microsoft.com/office/powerpoint/2010/main" val="161633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3, Gníomhaíocht 1</a:t>
            </a:r>
          </a:p>
        </p:txBody>
      </p:sp>
      <p:grpSp>
        <p:nvGrpSpPr>
          <p:cNvPr id="13" name="Group 12">
            <a:extLst>
              <a:ext uri="{FF2B5EF4-FFF2-40B4-BE49-F238E27FC236}">
                <a16:creationId xmlns:a16="http://schemas.microsoft.com/office/drawing/2014/main" id="{EBD75DBF-0B87-11BC-24A1-689B655183B3}"/>
              </a:ext>
            </a:extLst>
          </p:cNvPr>
          <p:cNvGrpSpPr/>
          <p:nvPr/>
        </p:nvGrpSpPr>
        <p:grpSpPr>
          <a:xfrm>
            <a:off x="-620467" y="1156771"/>
            <a:ext cx="5411542" cy="5411542"/>
            <a:chOff x="3056183" y="785029"/>
            <a:chExt cx="5411542" cy="5411542"/>
          </a:xfrm>
        </p:grpSpPr>
        <p:pic>
          <p:nvPicPr>
            <p:cNvPr id="5" name="Graphic 4" descr="Office Chair outline">
              <a:extLst>
                <a:ext uri="{FF2B5EF4-FFF2-40B4-BE49-F238E27FC236}">
                  <a16:creationId xmlns:a16="http://schemas.microsoft.com/office/drawing/2014/main" id="{18838CAC-06C1-1265-82DC-236DB1469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6183" y="785029"/>
              <a:ext cx="5411542" cy="5411542"/>
            </a:xfrm>
            <a:prstGeom prst="rect">
              <a:avLst/>
            </a:prstGeom>
          </p:spPr>
        </p:pic>
        <p:pic>
          <p:nvPicPr>
            <p:cNvPr id="12" name="Graphic 11" descr="Thermometer outline">
              <a:extLst>
                <a:ext uri="{FF2B5EF4-FFF2-40B4-BE49-F238E27FC236}">
                  <a16:creationId xmlns:a16="http://schemas.microsoft.com/office/drawing/2014/main" id="{DB88E6EB-054A-5BFE-60C8-F42C98321D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0237" y="1551342"/>
              <a:ext cx="1583433" cy="1583433"/>
            </a:xfrm>
            <a:prstGeom prst="rect">
              <a:avLst/>
            </a:prstGeom>
          </p:spPr>
        </p:pic>
      </p:grpSp>
      <p:pic>
        <p:nvPicPr>
          <p:cNvPr id="14" name="Picture 13" descr="Shape, square&#10;&#10;Description automatically generated">
            <a:extLst>
              <a:ext uri="{FF2B5EF4-FFF2-40B4-BE49-F238E27FC236}">
                <a16:creationId xmlns:a16="http://schemas.microsoft.com/office/drawing/2014/main" id="{6DEC88C9-101F-8CE4-146D-8DF673FF70F1}"/>
              </a:ext>
            </a:extLst>
          </p:cNvPr>
          <p:cNvPicPr>
            <a:picLocks noChangeAspect="1"/>
          </p:cNvPicPr>
          <p:nvPr/>
        </p:nvPicPr>
        <p:blipFill>
          <a:blip r:embed="rId8"/>
          <a:stretch>
            <a:fillRect/>
          </a:stretch>
        </p:blipFill>
        <p:spPr>
          <a:xfrm>
            <a:off x="4029076" y="892885"/>
            <a:ext cx="6628206" cy="5741053"/>
          </a:xfrm>
          <a:prstGeom prst="rect">
            <a:avLst/>
          </a:prstGeom>
        </p:spPr>
      </p:pic>
      <p:sp>
        <p:nvSpPr>
          <p:cNvPr id="16" name="TextBox 15">
            <a:extLst>
              <a:ext uri="{FF2B5EF4-FFF2-40B4-BE49-F238E27FC236}">
                <a16:creationId xmlns:a16="http://schemas.microsoft.com/office/drawing/2014/main" id="{4DD53A7A-25FA-EB75-625C-FF33046E164F}"/>
              </a:ext>
            </a:extLst>
          </p:cNvPr>
          <p:cNvSpPr txBox="1"/>
          <p:nvPr/>
        </p:nvSpPr>
        <p:spPr>
          <a:xfrm>
            <a:off x="4179095" y="1381096"/>
            <a:ext cx="6328168" cy="4846904"/>
          </a:xfrm>
          <a:prstGeom prst="rect">
            <a:avLst/>
          </a:prstGeom>
          <a:noFill/>
        </p:spPr>
        <p:txBody>
          <a:bodyPr wrap="square" rtlCol="0">
            <a:spAutoFit/>
          </a:bodyPr>
          <a:lstStyle/>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Mura raibh tú i do mhúinteoir, cén post a bheadh agat?</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Dá mbeifeá in ann rud amháin a theagasc do mhúinteoirí uile, cad a bheadh ann?</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Cad a mbíonn múinteoirí ag caint faoi sa seomra foirne?</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Cad a dhéanann múinteoirí ar mhaithe le spraoi?</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Cé a mbíonn tú i do shuí in aice leis/léi sa seomra foirne?</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Cad a dhéanann múinteoirí tar éis na scoile?</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Cad é an rud is fearr a dúirt dalta leat riamh?</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An dóigh leat gur cheart go bhfaigheadh múinteoirí tuarascáil deireadh bliana?</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Cad é an t-aon rud amháin a theastaíonn uait le bheith i do mhúinteoir maith?</a:t>
            </a:r>
          </a:p>
          <a:p>
            <a:pPr rtl="0">
              <a:lnSpc>
                <a:spcPct val="107000"/>
              </a:lnSpc>
              <a:spcAft>
                <a:spcPts val="800"/>
              </a:spcAft>
            </a:pPr>
            <a:r>
              <a:rPr lang="ga-ie" sz="1800" dirty="0">
                <a:effectLst/>
                <a:latin typeface="+mn-lt"/>
                <a:ea typeface="Calibri" panose="020F0502020204030204" pitchFamily="34" charset="0"/>
                <a:cs typeface="Arial" panose="020B0604020202020204" pitchFamily="34" charset="0"/>
              </a:rPr>
              <a:t>Críochnaigh an abairt seo: Tá mé ann ar mhaithe le...</a:t>
            </a:r>
          </a:p>
        </p:txBody>
      </p:sp>
      <p:pic>
        <p:nvPicPr>
          <p:cNvPr id="4" name="Google Shape;425;p21" descr="Shape, square&#10;&#10;Description automatically generated">
            <a:extLst>
              <a:ext uri="{FF2B5EF4-FFF2-40B4-BE49-F238E27FC236}">
                <a16:creationId xmlns:a16="http://schemas.microsoft.com/office/drawing/2014/main" id="{DCAD6A11-B9A6-C9FD-9EE1-0B649FDFBBFE}"/>
              </a:ext>
            </a:extLst>
          </p:cNvPr>
          <p:cNvPicPr preferRelativeResize="0"/>
          <p:nvPr/>
        </p:nvPicPr>
        <p:blipFill rotWithShape="1">
          <a:blip r:embed="rId8">
            <a:alphaModFix/>
          </a:blip>
          <a:srcRect/>
          <a:stretch/>
        </p:blipFill>
        <p:spPr>
          <a:xfrm rot="16200000">
            <a:off x="11187290" y="909889"/>
            <a:ext cx="855021" cy="823346"/>
          </a:xfrm>
          <a:prstGeom prst="rect">
            <a:avLst/>
          </a:prstGeom>
          <a:noFill/>
          <a:ln>
            <a:noFill/>
          </a:ln>
        </p:spPr>
      </p:pic>
      <p:pic>
        <p:nvPicPr>
          <p:cNvPr id="9" name="Google Shape;330;p19" descr="A picture containing text&#10;&#10;Description automatically generated">
            <a:extLst>
              <a:ext uri="{FF2B5EF4-FFF2-40B4-BE49-F238E27FC236}">
                <a16:creationId xmlns:a16="http://schemas.microsoft.com/office/drawing/2014/main" id="{71011157-FB87-C361-2C8A-64A054DBEB06}"/>
              </a:ext>
            </a:extLst>
          </p:cNvPr>
          <p:cNvPicPr preferRelativeResize="0"/>
          <p:nvPr/>
        </p:nvPicPr>
        <p:blipFill rotWithShape="1">
          <a:blip r:embed="rId9">
            <a:alphaModFix/>
          </a:blip>
          <a:srcRect/>
          <a:stretch/>
        </p:blipFill>
        <p:spPr>
          <a:xfrm>
            <a:off x="11111179" y="817941"/>
            <a:ext cx="1007241" cy="1007241"/>
          </a:xfrm>
          <a:prstGeom prst="rect">
            <a:avLst/>
          </a:prstGeom>
          <a:noFill/>
          <a:ln>
            <a:noFill/>
          </a:ln>
        </p:spPr>
      </p:pic>
    </p:spTree>
    <p:extLst>
      <p:ext uri="{BB962C8B-B14F-4D97-AF65-F5344CB8AC3E}">
        <p14:creationId xmlns:p14="http://schemas.microsoft.com/office/powerpoint/2010/main" val="62183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2457452"/>
            <a:ext cx="11302313" cy="2142061"/>
          </a:xfrm>
          <a:custGeom>
            <a:avLst/>
            <a:gdLst>
              <a:gd name="connsiteX0" fmla="*/ 0 w 11302313"/>
              <a:gd name="connsiteY0" fmla="*/ 0 h 2142061"/>
              <a:gd name="connsiteX1" fmla="*/ 438796 w 11302313"/>
              <a:gd name="connsiteY1" fmla="*/ 0 h 2142061"/>
              <a:gd name="connsiteX2" fmla="*/ 764568 w 11302313"/>
              <a:gd name="connsiteY2" fmla="*/ 0 h 2142061"/>
              <a:gd name="connsiteX3" fmla="*/ 1542433 w 11302313"/>
              <a:gd name="connsiteY3" fmla="*/ 0 h 2142061"/>
              <a:gd name="connsiteX4" fmla="*/ 2094252 w 11302313"/>
              <a:gd name="connsiteY4" fmla="*/ 0 h 2142061"/>
              <a:gd name="connsiteX5" fmla="*/ 2533048 w 11302313"/>
              <a:gd name="connsiteY5" fmla="*/ 0 h 2142061"/>
              <a:gd name="connsiteX6" fmla="*/ 3423936 w 11302313"/>
              <a:gd name="connsiteY6" fmla="*/ 0 h 2142061"/>
              <a:gd name="connsiteX7" fmla="*/ 4314824 w 11302313"/>
              <a:gd name="connsiteY7" fmla="*/ 0 h 2142061"/>
              <a:gd name="connsiteX8" fmla="*/ 4753620 w 11302313"/>
              <a:gd name="connsiteY8" fmla="*/ 0 h 2142061"/>
              <a:gd name="connsiteX9" fmla="*/ 5418462 w 11302313"/>
              <a:gd name="connsiteY9" fmla="*/ 0 h 2142061"/>
              <a:gd name="connsiteX10" fmla="*/ 5970281 w 11302313"/>
              <a:gd name="connsiteY10" fmla="*/ 0 h 2142061"/>
              <a:gd name="connsiteX11" fmla="*/ 6635123 w 11302313"/>
              <a:gd name="connsiteY11" fmla="*/ 0 h 2142061"/>
              <a:gd name="connsiteX12" fmla="*/ 7186941 w 11302313"/>
              <a:gd name="connsiteY12" fmla="*/ 0 h 2142061"/>
              <a:gd name="connsiteX13" fmla="*/ 8077830 w 11302313"/>
              <a:gd name="connsiteY13" fmla="*/ 0 h 2142061"/>
              <a:gd name="connsiteX14" fmla="*/ 8968718 w 11302313"/>
              <a:gd name="connsiteY14" fmla="*/ 0 h 2142061"/>
              <a:gd name="connsiteX15" fmla="*/ 9746583 w 11302313"/>
              <a:gd name="connsiteY15" fmla="*/ 0 h 2142061"/>
              <a:gd name="connsiteX16" fmla="*/ 10298402 w 11302313"/>
              <a:gd name="connsiteY16" fmla="*/ 0 h 2142061"/>
              <a:gd name="connsiteX17" fmla="*/ 11302313 w 11302313"/>
              <a:gd name="connsiteY17" fmla="*/ 0 h 2142061"/>
              <a:gd name="connsiteX18" fmla="*/ 11302313 w 11302313"/>
              <a:gd name="connsiteY18" fmla="*/ 471253 h 2142061"/>
              <a:gd name="connsiteX19" fmla="*/ 11302313 w 11302313"/>
              <a:gd name="connsiteY19" fmla="*/ 963927 h 2142061"/>
              <a:gd name="connsiteX20" fmla="*/ 11302313 w 11302313"/>
              <a:gd name="connsiteY20" fmla="*/ 1435181 h 2142061"/>
              <a:gd name="connsiteX21" fmla="*/ 11302313 w 11302313"/>
              <a:gd name="connsiteY21" fmla="*/ 2142061 h 2142061"/>
              <a:gd name="connsiteX22" fmla="*/ 10863517 w 11302313"/>
              <a:gd name="connsiteY22" fmla="*/ 2142061 h 2142061"/>
              <a:gd name="connsiteX23" fmla="*/ 10198675 w 11302313"/>
              <a:gd name="connsiteY23" fmla="*/ 2142061 h 2142061"/>
              <a:gd name="connsiteX24" fmla="*/ 9307787 w 11302313"/>
              <a:gd name="connsiteY24" fmla="*/ 2142061 h 2142061"/>
              <a:gd name="connsiteX25" fmla="*/ 8755968 w 11302313"/>
              <a:gd name="connsiteY25" fmla="*/ 2142061 h 2142061"/>
              <a:gd name="connsiteX26" fmla="*/ 7978103 w 11302313"/>
              <a:gd name="connsiteY26" fmla="*/ 2142061 h 2142061"/>
              <a:gd name="connsiteX27" fmla="*/ 7652331 w 11302313"/>
              <a:gd name="connsiteY27" fmla="*/ 2142061 h 2142061"/>
              <a:gd name="connsiteX28" fmla="*/ 6987489 w 11302313"/>
              <a:gd name="connsiteY28" fmla="*/ 2142061 h 2142061"/>
              <a:gd name="connsiteX29" fmla="*/ 6661716 w 11302313"/>
              <a:gd name="connsiteY29" fmla="*/ 2142061 h 2142061"/>
              <a:gd name="connsiteX30" fmla="*/ 5996874 w 11302313"/>
              <a:gd name="connsiteY30" fmla="*/ 2142061 h 2142061"/>
              <a:gd name="connsiteX31" fmla="*/ 5445055 w 11302313"/>
              <a:gd name="connsiteY31" fmla="*/ 2142061 h 2142061"/>
              <a:gd name="connsiteX32" fmla="*/ 4554167 w 11302313"/>
              <a:gd name="connsiteY32" fmla="*/ 2142061 h 2142061"/>
              <a:gd name="connsiteX33" fmla="*/ 4228395 w 11302313"/>
              <a:gd name="connsiteY33" fmla="*/ 2142061 h 2142061"/>
              <a:gd name="connsiteX34" fmla="*/ 3563553 w 11302313"/>
              <a:gd name="connsiteY34" fmla="*/ 2142061 h 2142061"/>
              <a:gd name="connsiteX35" fmla="*/ 3124757 w 11302313"/>
              <a:gd name="connsiteY35" fmla="*/ 2142061 h 2142061"/>
              <a:gd name="connsiteX36" fmla="*/ 2685961 w 11302313"/>
              <a:gd name="connsiteY36" fmla="*/ 2142061 h 2142061"/>
              <a:gd name="connsiteX37" fmla="*/ 1908096 w 11302313"/>
              <a:gd name="connsiteY37" fmla="*/ 2142061 h 2142061"/>
              <a:gd name="connsiteX38" fmla="*/ 1582324 w 11302313"/>
              <a:gd name="connsiteY38" fmla="*/ 2142061 h 2142061"/>
              <a:gd name="connsiteX39" fmla="*/ 691436 w 11302313"/>
              <a:gd name="connsiteY39" fmla="*/ 2142061 h 2142061"/>
              <a:gd name="connsiteX40" fmla="*/ 0 w 11302313"/>
              <a:gd name="connsiteY40" fmla="*/ 2142061 h 2142061"/>
              <a:gd name="connsiteX41" fmla="*/ 0 w 11302313"/>
              <a:gd name="connsiteY41" fmla="*/ 1606546 h 2142061"/>
              <a:gd name="connsiteX42" fmla="*/ 0 w 11302313"/>
              <a:gd name="connsiteY42" fmla="*/ 1135292 h 2142061"/>
              <a:gd name="connsiteX43" fmla="*/ 0 w 11302313"/>
              <a:gd name="connsiteY43" fmla="*/ 664039 h 2142061"/>
              <a:gd name="connsiteX44" fmla="*/ 0 w 11302313"/>
              <a:gd name="connsiteY44" fmla="*/ 0 h 214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02313" h="2142061"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97108" y="134319"/>
                  <a:pt x="11325104" y="272709"/>
                  <a:pt x="11302313" y="471253"/>
                </a:cubicBezTo>
                <a:cubicBezTo>
                  <a:pt x="11279522" y="669797"/>
                  <a:pt x="11309100" y="750864"/>
                  <a:pt x="11302313" y="963927"/>
                </a:cubicBezTo>
                <a:cubicBezTo>
                  <a:pt x="11295526" y="1176990"/>
                  <a:pt x="11319833" y="1245800"/>
                  <a:pt x="11302313" y="1435181"/>
                </a:cubicBezTo>
                <a:cubicBezTo>
                  <a:pt x="11284793" y="1624562"/>
                  <a:pt x="11276176" y="1857260"/>
                  <a:pt x="11302313" y="2142061"/>
                </a:cubicBezTo>
                <a:cubicBezTo>
                  <a:pt x="11213373" y="2163455"/>
                  <a:pt x="11033999" y="2154287"/>
                  <a:pt x="10863517" y="2142061"/>
                </a:cubicBezTo>
                <a:cubicBezTo>
                  <a:pt x="10693035" y="2129835"/>
                  <a:pt x="10366374" y="2154819"/>
                  <a:pt x="10198675" y="2142061"/>
                </a:cubicBezTo>
                <a:cubicBezTo>
                  <a:pt x="10030976" y="2129303"/>
                  <a:pt x="9566203" y="2104492"/>
                  <a:pt x="9307787" y="2142061"/>
                </a:cubicBezTo>
                <a:cubicBezTo>
                  <a:pt x="9049371" y="2179630"/>
                  <a:pt x="8918344" y="2137709"/>
                  <a:pt x="8755968" y="2142061"/>
                </a:cubicBezTo>
                <a:cubicBezTo>
                  <a:pt x="8593592" y="2146413"/>
                  <a:pt x="8347322" y="2154234"/>
                  <a:pt x="7978103" y="2142061"/>
                </a:cubicBezTo>
                <a:cubicBezTo>
                  <a:pt x="7608885" y="2129888"/>
                  <a:pt x="7800677" y="2152536"/>
                  <a:pt x="7652331" y="2142061"/>
                </a:cubicBezTo>
                <a:cubicBezTo>
                  <a:pt x="7503985" y="2131586"/>
                  <a:pt x="7168986" y="2158636"/>
                  <a:pt x="6987489" y="2142061"/>
                </a:cubicBezTo>
                <a:cubicBezTo>
                  <a:pt x="6805992" y="2125486"/>
                  <a:pt x="6763867" y="2151475"/>
                  <a:pt x="6661716" y="2142061"/>
                </a:cubicBezTo>
                <a:cubicBezTo>
                  <a:pt x="6559565" y="2132647"/>
                  <a:pt x="6178324" y="2144674"/>
                  <a:pt x="5996874" y="2142061"/>
                </a:cubicBezTo>
                <a:cubicBezTo>
                  <a:pt x="5815424" y="2139448"/>
                  <a:pt x="5624646" y="2122528"/>
                  <a:pt x="5445055" y="2142061"/>
                </a:cubicBezTo>
                <a:cubicBezTo>
                  <a:pt x="5265464" y="2161594"/>
                  <a:pt x="4865431" y="2147444"/>
                  <a:pt x="4554167" y="2142061"/>
                </a:cubicBezTo>
                <a:cubicBezTo>
                  <a:pt x="4242903" y="2136678"/>
                  <a:pt x="4387454" y="2142895"/>
                  <a:pt x="4228395" y="2142061"/>
                </a:cubicBezTo>
                <a:cubicBezTo>
                  <a:pt x="4069336" y="2141227"/>
                  <a:pt x="3832632" y="2167922"/>
                  <a:pt x="3563553" y="2142061"/>
                </a:cubicBezTo>
                <a:cubicBezTo>
                  <a:pt x="3294474" y="2116200"/>
                  <a:pt x="3261429" y="2138935"/>
                  <a:pt x="3124757" y="2142061"/>
                </a:cubicBezTo>
                <a:cubicBezTo>
                  <a:pt x="2988085" y="2145187"/>
                  <a:pt x="2813478" y="2158661"/>
                  <a:pt x="2685961" y="2142061"/>
                </a:cubicBezTo>
                <a:cubicBezTo>
                  <a:pt x="2558444" y="2125461"/>
                  <a:pt x="2110908" y="2148788"/>
                  <a:pt x="1908096" y="2142061"/>
                </a:cubicBezTo>
                <a:cubicBezTo>
                  <a:pt x="1705285" y="2135334"/>
                  <a:pt x="1675686" y="2141351"/>
                  <a:pt x="1582324" y="2142061"/>
                </a:cubicBezTo>
                <a:cubicBezTo>
                  <a:pt x="1488962" y="2142771"/>
                  <a:pt x="1093995" y="2166915"/>
                  <a:pt x="691436" y="2142061"/>
                </a:cubicBezTo>
                <a:cubicBezTo>
                  <a:pt x="288877" y="2117207"/>
                  <a:pt x="233505" y="2134189"/>
                  <a:pt x="0" y="2142061"/>
                </a:cubicBezTo>
                <a:cubicBezTo>
                  <a:pt x="6087" y="1922092"/>
                  <a:pt x="-995" y="1820067"/>
                  <a:pt x="0" y="1606546"/>
                </a:cubicBezTo>
                <a:cubicBezTo>
                  <a:pt x="995" y="1393026"/>
                  <a:pt x="21181" y="1266027"/>
                  <a:pt x="0" y="1135292"/>
                </a:cubicBezTo>
                <a:cubicBezTo>
                  <a:pt x="-21181" y="1004557"/>
                  <a:pt x="-15949" y="868241"/>
                  <a:pt x="0" y="664039"/>
                </a:cubicBezTo>
                <a:cubicBezTo>
                  <a:pt x="15949" y="459837"/>
                  <a:pt x="21993" y="247697"/>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2000" kern="100" dirty="0">
                <a:effectLst/>
                <a:latin typeface="+mn-lt"/>
                <a:ea typeface="Aptos" panose="020B0004020202020204" pitchFamily="34" charset="0"/>
                <a:cs typeface="Arial" panose="020B0604020202020204" pitchFamily="34" charset="0"/>
              </a:rPr>
              <a:t>	    </a:t>
            </a:r>
            <a:r>
              <a:rPr lang="ga-ie" sz="2400" kern="100" dirty="0">
                <a:effectLst/>
                <a:latin typeface="+mn-lt"/>
                <a:ea typeface="Aptos" panose="020B0004020202020204" pitchFamily="34" charset="0"/>
                <a:cs typeface="Arial" panose="020B0604020202020204" pitchFamily="34" charset="0"/>
              </a:rPr>
              <a:t>Is dóigh liom go bhfuil múinteoirí tábhachtach do dhaltaí. Caitheann </a:t>
            </a:r>
            <a:r>
              <a:rPr lang="en-GB" sz="2400" kern="100" dirty="0">
                <a:effectLst/>
                <a:latin typeface="+mn-lt"/>
                <a:ea typeface="Aptos" panose="020B0004020202020204" pitchFamily="34" charset="0"/>
                <a:cs typeface="Arial" panose="020B0604020202020204" pitchFamily="34" charset="0"/>
              </a:rPr>
              <a:t>	</a:t>
            </a:r>
            <a:r>
              <a:rPr lang="ga-ie" sz="2400" kern="100" dirty="0">
                <a:effectLst/>
                <a:latin typeface="+mn-lt"/>
                <a:ea typeface="Aptos" panose="020B0004020202020204" pitchFamily="34" charset="0"/>
                <a:cs typeface="Arial" panose="020B0604020202020204" pitchFamily="34" charset="0"/>
              </a:rPr>
              <a:t>daltaí cuid mhaith dá seachtain lena múinteoirí. </a:t>
            </a:r>
          </a:p>
          <a:p>
            <a:pPr rtl="0">
              <a:lnSpc>
                <a:spcPct val="107000"/>
              </a:lnSpc>
              <a:spcAft>
                <a:spcPts val="800"/>
              </a:spcAft>
            </a:pPr>
            <a:r>
              <a:rPr lang="ga-ie" sz="2400" kern="100" dirty="0">
                <a:effectLst/>
                <a:latin typeface="+mn-lt"/>
                <a:ea typeface="Aptos" panose="020B0004020202020204" pitchFamily="34" charset="0"/>
                <a:cs typeface="Arial" panose="020B0604020202020204" pitchFamily="34" charset="0"/>
              </a:rPr>
              <a:t>Is cuimhin liom múinteoirí a bhí agam. Mo mhúinteoir Matamaitice - Is cuimhin liom gur inis sí dúinn go raibh sí disléicseach agus d’iarr sí orainn chun insint di má bhí botún déanta aici. Chuir sé mise ag smaoineamh ‘Ó, is duine í’. </a:t>
            </a:r>
            <a:endParaRPr lang="en-GB" sz="2400" dirty="0">
              <a:latin typeface="+mn-lt"/>
            </a:endParaRPr>
          </a:p>
        </p:txBody>
      </p:sp>
      <p:pic>
        <p:nvPicPr>
          <p:cNvPr id="10" name="Picture 9">
            <a:extLst>
              <a:ext uri="{FF2B5EF4-FFF2-40B4-BE49-F238E27FC236}">
                <a16:creationId xmlns:a16="http://schemas.microsoft.com/office/drawing/2014/main" id="{84447477-8C6C-2483-6C81-6D79E9A3E4A2}"/>
              </a:ext>
            </a:extLst>
          </p:cNvPr>
          <p:cNvPicPr>
            <a:picLocks noChangeAspect="1"/>
          </p:cNvPicPr>
          <p:nvPr/>
        </p:nvPicPr>
        <p:blipFill>
          <a:blip r:embed="rId3"/>
          <a:srcRect/>
          <a:stretch/>
        </p:blipFill>
        <p:spPr>
          <a:xfrm>
            <a:off x="212946" y="1414062"/>
            <a:ext cx="1444404" cy="1464871"/>
          </a:xfrm>
          <a:prstGeom prst="rect">
            <a:avLst/>
          </a:prstGeom>
        </p:spPr>
      </p:pic>
      <p:sp>
        <p:nvSpPr>
          <p:cNvPr id="11" name="TextBox 10">
            <a:extLst>
              <a:ext uri="{FF2B5EF4-FFF2-40B4-BE49-F238E27FC236}">
                <a16:creationId xmlns:a16="http://schemas.microsoft.com/office/drawing/2014/main" id="{045F950D-4BB5-791E-8D95-6AF231529FEC}"/>
              </a:ext>
            </a:extLst>
          </p:cNvPr>
          <p:cNvSpPr txBox="1"/>
          <p:nvPr/>
        </p:nvSpPr>
        <p:spPr>
          <a:xfrm>
            <a:off x="1563113" y="1974667"/>
            <a:ext cx="1658717" cy="523220"/>
          </a:xfrm>
          <a:custGeom>
            <a:avLst/>
            <a:gdLst>
              <a:gd name="connsiteX0" fmla="*/ 0 w 1658717"/>
              <a:gd name="connsiteY0" fmla="*/ 0 h 523220"/>
              <a:gd name="connsiteX1" fmla="*/ 569493 w 1658717"/>
              <a:gd name="connsiteY1" fmla="*/ 0 h 523220"/>
              <a:gd name="connsiteX2" fmla="*/ 1089224 w 1658717"/>
              <a:gd name="connsiteY2" fmla="*/ 0 h 523220"/>
              <a:gd name="connsiteX3" fmla="*/ 1658717 w 1658717"/>
              <a:gd name="connsiteY3" fmla="*/ 0 h 523220"/>
              <a:gd name="connsiteX4" fmla="*/ 1658717 w 1658717"/>
              <a:gd name="connsiteY4" fmla="*/ 523220 h 523220"/>
              <a:gd name="connsiteX5" fmla="*/ 1072637 w 1658717"/>
              <a:gd name="connsiteY5" fmla="*/ 523220 h 523220"/>
              <a:gd name="connsiteX6" fmla="*/ 569493 w 1658717"/>
              <a:gd name="connsiteY6" fmla="*/ 523220 h 523220"/>
              <a:gd name="connsiteX7" fmla="*/ 0 w 1658717"/>
              <a:gd name="connsiteY7" fmla="*/ 523220 h 523220"/>
              <a:gd name="connsiteX8" fmla="*/ 0 w 1658717"/>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717" h="523220" fill="none" extrusionOk="0">
                <a:moveTo>
                  <a:pt x="0" y="0"/>
                </a:moveTo>
                <a:cubicBezTo>
                  <a:pt x="267575" y="-61368"/>
                  <a:pt x="342228" y="55634"/>
                  <a:pt x="569493" y="0"/>
                </a:cubicBezTo>
                <a:cubicBezTo>
                  <a:pt x="796758" y="-55634"/>
                  <a:pt x="867226" y="45840"/>
                  <a:pt x="1089224" y="0"/>
                </a:cubicBezTo>
                <a:cubicBezTo>
                  <a:pt x="1311222" y="-45840"/>
                  <a:pt x="1528554" y="20001"/>
                  <a:pt x="1658717" y="0"/>
                </a:cubicBezTo>
                <a:cubicBezTo>
                  <a:pt x="1692826" y="164428"/>
                  <a:pt x="1646332" y="288843"/>
                  <a:pt x="1658717" y="523220"/>
                </a:cubicBezTo>
                <a:cubicBezTo>
                  <a:pt x="1382933" y="585648"/>
                  <a:pt x="1331723" y="460999"/>
                  <a:pt x="1072637" y="523220"/>
                </a:cubicBezTo>
                <a:cubicBezTo>
                  <a:pt x="813551" y="585441"/>
                  <a:pt x="789780" y="465156"/>
                  <a:pt x="569493" y="523220"/>
                </a:cubicBezTo>
                <a:cubicBezTo>
                  <a:pt x="349206" y="581284"/>
                  <a:pt x="152545" y="477900"/>
                  <a:pt x="0" y="523220"/>
                </a:cubicBezTo>
                <a:cubicBezTo>
                  <a:pt x="-508" y="272717"/>
                  <a:pt x="7592" y="245492"/>
                  <a:pt x="0" y="0"/>
                </a:cubicBezTo>
                <a:close/>
              </a:path>
              <a:path w="1658717" h="523220" stroke="0" extrusionOk="0">
                <a:moveTo>
                  <a:pt x="0" y="0"/>
                </a:moveTo>
                <a:cubicBezTo>
                  <a:pt x="146779" y="-39763"/>
                  <a:pt x="319640" y="20414"/>
                  <a:pt x="552906" y="0"/>
                </a:cubicBezTo>
                <a:cubicBezTo>
                  <a:pt x="786172" y="-20414"/>
                  <a:pt x="938085" y="48242"/>
                  <a:pt x="1072637" y="0"/>
                </a:cubicBezTo>
                <a:cubicBezTo>
                  <a:pt x="1207189" y="-48242"/>
                  <a:pt x="1411723" y="50080"/>
                  <a:pt x="1658717" y="0"/>
                </a:cubicBezTo>
                <a:cubicBezTo>
                  <a:pt x="1702856" y="215203"/>
                  <a:pt x="1617093" y="326025"/>
                  <a:pt x="1658717" y="523220"/>
                </a:cubicBezTo>
                <a:cubicBezTo>
                  <a:pt x="1492173" y="578557"/>
                  <a:pt x="1219764" y="513680"/>
                  <a:pt x="1072637" y="523220"/>
                </a:cubicBezTo>
                <a:cubicBezTo>
                  <a:pt x="925510" y="532760"/>
                  <a:pt x="638837" y="517780"/>
                  <a:pt x="519731" y="523220"/>
                </a:cubicBezTo>
                <a:cubicBezTo>
                  <a:pt x="400625" y="528660"/>
                  <a:pt x="146624" y="46218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rtl="0"/>
            <a:r>
              <a:rPr lang="ga-ie" sz="2800" b="1">
                <a:solidFill>
                  <a:schemeClr val="bg1"/>
                </a:solidFill>
              </a:rPr>
              <a:t>Aideen</a:t>
            </a:r>
          </a:p>
        </p:txBody>
      </p:sp>
      <p:grpSp>
        <p:nvGrpSpPr>
          <p:cNvPr id="6" name="Group 5">
            <a:extLst>
              <a:ext uri="{FF2B5EF4-FFF2-40B4-BE49-F238E27FC236}">
                <a16:creationId xmlns:a16="http://schemas.microsoft.com/office/drawing/2014/main" id="{E2780923-D2CB-5F95-FB81-6475BF925E59}"/>
              </a:ext>
            </a:extLst>
          </p:cNvPr>
          <p:cNvGrpSpPr/>
          <p:nvPr/>
        </p:nvGrpSpPr>
        <p:grpSpPr>
          <a:xfrm>
            <a:off x="9973932" y="847399"/>
            <a:ext cx="1842147" cy="1007242"/>
            <a:chOff x="9973932" y="847399"/>
            <a:chExt cx="1842147" cy="1007242"/>
          </a:xfrm>
        </p:grpSpPr>
        <p:pic>
          <p:nvPicPr>
            <p:cNvPr id="3" name="Google Shape;330;p19" descr="A picture containing text&#10;&#10;Description automatically generated">
              <a:extLst>
                <a:ext uri="{FF2B5EF4-FFF2-40B4-BE49-F238E27FC236}">
                  <a16:creationId xmlns:a16="http://schemas.microsoft.com/office/drawing/2014/main" id="{2961DE9E-F5A8-9A75-D25C-0AF7DCEAB01A}"/>
                </a:ext>
              </a:extLst>
            </p:cNvPr>
            <p:cNvPicPr preferRelativeResize="0"/>
            <p:nvPr/>
          </p:nvPicPr>
          <p:blipFill rotWithShape="1">
            <a:blip r:embed="rId4">
              <a:alphaModFix/>
            </a:blip>
            <a:srcRect/>
            <a:stretch/>
          </p:blipFill>
          <p:spPr>
            <a:xfrm>
              <a:off x="10808838" y="847400"/>
              <a:ext cx="1007241" cy="1007241"/>
            </a:xfrm>
            <a:prstGeom prst="rect">
              <a:avLst/>
            </a:prstGeom>
            <a:noFill/>
            <a:ln>
              <a:noFill/>
            </a:ln>
          </p:spPr>
        </p:pic>
        <p:pic>
          <p:nvPicPr>
            <p:cNvPr id="5" name="Picture 4" descr="Icon&#10;&#10;Description automatically generated">
              <a:extLst>
                <a:ext uri="{FF2B5EF4-FFF2-40B4-BE49-F238E27FC236}">
                  <a16:creationId xmlns:a16="http://schemas.microsoft.com/office/drawing/2014/main" id="{B72E2288-A25F-0394-6619-7B4F9CD4F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73932" y="847399"/>
              <a:ext cx="1007241" cy="1007241"/>
            </a:xfrm>
            <a:prstGeom prst="rect">
              <a:avLst/>
            </a:prstGeom>
            <a:ln>
              <a:noFill/>
            </a:ln>
          </p:spPr>
        </p:pic>
      </p:grpSp>
    </p:spTree>
    <p:extLst>
      <p:ext uri="{BB962C8B-B14F-4D97-AF65-F5344CB8AC3E}">
        <p14:creationId xmlns:p14="http://schemas.microsoft.com/office/powerpoint/2010/main" val="54853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50187"/>
            <a:ext cx="11302313" cy="4117922"/>
          </a:xfrm>
          <a:custGeom>
            <a:avLst/>
            <a:gdLst>
              <a:gd name="connsiteX0" fmla="*/ 0 w 11302313"/>
              <a:gd name="connsiteY0" fmla="*/ 0 h 4117922"/>
              <a:gd name="connsiteX1" fmla="*/ 438796 w 11302313"/>
              <a:gd name="connsiteY1" fmla="*/ 0 h 4117922"/>
              <a:gd name="connsiteX2" fmla="*/ 764568 w 11302313"/>
              <a:gd name="connsiteY2" fmla="*/ 0 h 4117922"/>
              <a:gd name="connsiteX3" fmla="*/ 1542433 w 11302313"/>
              <a:gd name="connsiteY3" fmla="*/ 0 h 4117922"/>
              <a:gd name="connsiteX4" fmla="*/ 2094252 w 11302313"/>
              <a:gd name="connsiteY4" fmla="*/ 0 h 4117922"/>
              <a:gd name="connsiteX5" fmla="*/ 2533048 w 11302313"/>
              <a:gd name="connsiteY5" fmla="*/ 0 h 4117922"/>
              <a:gd name="connsiteX6" fmla="*/ 3423936 w 11302313"/>
              <a:gd name="connsiteY6" fmla="*/ 0 h 4117922"/>
              <a:gd name="connsiteX7" fmla="*/ 4314824 w 11302313"/>
              <a:gd name="connsiteY7" fmla="*/ 0 h 4117922"/>
              <a:gd name="connsiteX8" fmla="*/ 4753620 w 11302313"/>
              <a:gd name="connsiteY8" fmla="*/ 0 h 4117922"/>
              <a:gd name="connsiteX9" fmla="*/ 5418462 w 11302313"/>
              <a:gd name="connsiteY9" fmla="*/ 0 h 4117922"/>
              <a:gd name="connsiteX10" fmla="*/ 5970281 w 11302313"/>
              <a:gd name="connsiteY10" fmla="*/ 0 h 4117922"/>
              <a:gd name="connsiteX11" fmla="*/ 6635123 w 11302313"/>
              <a:gd name="connsiteY11" fmla="*/ 0 h 4117922"/>
              <a:gd name="connsiteX12" fmla="*/ 7186941 w 11302313"/>
              <a:gd name="connsiteY12" fmla="*/ 0 h 4117922"/>
              <a:gd name="connsiteX13" fmla="*/ 8077830 w 11302313"/>
              <a:gd name="connsiteY13" fmla="*/ 0 h 4117922"/>
              <a:gd name="connsiteX14" fmla="*/ 8968718 w 11302313"/>
              <a:gd name="connsiteY14" fmla="*/ 0 h 4117922"/>
              <a:gd name="connsiteX15" fmla="*/ 9746583 w 11302313"/>
              <a:gd name="connsiteY15" fmla="*/ 0 h 4117922"/>
              <a:gd name="connsiteX16" fmla="*/ 10298402 w 11302313"/>
              <a:gd name="connsiteY16" fmla="*/ 0 h 4117922"/>
              <a:gd name="connsiteX17" fmla="*/ 11302313 w 11302313"/>
              <a:gd name="connsiteY17" fmla="*/ 0 h 4117922"/>
              <a:gd name="connsiteX18" fmla="*/ 11302313 w 11302313"/>
              <a:gd name="connsiteY18" fmla="*/ 562783 h 4117922"/>
              <a:gd name="connsiteX19" fmla="*/ 11302313 w 11302313"/>
              <a:gd name="connsiteY19" fmla="*/ 1166745 h 4117922"/>
              <a:gd name="connsiteX20" fmla="*/ 11302313 w 11302313"/>
              <a:gd name="connsiteY20" fmla="*/ 1729527 h 4117922"/>
              <a:gd name="connsiteX21" fmla="*/ 11302313 w 11302313"/>
              <a:gd name="connsiteY21" fmla="*/ 2457027 h 4117922"/>
              <a:gd name="connsiteX22" fmla="*/ 11302313 w 11302313"/>
              <a:gd name="connsiteY22" fmla="*/ 3060989 h 4117922"/>
              <a:gd name="connsiteX23" fmla="*/ 11302313 w 11302313"/>
              <a:gd name="connsiteY23" fmla="*/ 4117922 h 4117922"/>
              <a:gd name="connsiteX24" fmla="*/ 10524448 w 11302313"/>
              <a:gd name="connsiteY24" fmla="*/ 4117922 h 4117922"/>
              <a:gd name="connsiteX25" fmla="*/ 9972629 w 11302313"/>
              <a:gd name="connsiteY25" fmla="*/ 4117922 h 4117922"/>
              <a:gd name="connsiteX26" fmla="*/ 9194764 w 11302313"/>
              <a:gd name="connsiteY26" fmla="*/ 4117922 h 4117922"/>
              <a:gd name="connsiteX27" fmla="*/ 8868991 w 11302313"/>
              <a:gd name="connsiteY27" fmla="*/ 4117922 h 4117922"/>
              <a:gd name="connsiteX28" fmla="*/ 8204150 w 11302313"/>
              <a:gd name="connsiteY28" fmla="*/ 4117922 h 4117922"/>
              <a:gd name="connsiteX29" fmla="*/ 7878377 w 11302313"/>
              <a:gd name="connsiteY29" fmla="*/ 4117922 h 4117922"/>
              <a:gd name="connsiteX30" fmla="*/ 7213535 w 11302313"/>
              <a:gd name="connsiteY30" fmla="*/ 4117922 h 4117922"/>
              <a:gd name="connsiteX31" fmla="*/ 6661716 w 11302313"/>
              <a:gd name="connsiteY31" fmla="*/ 4117922 h 4117922"/>
              <a:gd name="connsiteX32" fmla="*/ 5770828 w 11302313"/>
              <a:gd name="connsiteY32" fmla="*/ 4117922 h 4117922"/>
              <a:gd name="connsiteX33" fmla="*/ 5445055 w 11302313"/>
              <a:gd name="connsiteY33" fmla="*/ 4117922 h 4117922"/>
              <a:gd name="connsiteX34" fmla="*/ 4780214 w 11302313"/>
              <a:gd name="connsiteY34" fmla="*/ 4117922 h 4117922"/>
              <a:gd name="connsiteX35" fmla="*/ 4341418 w 11302313"/>
              <a:gd name="connsiteY35" fmla="*/ 4117922 h 4117922"/>
              <a:gd name="connsiteX36" fmla="*/ 3902622 w 11302313"/>
              <a:gd name="connsiteY36" fmla="*/ 4117922 h 4117922"/>
              <a:gd name="connsiteX37" fmla="*/ 3124757 w 11302313"/>
              <a:gd name="connsiteY37" fmla="*/ 4117922 h 4117922"/>
              <a:gd name="connsiteX38" fmla="*/ 2798985 w 11302313"/>
              <a:gd name="connsiteY38" fmla="*/ 4117922 h 4117922"/>
              <a:gd name="connsiteX39" fmla="*/ 1908096 w 11302313"/>
              <a:gd name="connsiteY39" fmla="*/ 4117922 h 4117922"/>
              <a:gd name="connsiteX40" fmla="*/ 1017208 w 11302313"/>
              <a:gd name="connsiteY40" fmla="*/ 4117922 h 4117922"/>
              <a:gd name="connsiteX41" fmla="*/ 0 w 11302313"/>
              <a:gd name="connsiteY41" fmla="*/ 4117922 h 4117922"/>
              <a:gd name="connsiteX42" fmla="*/ 0 w 11302313"/>
              <a:gd name="connsiteY42" fmla="*/ 3472781 h 4117922"/>
              <a:gd name="connsiteX43" fmla="*/ 0 w 11302313"/>
              <a:gd name="connsiteY43" fmla="*/ 2909998 h 4117922"/>
              <a:gd name="connsiteX44" fmla="*/ 0 w 11302313"/>
              <a:gd name="connsiteY44" fmla="*/ 2223678 h 4117922"/>
              <a:gd name="connsiteX45" fmla="*/ 0 w 11302313"/>
              <a:gd name="connsiteY45" fmla="*/ 1578537 h 4117922"/>
              <a:gd name="connsiteX46" fmla="*/ 0 w 11302313"/>
              <a:gd name="connsiteY46" fmla="*/ 1015754 h 4117922"/>
              <a:gd name="connsiteX47" fmla="*/ 0 w 11302313"/>
              <a:gd name="connsiteY47" fmla="*/ 0 h 41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2313" h="4117922"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02019" y="181407"/>
                  <a:pt x="11282224" y="411178"/>
                  <a:pt x="11302313" y="562783"/>
                </a:cubicBezTo>
                <a:cubicBezTo>
                  <a:pt x="11322402" y="714388"/>
                  <a:pt x="11311390" y="910067"/>
                  <a:pt x="11302313" y="1166745"/>
                </a:cubicBezTo>
                <a:cubicBezTo>
                  <a:pt x="11293236" y="1423423"/>
                  <a:pt x="11311865" y="1602539"/>
                  <a:pt x="11302313" y="1729527"/>
                </a:cubicBezTo>
                <a:cubicBezTo>
                  <a:pt x="11292761" y="1856515"/>
                  <a:pt x="11322113" y="2216234"/>
                  <a:pt x="11302313" y="2457027"/>
                </a:cubicBezTo>
                <a:cubicBezTo>
                  <a:pt x="11282513" y="2697820"/>
                  <a:pt x="11279271" y="2931155"/>
                  <a:pt x="11302313" y="3060989"/>
                </a:cubicBezTo>
                <a:cubicBezTo>
                  <a:pt x="11325355" y="3190823"/>
                  <a:pt x="11341719" y="3693104"/>
                  <a:pt x="11302313" y="4117922"/>
                </a:cubicBezTo>
                <a:cubicBezTo>
                  <a:pt x="11096319" y="4137411"/>
                  <a:pt x="10905135" y="4079183"/>
                  <a:pt x="10524448" y="4117922"/>
                </a:cubicBezTo>
                <a:cubicBezTo>
                  <a:pt x="10143761" y="4156661"/>
                  <a:pt x="10135005" y="4113570"/>
                  <a:pt x="9972629" y="4117922"/>
                </a:cubicBezTo>
                <a:cubicBezTo>
                  <a:pt x="9810253" y="4122274"/>
                  <a:pt x="9563983" y="4130095"/>
                  <a:pt x="9194764" y="4117922"/>
                </a:cubicBezTo>
                <a:cubicBezTo>
                  <a:pt x="8825546" y="4105749"/>
                  <a:pt x="9019633" y="4108938"/>
                  <a:pt x="8868991" y="4117922"/>
                </a:cubicBezTo>
                <a:cubicBezTo>
                  <a:pt x="8718349" y="4126906"/>
                  <a:pt x="8380703" y="4134033"/>
                  <a:pt x="8204150" y="4117922"/>
                </a:cubicBezTo>
                <a:cubicBezTo>
                  <a:pt x="8027597" y="4101811"/>
                  <a:pt x="7980528" y="4127336"/>
                  <a:pt x="7878377" y="4117922"/>
                </a:cubicBezTo>
                <a:cubicBezTo>
                  <a:pt x="7776226" y="4108508"/>
                  <a:pt x="7394985" y="4120535"/>
                  <a:pt x="7213535" y="4117922"/>
                </a:cubicBezTo>
                <a:cubicBezTo>
                  <a:pt x="7032085" y="4115309"/>
                  <a:pt x="6841307" y="4098389"/>
                  <a:pt x="6661716" y="4117922"/>
                </a:cubicBezTo>
                <a:cubicBezTo>
                  <a:pt x="6482125" y="4137455"/>
                  <a:pt x="6082092" y="4123305"/>
                  <a:pt x="5770828" y="4117922"/>
                </a:cubicBezTo>
                <a:cubicBezTo>
                  <a:pt x="5459564" y="4112539"/>
                  <a:pt x="5605787" y="4130406"/>
                  <a:pt x="5445055" y="4117922"/>
                </a:cubicBezTo>
                <a:cubicBezTo>
                  <a:pt x="5284323" y="4105438"/>
                  <a:pt x="5044619" y="4140237"/>
                  <a:pt x="4780214" y="4117922"/>
                </a:cubicBezTo>
                <a:cubicBezTo>
                  <a:pt x="4515809" y="4095607"/>
                  <a:pt x="4478090" y="4114796"/>
                  <a:pt x="4341418" y="4117922"/>
                </a:cubicBezTo>
                <a:cubicBezTo>
                  <a:pt x="4204746" y="4121048"/>
                  <a:pt x="4030139" y="4134522"/>
                  <a:pt x="3902622" y="4117922"/>
                </a:cubicBezTo>
                <a:cubicBezTo>
                  <a:pt x="3775105" y="4101322"/>
                  <a:pt x="3327569" y="4124649"/>
                  <a:pt x="3124757" y="4117922"/>
                </a:cubicBezTo>
                <a:cubicBezTo>
                  <a:pt x="2921946" y="4111195"/>
                  <a:pt x="2892347" y="4117212"/>
                  <a:pt x="2798985" y="4117922"/>
                </a:cubicBezTo>
                <a:cubicBezTo>
                  <a:pt x="2705623" y="4118632"/>
                  <a:pt x="2314012" y="4143511"/>
                  <a:pt x="1908096" y="4117922"/>
                </a:cubicBezTo>
                <a:cubicBezTo>
                  <a:pt x="1502180" y="4092333"/>
                  <a:pt x="1273474" y="4084813"/>
                  <a:pt x="1017208" y="4117922"/>
                </a:cubicBezTo>
                <a:cubicBezTo>
                  <a:pt x="760942" y="4151031"/>
                  <a:pt x="228164" y="4157722"/>
                  <a:pt x="0" y="4117922"/>
                </a:cubicBezTo>
                <a:cubicBezTo>
                  <a:pt x="8076" y="3891848"/>
                  <a:pt x="-32134" y="3790066"/>
                  <a:pt x="0" y="3472781"/>
                </a:cubicBezTo>
                <a:cubicBezTo>
                  <a:pt x="32134" y="3155496"/>
                  <a:pt x="14590" y="3124307"/>
                  <a:pt x="0" y="2909998"/>
                </a:cubicBezTo>
                <a:cubicBezTo>
                  <a:pt x="-14590" y="2695689"/>
                  <a:pt x="-1450" y="2535789"/>
                  <a:pt x="0" y="2223678"/>
                </a:cubicBezTo>
                <a:cubicBezTo>
                  <a:pt x="1450" y="1911567"/>
                  <a:pt x="6905" y="1712153"/>
                  <a:pt x="0" y="1578537"/>
                </a:cubicBezTo>
                <a:cubicBezTo>
                  <a:pt x="-6905" y="1444921"/>
                  <a:pt x="-21363" y="1163186"/>
                  <a:pt x="0" y="1015754"/>
                </a:cubicBezTo>
                <a:cubicBezTo>
                  <a:pt x="21363" y="868322"/>
                  <a:pt x="-14828" y="267336"/>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2400" kern="100" dirty="0">
                <a:effectLst/>
                <a:latin typeface="+mn-lt"/>
                <a:ea typeface="Aptos" panose="020B0004020202020204" pitchFamily="34" charset="0"/>
                <a:cs typeface="Arial" panose="020B0604020202020204" pitchFamily="34" charset="0"/>
              </a:rPr>
              <a:t>	      [San Idirbhliain] Bhí mé go hiomlán gafa i ngníomhaíochtaí an ranga. </a:t>
            </a:r>
            <a:r>
              <a:rPr lang="en-GB" sz="2400" kern="100" dirty="0">
                <a:effectLst/>
                <a:latin typeface="+mn-lt"/>
                <a:ea typeface="Aptos" panose="020B0004020202020204" pitchFamily="34" charset="0"/>
                <a:cs typeface="Arial" panose="020B0604020202020204" pitchFamily="34" charset="0"/>
              </a:rPr>
              <a:t>	</a:t>
            </a:r>
            <a:r>
              <a:rPr lang="ga-ie" sz="2400" kern="100" dirty="0">
                <a:effectLst/>
                <a:latin typeface="+mn-lt"/>
                <a:ea typeface="Aptos" panose="020B0004020202020204" pitchFamily="34" charset="0"/>
                <a:cs typeface="Arial" panose="020B0604020202020204" pitchFamily="34" charset="0"/>
              </a:rPr>
              <a:t>Fuair mé amach gur thosaigh mé ag athrú chun feabhais. Chuaigh mé ar go leor turas scoile, rinne mé cairdeas le go leor daltaí eile i mo bhliain, agus chuir mé aithne níos fearr ar mhúinteoirí. Maidir le múinteoirí nach raibh aithne acu ormsa i ndáiríre...rinne mé caidreamh le roinnt acu. </a:t>
            </a:r>
          </a:p>
          <a:p>
            <a:pPr rtl="0">
              <a:lnSpc>
                <a:spcPct val="107000"/>
              </a:lnSpc>
              <a:spcAft>
                <a:spcPts val="800"/>
              </a:spcAft>
            </a:pPr>
            <a:r>
              <a:rPr lang="ga-ie" sz="2400" kern="100" dirty="0">
                <a:effectLst/>
                <a:latin typeface="+mn-lt"/>
                <a:ea typeface="Aptos" panose="020B0004020202020204" pitchFamily="34" charset="0"/>
                <a:cs typeface="Arial" panose="020B0604020202020204" pitchFamily="34" charset="0"/>
              </a:rPr>
              <a:t>Bhí na múinteoirí an-dearfach i gcónaí. Ba dhaoine báúla iad a d’éist liom. Chuidigh siad liom ar go leor dóigheanna. Tá a fhios agat go mbíonn múinteoirí ann a bhfuil tú in ann dul chucu má tá tú ag mothú an-suaite, mura raibh rudaí ag imeacht go maith i do shaol agus tá siad thar a bheith sásta éisteacht leat agus misneach de chineál éigin agus focail spreagúla a thabhairt duit chun cuidiú leat.</a:t>
            </a:r>
            <a:endParaRPr lang="en-GB" sz="2400" kern="100" dirty="0">
              <a:effectLst/>
              <a:latin typeface="+mn-lt"/>
              <a:ea typeface="Aptos" panose="020B00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115BBF-FF4B-7AD1-0752-1BDA8087BA6C}"/>
              </a:ext>
            </a:extLst>
          </p:cNvPr>
          <p:cNvPicPr>
            <a:picLocks noChangeAspect="1"/>
          </p:cNvPicPr>
          <p:nvPr/>
        </p:nvPicPr>
        <p:blipFill>
          <a:blip r:embed="rId3"/>
          <a:srcRect/>
          <a:stretch/>
        </p:blipFill>
        <p:spPr>
          <a:xfrm>
            <a:off x="212946" y="840580"/>
            <a:ext cx="1404874" cy="1424781"/>
          </a:xfrm>
          <a:prstGeom prst="rect">
            <a:avLst/>
          </a:prstGeom>
        </p:spPr>
      </p:pic>
      <p:sp>
        <p:nvSpPr>
          <p:cNvPr id="5" name="TextBox 4">
            <a:extLst>
              <a:ext uri="{FF2B5EF4-FFF2-40B4-BE49-F238E27FC236}">
                <a16:creationId xmlns:a16="http://schemas.microsoft.com/office/drawing/2014/main" id="{A489FD6D-BC69-E0ED-61EC-4B63F025D4D4}"/>
              </a:ext>
            </a:extLst>
          </p:cNvPr>
          <p:cNvSpPr txBox="1"/>
          <p:nvPr/>
        </p:nvSpPr>
        <p:spPr>
          <a:xfrm>
            <a:off x="1563114" y="132696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rtl="0"/>
            <a:r>
              <a:rPr lang="ga-ie" sz="2800" b="1">
                <a:solidFill>
                  <a:schemeClr val="bg1"/>
                </a:solidFill>
              </a:rPr>
              <a:t>Nasir</a:t>
            </a:r>
          </a:p>
        </p:txBody>
      </p:sp>
      <p:pic>
        <p:nvPicPr>
          <p:cNvPr id="10" name="Picture 9" descr="Icon&#10;&#10;Description automatically generated">
            <a:extLst>
              <a:ext uri="{FF2B5EF4-FFF2-40B4-BE49-F238E27FC236}">
                <a16:creationId xmlns:a16="http://schemas.microsoft.com/office/drawing/2014/main" id="{24C3408B-68C4-C756-6CDD-5653774D9C6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2" name="Picture 1" descr="Icon&#10;&#10;Description automatically generated">
            <a:extLst>
              <a:ext uri="{FF2B5EF4-FFF2-40B4-BE49-F238E27FC236}">
                <a16:creationId xmlns:a16="http://schemas.microsoft.com/office/drawing/2014/main" id="{A1293F02-D272-8C28-513A-03FB34DFC21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798969" y="773954"/>
            <a:ext cx="1007241" cy="1007241"/>
          </a:xfrm>
          <a:prstGeom prst="rect">
            <a:avLst/>
          </a:prstGeom>
        </p:spPr>
      </p:pic>
    </p:spTree>
    <p:extLst>
      <p:ext uri="{BB962C8B-B14F-4D97-AF65-F5344CB8AC3E}">
        <p14:creationId xmlns:p14="http://schemas.microsoft.com/office/powerpoint/2010/main" val="81608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F94C84-CA79-F78F-295D-665C6041F542}"/>
              </a:ext>
            </a:extLst>
          </p:cNvPr>
          <p:cNvGraphicFramePr>
            <a:graphicFrameLocks noGrp="1"/>
          </p:cNvGraphicFramePr>
          <p:nvPr>
            <p:extLst>
              <p:ext uri="{D42A27DB-BD31-4B8C-83A1-F6EECF244321}">
                <p14:modId xmlns:p14="http://schemas.microsoft.com/office/powerpoint/2010/main" val="3834353352"/>
              </p:ext>
            </p:extLst>
          </p:nvPr>
        </p:nvGraphicFramePr>
        <p:xfrm>
          <a:off x="581025" y="952203"/>
          <a:ext cx="10972800" cy="3606800"/>
        </p:xfrm>
        <a:graphic>
          <a:graphicData uri="http://schemas.openxmlformats.org/drawingml/2006/table">
            <a:tbl>
              <a:tblPr firstRow="1" bandRow="1">
                <a:tableStyleId>{5940675A-B579-460E-94D1-54222C63F5DA}</a:tableStyleId>
              </a:tblPr>
              <a:tblGrid>
                <a:gridCol w="1975961">
                  <a:extLst>
                    <a:ext uri="{9D8B030D-6E8A-4147-A177-3AD203B41FA5}">
                      <a16:colId xmlns:a16="http://schemas.microsoft.com/office/drawing/2014/main" val="3063575067"/>
                    </a:ext>
                  </a:extLst>
                </a:gridCol>
                <a:gridCol w="8996839">
                  <a:extLst>
                    <a:ext uri="{9D8B030D-6E8A-4147-A177-3AD203B41FA5}">
                      <a16:colId xmlns:a16="http://schemas.microsoft.com/office/drawing/2014/main" val="2994477299"/>
                    </a:ext>
                  </a:extLst>
                </a:gridCol>
              </a:tblGrid>
              <a:tr h="370840">
                <a:tc>
                  <a:txBody>
                    <a:bodyPr/>
                    <a:lstStyle/>
                    <a:p>
                      <a:pPr rtl="0"/>
                      <a:r>
                        <a:rPr lang="ga-ie" sz="1700"/>
                        <a:t>Teangacha</a:t>
                      </a:r>
                    </a:p>
                  </a:txBody>
                  <a:tcPr>
                    <a:solidFill>
                      <a:schemeClr val="bg1"/>
                    </a:solidFill>
                  </a:tcPr>
                </a:tc>
                <a:tc>
                  <a:txBody>
                    <a:bodyPr/>
                    <a:lstStyle/>
                    <a:p>
                      <a:pPr rtl="0"/>
                      <a:r>
                        <a:rPr lang="ga-ie" sz="1700" b="1" i="0" kern="1200">
                          <a:solidFill>
                            <a:schemeClr val="tx1"/>
                          </a:solidFill>
                          <a:effectLst/>
                          <a:latin typeface="+mn-lt"/>
                          <a:ea typeface="+mn-ea"/>
                          <a:cs typeface="+mn-cs"/>
                        </a:rPr>
                        <a:t>Gaeilge, Béarla, </a:t>
                      </a:r>
                      <a:r>
                        <a:rPr lang="ga-ie" sz="1700" b="0" i="0" kern="1200">
                          <a:solidFill>
                            <a:schemeClr val="tx1"/>
                          </a:solidFill>
                          <a:effectLst/>
                          <a:latin typeface="+mn-lt"/>
                          <a:ea typeface="+mn-ea"/>
                          <a:cs typeface="+mn-cs"/>
                        </a:rPr>
                        <a:t>Fraincis, Gearmáinis, Iodáilis, Laidin, Gréigis, Spáinnis, Araibis, Seapáinis, Rúisis, Léann Clasaiceach, Léann Eabhrach, Liotuáinis, Mandairínis, Polainnis, Portaingéilis</a:t>
                      </a:r>
                    </a:p>
                    <a:p>
                      <a:pPr rtl="0"/>
                      <a:r>
                        <a:rPr lang="ga-ie" sz="1700" b="0" i="1" kern="1200">
                          <a:solidFill>
                            <a:schemeClr val="tx1"/>
                          </a:solidFill>
                          <a:effectLst/>
                          <a:latin typeface="+mn-lt"/>
                          <a:ea typeface="+mn-ea"/>
                          <a:cs typeface="+mn-cs"/>
                        </a:rPr>
                        <a:t>Sa bhreis air sin, tá scrúduithe na hArdteistiméireachta i dteanga ar bith de theangacha aitheanta an Aontais Eorpaigh agus Úcráinis indéanta má chomhlíonann tú critéir áirithe.</a:t>
                      </a:r>
                      <a:endParaRPr lang="en-GB" sz="1700" i="1" dirty="0"/>
                    </a:p>
                  </a:txBody>
                  <a:tcPr>
                    <a:solidFill>
                      <a:schemeClr val="bg1"/>
                    </a:solidFill>
                  </a:tcPr>
                </a:tc>
                <a:extLst>
                  <a:ext uri="{0D108BD9-81ED-4DB2-BD59-A6C34878D82A}">
                    <a16:rowId xmlns:a16="http://schemas.microsoft.com/office/drawing/2014/main" val="2957786093"/>
                  </a:ext>
                </a:extLst>
              </a:tr>
              <a:tr h="370840">
                <a:tc>
                  <a:txBody>
                    <a:bodyPr/>
                    <a:lstStyle/>
                    <a:p>
                      <a:pPr rtl="0"/>
                      <a:r>
                        <a:rPr lang="ga-ie" sz="1700"/>
                        <a:t>Eolaíochtaí</a:t>
                      </a:r>
                    </a:p>
                  </a:txBody>
                  <a:tcPr>
                    <a:solidFill>
                      <a:schemeClr val="bg1"/>
                    </a:solidFill>
                  </a:tcPr>
                </a:tc>
                <a:tc>
                  <a:txBody>
                    <a:bodyPr/>
                    <a:lstStyle/>
                    <a:p>
                      <a:pPr rtl="0"/>
                      <a:r>
                        <a:rPr lang="ga-ie" sz="1700" b="0" i="0" kern="1200">
                          <a:solidFill>
                            <a:schemeClr val="tx1"/>
                          </a:solidFill>
                          <a:effectLst/>
                          <a:latin typeface="+mn-lt"/>
                          <a:ea typeface="+mn-ea"/>
                          <a:cs typeface="+mn-cs"/>
                        </a:rPr>
                        <a:t>Matamaitic Fheidhmeach, Bitheolaíocht, Ceimic, </a:t>
                      </a:r>
                      <a:r>
                        <a:rPr lang="ga-ie" sz="1700" b="1" i="0" kern="1200">
                          <a:solidFill>
                            <a:schemeClr val="tx1"/>
                          </a:solidFill>
                          <a:effectLst/>
                          <a:latin typeface="+mn-lt"/>
                          <a:ea typeface="+mn-ea"/>
                          <a:cs typeface="+mn-cs"/>
                        </a:rPr>
                        <a:t>Matamaitic</a:t>
                      </a:r>
                      <a:r>
                        <a:rPr lang="ga-ie" sz="1700" b="0" i="0" kern="1200">
                          <a:solidFill>
                            <a:schemeClr val="tx1"/>
                          </a:solidFill>
                          <a:effectLst/>
                          <a:latin typeface="+mn-lt"/>
                          <a:ea typeface="+mn-ea"/>
                          <a:cs typeface="+mn-cs"/>
                        </a:rPr>
                        <a:t>, Fisic</a:t>
                      </a:r>
                      <a:endParaRPr lang="en-GB" sz="1700" dirty="0"/>
                    </a:p>
                  </a:txBody>
                  <a:tcPr>
                    <a:solidFill>
                      <a:schemeClr val="bg1"/>
                    </a:solidFill>
                  </a:tcPr>
                </a:tc>
                <a:extLst>
                  <a:ext uri="{0D108BD9-81ED-4DB2-BD59-A6C34878D82A}">
                    <a16:rowId xmlns:a16="http://schemas.microsoft.com/office/drawing/2014/main" val="1116139909"/>
                  </a:ext>
                </a:extLst>
              </a:tr>
              <a:tr h="370840">
                <a:tc>
                  <a:txBody>
                    <a:bodyPr/>
                    <a:lstStyle/>
                    <a:p>
                      <a:pPr rtl="0"/>
                      <a:r>
                        <a:rPr lang="ga-ie" sz="1700"/>
                        <a:t>Staidéir Ghnó</a:t>
                      </a:r>
                    </a:p>
                  </a:txBody>
                  <a:tcPr>
                    <a:solidFill>
                      <a:schemeClr val="bg1"/>
                    </a:solidFill>
                  </a:tcPr>
                </a:tc>
                <a:tc>
                  <a:txBody>
                    <a:bodyPr/>
                    <a:lstStyle/>
                    <a:p>
                      <a:pPr rtl="0"/>
                      <a:r>
                        <a:rPr lang="ga-ie" sz="1700" b="0" i="0" kern="1200">
                          <a:solidFill>
                            <a:schemeClr val="tx1"/>
                          </a:solidFill>
                          <a:effectLst/>
                          <a:latin typeface="+mn-lt"/>
                          <a:ea typeface="+mn-ea"/>
                          <a:cs typeface="+mn-cs"/>
                        </a:rPr>
                        <a:t>Cuntasaíocht, Gnó, Eacnamaíocht</a:t>
                      </a:r>
                      <a:endParaRPr lang="en-GB" sz="1700" dirty="0"/>
                    </a:p>
                  </a:txBody>
                  <a:tcPr>
                    <a:solidFill>
                      <a:schemeClr val="bg1"/>
                    </a:solidFill>
                  </a:tcPr>
                </a:tc>
                <a:extLst>
                  <a:ext uri="{0D108BD9-81ED-4DB2-BD59-A6C34878D82A}">
                    <a16:rowId xmlns:a16="http://schemas.microsoft.com/office/drawing/2014/main" val="998453624"/>
                  </a:ext>
                </a:extLst>
              </a:tr>
              <a:tr h="370840">
                <a:tc>
                  <a:txBody>
                    <a:bodyPr/>
                    <a:lstStyle/>
                    <a:p>
                      <a:pPr rtl="0"/>
                      <a:r>
                        <a:rPr lang="ga-ie" sz="1700"/>
                        <a:t>Eolaíochtaí Feidhmeacha</a:t>
                      </a:r>
                    </a:p>
                  </a:txBody>
                  <a:tcPr>
                    <a:solidFill>
                      <a:schemeClr val="bg1"/>
                    </a:solidFill>
                  </a:tcPr>
                </a:tc>
                <a:tc>
                  <a:txBody>
                    <a:bodyPr/>
                    <a:lstStyle/>
                    <a:p>
                      <a:pPr rtl="0"/>
                      <a:r>
                        <a:rPr lang="ga-ie" sz="1700" b="0" i="0" kern="1200">
                          <a:solidFill>
                            <a:schemeClr val="tx1"/>
                          </a:solidFill>
                          <a:effectLst/>
                          <a:latin typeface="+mn-lt"/>
                          <a:ea typeface="+mn-ea"/>
                          <a:cs typeface="+mn-cs"/>
                        </a:rPr>
                        <a:t>Eolaíocht Talmhaíochta, Staidéir Foirgníochta, Innealtóireacht, Eacnamaíocht Bhaile, Dearadh agus Grafaicí Cumarsáide, Teicneolaíocht, Eolaíocht Ríomhaireachta, Corpoideachas</a:t>
                      </a:r>
                      <a:endParaRPr lang="en-GB" sz="1700" dirty="0"/>
                    </a:p>
                  </a:txBody>
                  <a:tcPr>
                    <a:solidFill>
                      <a:schemeClr val="bg1"/>
                    </a:solidFill>
                  </a:tcPr>
                </a:tc>
                <a:extLst>
                  <a:ext uri="{0D108BD9-81ED-4DB2-BD59-A6C34878D82A}">
                    <a16:rowId xmlns:a16="http://schemas.microsoft.com/office/drawing/2014/main" val="1125287299"/>
                  </a:ext>
                </a:extLst>
              </a:tr>
              <a:tr h="370840">
                <a:tc>
                  <a:txBody>
                    <a:bodyPr/>
                    <a:lstStyle/>
                    <a:p>
                      <a:pPr rtl="0"/>
                      <a:r>
                        <a:rPr lang="ga-ie" sz="1700"/>
                        <a:t>Eolaíochtaí Sóisialta</a:t>
                      </a:r>
                    </a:p>
                  </a:txBody>
                  <a:tcPr>
                    <a:solidFill>
                      <a:schemeClr val="bg1"/>
                    </a:solidFill>
                  </a:tcPr>
                </a:tc>
                <a:tc>
                  <a:txBody>
                    <a:bodyPr/>
                    <a:lstStyle/>
                    <a:p>
                      <a:pPr rtl="0"/>
                      <a:r>
                        <a:rPr lang="ga-ie" sz="1700" b="0" i="0" kern="1200" dirty="0">
                          <a:solidFill>
                            <a:schemeClr val="tx1"/>
                          </a:solidFill>
                          <a:effectLst/>
                          <a:latin typeface="+mn-lt"/>
                          <a:ea typeface="+mn-ea"/>
                          <a:cs typeface="+mn-cs"/>
                        </a:rPr>
                        <a:t>Ealaín, Tíreolaíocht, Stair, Eacnamaíocht Bhaile, Ceol, Polaitíocht agus an tSochaí, Oideachas Reiligiúnach</a:t>
                      </a:r>
                      <a:endParaRPr lang="en-GB" sz="1700" dirty="0"/>
                    </a:p>
                  </a:txBody>
                  <a:tcPr>
                    <a:solidFill>
                      <a:schemeClr val="bg1"/>
                    </a:solidFill>
                  </a:tcPr>
                </a:tc>
                <a:extLst>
                  <a:ext uri="{0D108BD9-81ED-4DB2-BD59-A6C34878D82A}">
                    <a16:rowId xmlns:a16="http://schemas.microsoft.com/office/drawing/2014/main" val="2415810350"/>
                  </a:ext>
                </a:extLst>
              </a:tr>
            </a:tbl>
          </a:graphicData>
        </a:graphic>
      </p:graphicFrame>
      <p:sp>
        <p:nvSpPr>
          <p:cNvPr id="5" name="TextBox 4">
            <a:extLst>
              <a:ext uri="{FF2B5EF4-FFF2-40B4-BE49-F238E27FC236}">
                <a16:creationId xmlns:a16="http://schemas.microsoft.com/office/drawing/2014/main" id="{681706E9-4B89-D5D6-2972-6E5A3F638FA0}"/>
              </a:ext>
            </a:extLst>
          </p:cNvPr>
          <p:cNvSpPr txBox="1"/>
          <p:nvPr/>
        </p:nvSpPr>
        <p:spPr>
          <a:xfrm>
            <a:off x="466725" y="435530"/>
            <a:ext cx="6096000" cy="430887"/>
          </a:xfrm>
          <a:prstGeom prst="rect">
            <a:avLst/>
          </a:prstGeom>
          <a:noFill/>
        </p:spPr>
        <p:txBody>
          <a:bodyPr wrap="square" rtlCol="0">
            <a:spAutoFit/>
          </a:bodyPr>
          <a:lstStyle/>
          <a:p>
            <a:pPr rtl="0"/>
            <a:r>
              <a:rPr lang="ga-ie" sz="2200" b="0" i="0" dirty="0">
                <a:solidFill>
                  <a:srgbClr val="222222"/>
                </a:solidFill>
                <a:effectLst/>
                <a:highlight>
                  <a:srgbClr val="FFFFFF"/>
                </a:highlight>
                <a:latin typeface="+mn-lt"/>
              </a:rPr>
              <a:t>An Ardteistiméireacht (Bhunaithe)</a:t>
            </a:r>
            <a:endParaRPr lang="en-GB" sz="2200" dirty="0">
              <a:latin typeface="+mn-lt"/>
            </a:endParaRPr>
          </a:p>
        </p:txBody>
      </p:sp>
      <p:pic>
        <p:nvPicPr>
          <p:cNvPr id="6" name="Picture 5">
            <a:extLst>
              <a:ext uri="{FF2B5EF4-FFF2-40B4-BE49-F238E27FC236}">
                <a16:creationId xmlns:a16="http://schemas.microsoft.com/office/drawing/2014/main" id="{A95EBA8C-7B19-A180-3F87-4ADF842BB89B}"/>
              </a:ext>
            </a:extLst>
          </p:cNvPr>
          <p:cNvPicPr>
            <a:picLocks noChangeAspect="1"/>
          </p:cNvPicPr>
          <p:nvPr/>
        </p:nvPicPr>
        <p:blipFill>
          <a:blip r:embed="rId3"/>
          <a:srcRect/>
          <a:stretch/>
        </p:blipFill>
        <p:spPr>
          <a:xfrm>
            <a:off x="638176" y="4642612"/>
            <a:ext cx="1930038" cy="1957387"/>
          </a:xfrm>
          <a:custGeom>
            <a:avLst/>
            <a:gdLst>
              <a:gd name="connsiteX0" fmla="*/ 0 w 1930038"/>
              <a:gd name="connsiteY0" fmla="*/ 0 h 1957387"/>
              <a:gd name="connsiteX1" fmla="*/ 424608 w 1930038"/>
              <a:gd name="connsiteY1" fmla="*/ 0 h 1957387"/>
              <a:gd name="connsiteX2" fmla="*/ 945719 w 1930038"/>
              <a:gd name="connsiteY2" fmla="*/ 0 h 1957387"/>
              <a:gd name="connsiteX3" fmla="*/ 1408928 w 1930038"/>
              <a:gd name="connsiteY3" fmla="*/ 0 h 1957387"/>
              <a:gd name="connsiteX4" fmla="*/ 1930038 w 1930038"/>
              <a:gd name="connsiteY4" fmla="*/ 0 h 1957387"/>
              <a:gd name="connsiteX5" fmla="*/ 1930038 w 1930038"/>
              <a:gd name="connsiteY5" fmla="*/ 528494 h 1957387"/>
              <a:gd name="connsiteX6" fmla="*/ 1930038 w 1930038"/>
              <a:gd name="connsiteY6" fmla="*/ 959120 h 1957387"/>
              <a:gd name="connsiteX7" fmla="*/ 1930038 w 1930038"/>
              <a:gd name="connsiteY7" fmla="*/ 1468040 h 1957387"/>
              <a:gd name="connsiteX8" fmla="*/ 1930038 w 1930038"/>
              <a:gd name="connsiteY8" fmla="*/ 1957387 h 1957387"/>
              <a:gd name="connsiteX9" fmla="*/ 1447529 w 1930038"/>
              <a:gd name="connsiteY9" fmla="*/ 1957387 h 1957387"/>
              <a:gd name="connsiteX10" fmla="*/ 965019 w 1930038"/>
              <a:gd name="connsiteY10" fmla="*/ 1957387 h 1957387"/>
              <a:gd name="connsiteX11" fmla="*/ 482510 w 1930038"/>
              <a:gd name="connsiteY11" fmla="*/ 1957387 h 1957387"/>
              <a:gd name="connsiteX12" fmla="*/ 0 w 1930038"/>
              <a:gd name="connsiteY12" fmla="*/ 1957387 h 1957387"/>
              <a:gd name="connsiteX13" fmla="*/ 0 w 1930038"/>
              <a:gd name="connsiteY13" fmla="*/ 1448466 h 1957387"/>
              <a:gd name="connsiteX14" fmla="*/ 0 w 1930038"/>
              <a:gd name="connsiteY14" fmla="*/ 919972 h 1957387"/>
              <a:gd name="connsiteX15" fmla="*/ 0 w 1930038"/>
              <a:gd name="connsiteY15" fmla="*/ 469773 h 1957387"/>
              <a:gd name="connsiteX16" fmla="*/ 0 w 1930038"/>
              <a:gd name="connsiteY16" fmla="*/ 0 h 195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0038" h="1957387" fill="none" extrusionOk="0">
                <a:moveTo>
                  <a:pt x="0" y="0"/>
                </a:moveTo>
                <a:cubicBezTo>
                  <a:pt x="172600" y="-10014"/>
                  <a:pt x="274957" y="36344"/>
                  <a:pt x="424608" y="0"/>
                </a:cubicBezTo>
                <a:cubicBezTo>
                  <a:pt x="574259" y="-36344"/>
                  <a:pt x="784656" y="58074"/>
                  <a:pt x="945719" y="0"/>
                </a:cubicBezTo>
                <a:cubicBezTo>
                  <a:pt x="1106782" y="-58074"/>
                  <a:pt x="1190340" y="2154"/>
                  <a:pt x="1408928" y="0"/>
                </a:cubicBezTo>
                <a:cubicBezTo>
                  <a:pt x="1627516" y="-2154"/>
                  <a:pt x="1746603" y="15295"/>
                  <a:pt x="1930038" y="0"/>
                </a:cubicBezTo>
                <a:cubicBezTo>
                  <a:pt x="1959428" y="157624"/>
                  <a:pt x="1883733" y="408855"/>
                  <a:pt x="1930038" y="528494"/>
                </a:cubicBezTo>
                <a:cubicBezTo>
                  <a:pt x="1976343" y="648133"/>
                  <a:pt x="1892023" y="782375"/>
                  <a:pt x="1930038" y="959120"/>
                </a:cubicBezTo>
                <a:cubicBezTo>
                  <a:pt x="1968053" y="1135865"/>
                  <a:pt x="1924646" y="1241540"/>
                  <a:pt x="1930038" y="1468040"/>
                </a:cubicBezTo>
                <a:cubicBezTo>
                  <a:pt x="1935430" y="1694540"/>
                  <a:pt x="1889085" y="1734099"/>
                  <a:pt x="1930038" y="1957387"/>
                </a:cubicBezTo>
                <a:cubicBezTo>
                  <a:pt x="1733060" y="1958894"/>
                  <a:pt x="1620962" y="1900105"/>
                  <a:pt x="1447529" y="1957387"/>
                </a:cubicBezTo>
                <a:cubicBezTo>
                  <a:pt x="1274096" y="2014669"/>
                  <a:pt x="1138813" y="1945737"/>
                  <a:pt x="965019" y="1957387"/>
                </a:cubicBezTo>
                <a:cubicBezTo>
                  <a:pt x="791225" y="1969037"/>
                  <a:pt x="645897" y="1951303"/>
                  <a:pt x="482510" y="1957387"/>
                </a:cubicBezTo>
                <a:cubicBezTo>
                  <a:pt x="319123" y="1963471"/>
                  <a:pt x="132542" y="1952877"/>
                  <a:pt x="0" y="1957387"/>
                </a:cubicBezTo>
                <a:cubicBezTo>
                  <a:pt x="-39901" y="1764570"/>
                  <a:pt x="34652" y="1630582"/>
                  <a:pt x="0" y="1448466"/>
                </a:cubicBezTo>
                <a:cubicBezTo>
                  <a:pt x="-34652" y="1266350"/>
                  <a:pt x="36652" y="1152646"/>
                  <a:pt x="0" y="919972"/>
                </a:cubicBezTo>
                <a:cubicBezTo>
                  <a:pt x="-36652" y="687298"/>
                  <a:pt x="28276" y="589566"/>
                  <a:pt x="0" y="469773"/>
                </a:cubicBezTo>
                <a:cubicBezTo>
                  <a:pt x="-28276" y="349980"/>
                  <a:pt x="5593" y="95930"/>
                  <a:pt x="0" y="0"/>
                </a:cubicBezTo>
                <a:close/>
              </a:path>
              <a:path w="1930038" h="1957387" stroke="0" extrusionOk="0">
                <a:moveTo>
                  <a:pt x="0" y="0"/>
                </a:moveTo>
                <a:cubicBezTo>
                  <a:pt x="191096" y="-7326"/>
                  <a:pt x="230411" y="24924"/>
                  <a:pt x="443909" y="0"/>
                </a:cubicBezTo>
                <a:cubicBezTo>
                  <a:pt x="657407" y="-24924"/>
                  <a:pt x="730191" y="14452"/>
                  <a:pt x="868517" y="0"/>
                </a:cubicBezTo>
                <a:cubicBezTo>
                  <a:pt x="1006843" y="-14452"/>
                  <a:pt x="1179418" y="12889"/>
                  <a:pt x="1389627" y="0"/>
                </a:cubicBezTo>
                <a:cubicBezTo>
                  <a:pt x="1599836" y="-12889"/>
                  <a:pt x="1727147" y="46937"/>
                  <a:pt x="1930038" y="0"/>
                </a:cubicBezTo>
                <a:cubicBezTo>
                  <a:pt x="1961666" y="238386"/>
                  <a:pt x="1883088" y="255482"/>
                  <a:pt x="1930038" y="489347"/>
                </a:cubicBezTo>
                <a:cubicBezTo>
                  <a:pt x="1976988" y="723212"/>
                  <a:pt x="1879384" y="718134"/>
                  <a:pt x="1930038" y="919972"/>
                </a:cubicBezTo>
                <a:cubicBezTo>
                  <a:pt x="1980692" y="1121810"/>
                  <a:pt x="1924336" y="1194564"/>
                  <a:pt x="1930038" y="1428893"/>
                </a:cubicBezTo>
                <a:cubicBezTo>
                  <a:pt x="1935740" y="1663222"/>
                  <a:pt x="1899379" y="1791056"/>
                  <a:pt x="1930038" y="1957387"/>
                </a:cubicBezTo>
                <a:cubicBezTo>
                  <a:pt x="1834914" y="2011018"/>
                  <a:pt x="1611829" y="1942873"/>
                  <a:pt x="1466829" y="1957387"/>
                </a:cubicBezTo>
                <a:cubicBezTo>
                  <a:pt x="1321829" y="1971901"/>
                  <a:pt x="1092097" y="1928708"/>
                  <a:pt x="984319" y="1957387"/>
                </a:cubicBezTo>
                <a:cubicBezTo>
                  <a:pt x="876541" y="1986066"/>
                  <a:pt x="610540" y="1933197"/>
                  <a:pt x="501810" y="1957387"/>
                </a:cubicBezTo>
                <a:cubicBezTo>
                  <a:pt x="393080" y="1981577"/>
                  <a:pt x="249254" y="1921807"/>
                  <a:pt x="0" y="1957387"/>
                </a:cubicBezTo>
                <a:cubicBezTo>
                  <a:pt x="-4272" y="1769265"/>
                  <a:pt x="2308" y="1624468"/>
                  <a:pt x="0" y="1507188"/>
                </a:cubicBezTo>
                <a:cubicBezTo>
                  <a:pt x="-2308" y="1389908"/>
                  <a:pt x="44098" y="1164425"/>
                  <a:pt x="0" y="1037415"/>
                </a:cubicBezTo>
                <a:cubicBezTo>
                  <a:pt x="-44098" y="910405"/>
                  <a:pt x="5026" y="704535"/>
                  <a:pt x="0" y="548068"/>
                </a:cubicBezTo>
                <a:cubicBezTo>
                  <a:pt x="-5026" y="391601"/>
                  <a:pt x="61442" y="198778"/>
                  <a:pt x="0" y="0"/>
                </a:cubicBezTo>
                <a:close/>
              </a:path>
            </a:pathLst>
          </a:custGeom>
          <a:ln>
            <a:solidFill>
              <a:srgbClr val="01334E"/>
            </a:solidFill>
            <a:extLst>
              <a:ext uri="{C807C97D-BFC1-408E-A445-0C87EB9F89A2}">
                <ask:lineSketchStyleProps xmlns:ask="http://schemas.microsoft.com/office/drawing/2018/sketchyshapes" sd="3820583649">
                  <a:prstGeom prst="rect">
                    <a:avLst/>
                  </a:prstGeom>
                  <ask:type>
                    <ask:lineSketchScribble/>
                  </ask:type>
                </ask:lineSketchStyleProps>
              </a:ext>
            </a:extLst>
          </a:ln>
        </p:spPr>
      </p:pic>
      <p:sp>
        <p:nvSpPr>
          <p:cNvPr id="3" name="TextBox 2">
            <a:extLst>
              <a:ext uri="{FF2B5EF4-FFF2-40B4-BE49-F238E27FC236}">
                <a16:creationId xmlns:a16="http://schemas.microsoft.com/office/drawing/2014/main" id="{34E24B90-2D96-8AB2-E8F9-27D1C480E05A}"/>
              </a:ext>
            </a:extLst>
          </p:cNvPr>
          <p:cNvSpPr txBox="1"/>
          <p:nvPr/>
        </p:nvSpPr>
        <p:spPr>
          <a:xfrm>
            <a:off x="2560319" y="4642612"/>
            <a:ext cx="8993505" cy="1754326"/>
          </a:xfrm>
          <a:custGeom>
            <a:avLst/>
            <a:gdLst>
              <a:gd name="connsiteX0" fmla="*/ 0 w 8993505"/>
              <a:gd name="connsiteY0" fmla="*/ 0 h 1754326"/>
              <a:gd name="connsiteX1" fmla="*/ 509632 w 8993505"/>
              <a:gd name="connsiteY1" fmla="*/ 0 h 1754326"/>
              <a:gd name="connsiteX2" fmla="*/ 1289069 w 8993505"/>
              <a:gd name="connsiteY2" fmla="*/ 0 h 1754326"/>
              <a:gd name="connsiteX3" fmla="*/ 2068506 w 8993505"/>
              <a:gd name="connsiteY3" fmla="*/ 0 h 1754326"/>
              <a:gd name="connsiteX4" fmla="*/ 2578138 w 8993505"/>
              <a:gd name="connsiteY4" fmla="*/ 0 h 1754326"/>
              <a:gd name="connsiteX5" fmla="*/ 3177705 w 8993505"/>
              <a:gd name="connsiteY5" fmla="*/ 0 h 1754326"/>
              <a:gd name="connsiteX6" fmla="*/ 3777272 w 8993505"/>
              <a:gd name="connsiteY6" fmla="*/ 0 h 1754326"/>
              <a:gd name="connsiteX7" fmla="*/ 4556709 w 8993505"/>
              <a:gd name="connsiteY7" fmla="*/ 0 h 1754326"/>
              <a:gd name="connsiteX8" fmla="*/ 5156276 w 8993505"/>
              <a:gd name="connsiteY8" fmla="*/ 0 h 1754326"/>
              <a:gd name="connsiteX9" fmla="*/ 5755843 w 8993505"/>
              <a:gd name="connsiteY9" fmla="*/ 0 h 1754326"/>
              <a:gd name="connsiteX10" fmla="*/ 6355410 w 8993505"/>
              <a:gd name="connsiteY10" fmla="*/ 0 h 1754326"/>
              <a:gd name="connsiteX11" fmla="*/ 6954977 w 8993505"/>
              <a:gd name="connsiteY11" fmla="*/ 0 h 1754326"/>
              <a:gd name="connsiteX12" fmla="*/ 7734414 w 8993505"/>
              <a:gd name="connsiteY12" fmla="*/ 0 h 1754326"/>
              <a:gd name="connsiteX13" fmla="*/ 8423916 w 8993505"/>
              <a:gd name="connsiteY13" fmla="*/ 0 h 1754326"/>
              <a:gd name="connsiteX14" fmla="*/ 8993505 w 8993505"/>
              <a:gd name="connsiteY14" fmla="*/ 0 h 1754326"/>
              <a:gd name="connsiteX15" fmla="*/ 8993505 w 8993505"/>
              <a:gd name="connsiteY15" fmla="*/ 602319 h 1754326"/>
              <a:gd name="connsiteX16" fmla="*/ 8993505 w 8993505"/>
              <a:gd name="connsiteY16" fmla="*/ 1204637 h 1754326"/>
              <a:gd name="connsiteX17" fmla="*/ 8993505 w 8993505"/>
              <a:gd name="connsiteY17" fmla="*/ 1754326 h 1754326"/>
              <a:gd name="connsiteX18" fmla="*/ 8393938 w 8993505"/>
              <a:gd name="connsiteY18" fmla="*/ 1754326 h 1754326"/>
              <a:gd name="connsiteX19" fmla="*/ 7884306 w 8993505"/>
              <a:gd name="connsiteY19" fmla="*/ 1754326 h 1754326"/>
              <a:gd name="connsiteX20" fmla="*/ 7374674 w 8993505"/>
              <a:gd name="connsiteY20" fmla="*/ 1754326 h 1754326"/>
              <a:gd name="connsiteX21" fmla="*/ 6775107 w 8993505"/>
              <a:gd name="connsiteY21" fmla="*/ 1754326 h 1754326"/>
              <a:gd name="connsiteX22" fmla="*/ 5995670 w 8993505"/>
              <a:gd name="connsiteY22" fmla="*/ 1754326 h 1754326"/>
              <a:gd name="connsiteX23" fmla="*/ 5216233 w 8993505"/>
              <a:gd name="connsiteY23" fmla="*/ 1754326 h 1754326"/>
              <a:gd name="connsiteX24" fmla="*/ 4526731 w 8993505"/>
              <a:gd name="connsiteY24" fmla="*/ 1754326 h 1754326"/>
              <a:gd name="connsiteX25" fmla="*/ 3837229 w 8993505"/>
              <a:gd name="connsiteY25" fmla="*/ 1754326 h 1754326"/>
              <a:gd name="connsiteX26" fmla="*/ 3147727 w 8993505"/>
              <a:gd name="connsiteY26" fmla="*/ 1754326 h 1754326"/>
              <a:gd name="connsiteX27" fmla="*/ 2368290 w 8993505"/>
              <a:gd name="connsiteY27" fmla="*/ 1754326 h 1754326"/>
              <a:gd name="connsiteX28" fmla="*/ 1948593 w 8993505"/>
              <a:gd name="connsiteY28" fmla="*/ 1754326 h 1754326"/>
              <a:gd name="connsiteX29" fmla="*/ 1349026 w 8993505"/>
              <a:gd name="connsiteY29" fmla="*/ 1754326 h 1754326"/>
              <a:gd name="connsiteX30" fmla="*/ 659524 w 8993505"/>
              <a:gd name="connsiteY30" fmla="*/ 1754326 h 1754326"/>
              <a:gd name="connsiteX31" fmla="*/ 0 w 8993505"/>
              <a:gd name="connsiteY31" fmla="*/ 1754326 h 1754326"/>
              <a:gd name="connsiteX32" fmla="*/ 0 w 8993505"/>
              <a:gd name="connsiteY32" fmla="*/ 1169551 h 1754326"/>
              <a:gd name="connsiteX33" fmla="*/ 0 w 8993505"/>
              <a:gd name="connsiteY33" fmla="*/ 567232 h 1754326"/>
              <a:gd name="connsiteX34" fmla="*/ 0 w 8993505"/>
              <a:gd name="connsiteY3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993505" h="1754326" fill="none" extrusionOk="0">
                <a:moveTo>
                  <a:pt x="0" y="0"/>
                </a:moveTo>
                <a:cubicBezTo>
                  <a:pt x="171914" y="-54547"/>
                  <a:pt x="316623" y="925"/>
                  <a:pt x="509632" y="0"/>
                </a:cubicBezTo>
                <a:cubicBezTo>
                  <a:pt x="702641" y="-925"/>
                  <a:pt x="935529" y="58056"/>
                  <a:pt x="1289069" y="0"/>
                </a:cubicBezTo>
                <a:cubicBezTo>
                  <a:pt x="1642609" y="-58056"/>
                  <a:pt x="1687519" y="83774"/>
                  <a:pt x="2068506" y="0"/>
                </a:cubicBezTo>
                <a:cubicBezTo>
                  <a:pt x="2449493" y="-83774"/>
                  <a:pt x="2391535" y="25664"/>
                  <a:pt x="2578138" y="0"/>
                </a:cubicBezTo>
                <a:cubicBezTo>
                  <a:pt x="2764741" y="-25664"/>
                  <a:pt x="2933698" y="18975"/>
                  <a:pt x="3177705" y="0"/>
                </a:cubicBezTo>
                <a:cubicBezTo>
                  <a:pt x="3421712" y="-18975"/>
                  <a:pt x="3640661" y="40335"/>
                  <a:pt x="3777272" y="0"/>
                </a:cubicBezTo>
                <a:cubicBezTo>
                  <a:pt x="3913883" y="-40335"/>
                  <a:pt x="4368694" y="59008"/>
                  <a:pt x="4556709" y="0"/>
                </a:cubicBezTo>
                <a:cubicBezTo>
                  <a:pt x="4744724" y="-59008"/>
                  <a:pt x="4936733" y="68491"/>
                  <a:pt x="5156276" y="0"/>
                </a:cubicBezTo>
                <a:cubicBezTo>
                  <a:pt x="5375819" y="-68491"/>
                  <a:pt x="5601127" y="8954"/>
                  <a:pt x="5755843" y="0"/>
                </a:cubicBezTo>
                <a:cubicBezTo>
                  <a:pt x="5910559" y="-8954"/>
                  <a:pt x="6201984" y="37223"/>
                  <a:pt x="6355410" y="0"/>
                </a:cubicBezTo>
                <a:cubicBezTo>
                  <a:pt x="6508836" y="-37223"/>
                  <a:pt x="6673325" y="61861"/>
                  <a:pt x="6954977" y="0"/>
                </a:cubicBezTo>
                <a:cubicBezTo>
                  <a:pt x="7236629" y="-61861"/>
                  <a:pt x="7542588" y="35787"/>
                  <a:pt x="7734414" y="0"/>
                </a:cubicBezTo>
                <a:cubicBezTo>
                  <a:pt x="7926240" y="-35787"/>
                  <a:pt x="8173471" y="75906"/>
                  <a:pt x="8423916" y="0"/>
                </a:cubicBezTo>
                <a:cubicBezTo>
                  <a:pt x="8674361" y="-75906"/>
                  <a:pt x="8809702" y="55406"/>
                  <a:pt x="8993505" y="0"/>
                </a:cubicBezTo>
                <a:cubicBezTo>
                  <a:pt x="9001315" y="212701"/>
                  <a:pt x="8931192" y="410470"/>
                  <a:pt x="8993505" y="602319"/>
                </a:cubicBezTo>
                <a:cubicBezTo>
                  <a:pt x="9055818" y="794168"/>
                  <a:pt x="8947529" y="1063327"/>
                  <a:pt x="8993505" y="1204637"/>
                </a:cubicBezTo>
                <a:cubicBezTo>
                  <a:pt x="9039481" y="1345947"/>
                  <a:pt x="8929882" y="1546258"/>
                  <a:pt x="8993505" y="1754326"/>
                </a:cubicBezTo>
                <a:cubicBezTo>
                  <a:pt x="8725092" y="1758203"/>
                  <a:pt x="8601586" y="1714525"/>
                  <a:pt x="8393938" y="1754326"/>
                </a:cubicBezTo>
                <a:cubicBezTo>
                  <a:pt x="8186290" y="1794127"/>
                  <a:pt x="8091327" y="1709881"/>
                  <a:pt x="7884306" y="1754326"/>
                </a:cubicBezTo>
                <a:cubicBezTo>
                  <a:pt x="7677285" y="1798771"/>
                  <a:pt x="7505882" y="1697637"/>
                  <a:pt x="7374674" y="1754326"/>
                </a:cubicBezTo>
                <a:cubicBezTo>
                  <a:pt x="7243466" y="1811015"/>
                  <a:pt x="7032039" y="1719731"/>
                  <a:pt x="6775107" y="1754326"/>
                </a:cubicBezTo>
                <a:cubicBezTo>
                  <a:pt x="6518175" y="1788921"/>
                  <a:pt x="6300232" y="1680030"/>
                  <a:pt x="5995670" y="1754326"/>
                </a:cubicBezTo>
                <a:cubicBezTo>
                  <a:pt x="5691108" y="1828622"/>
                  <a:pt x="5577634" y="1681086"/>
                  <a:pt x="5216233" y="1754326"/>
                </a:cubicBezTo>
                <a:cubicBezTo>
                  <a:pt x="4854832" y="1827566"/>
                  <a:pt x="4785289" y="1689902"/>
                  <a:pt x="4526731" y="1754326"/>
                </a:cubicBezTo>
                <a:cubicBezTo>
                  <a:pt x="4268173" y="1818750"/>
                  <a:pt x="4022834" y="1733488"/>
                  <a:pt x="3837229" y="1754326"/>
                </a:cubicBezTo>
                <a:cubicBezTo>
                  <a:pt x="3651624" y="1775164"/>
                  <a:pt x="3364310" y="1698398"/>
                  <a:pt x="3147727" y="1754326"/>
                </a:cubicBezTo>
                <a:cubicBezTo>
                  <a:pt x="2931144" y="1810254"/>
                  <a:pt x="2648518" y="1708870"/>
                  <a:pt x="2368290" y="1754326"/>
                </a:cubicBezTo>
                <a:cubicBezTo>
                  <a:pt x="2088062" y="1799782"/>
                  <a:pt x="2042121" y="1738515"/>
                  <a:pt x="1948593" y="1754326"/>
                </a:cubicBezTo>
                <a:cubicBezTo>
                  <a:pt x="1855065" y="1770137"/>
                  <a:pt x="1566760" y="1717591"/>
                  <a:pt x="1349026" y="1754326"/>
                </a:cubicBezTo>
                <a:cubicBezTo>
                  <a:pt x="1131292" y="1791061"/>
                  <a:pt x="966109" y="1676974"/>
                  <a:pt x="659524" y="1754326"/>
                </a:cubicBezTo>
                <a:cubicBezTo>
                  <a:pt x="352939" y="1831678"/>
                  <a:pt x="219560" y="1704125"/>
                  <a:pt x="0" y="1754326"/>
                </a:cubicBezTo>
                <a:cubicBezTo>
                  <a:pt x="-40215" y="1525290"/>
                  <a:pt x="61462" y="1345566"/>
                  <a:pt x="0" y="1169551"/>
                </a:cubicBezTo>
                <a:cubicBezTo>
                  <a:pt x="-61462" y="993536"/>
                  <a:pt x="68568" y="850804"/>
                  <a:pt x="0" y="567232"/>
                </a:cubicBezTo>
                <a:cubicBezTo>
                  <a:pt x="-68568" y="283660"/>
                  <a:pt x="50844" y="245013"/>
                  <a:pt x="0" y="0"/>
                </a:cubicBezTo>
                <a:close/>
              </a:path>
              <a:path w="8993505" h="1754326" stroke="0" extrusionOk="0">
                <a:moveTo>
                  <a:pt x="0" y="0"/>
                </a:moveTo>
                <a:cubicBezTo>
                  <a:pt x="326661" y="-12185"/>
                  <a:pt x="617100" y="39685"/>
                  <a:pt x="779437" y="0"/>
                </a:cubicBezTo>
                <a:cubicBezTo>
                  <a:pt x="941774" y="-39685"/>
                  <a:pt x="1008096" y="35805"/>
                  <a:pt x="1109199" y="0"/>
                </a:cubicBezTo>
                <a:cubicBezTo>
                  <a:pt x="1210302" y="-35805"/>
                  <a:pt x="1429761" y="45473"/>
                  <a:pt x="1528896" y="0"/>
                </a:cubicBezTo>
                <a:cubicBezTo>
                  <a:pt x="1628031" y="-45473"/>
                  <a:pt x="2088199" y="26032"/>
                  <a:pt x="2308333" y="0"/>
                </a:cubicBezTo>
                <a:cubicBezTo>
                  <a:pt x="2528467" y="-26032"/>
                  <a:pt x="2548455" y="3574"/>
                  <a:pt x="2728030" y="0"/>
                </a:cubicBezTo>
                <a:cubicBezTo>
                  <a:pt x="2907605" y="-3574"/>
                  <a:pt x="3171034" y="22493"/>
                  <a:pt x="3507467" y="0"/>
                </a:cubicBezTo>
                <a:cubicBezTo>
                  <a:pt x="3843900" y="-22493"/>
                  <a:pt x="3969791" y="81615"/>
                  <a:pt x="4286904" y="0"/>
                </a:cubicBezTo>
                <a:cubicBezTo>
                  <a:pt x="4604017" y="-81615"/>
                  <a:pt x="4815938" y="66169"/>
                  <a:pt x="5066341" y="0"/>
                </a:cubicBezTo>
                <a:cubicBezTo>
                  <a:pt x="5316744" y="-66169"/>
                  <a:pt x="5453124" y="43774"/>
                  <a:pt x="5575973" y="0"/>
                </a:cubicBezTo>
                <a:cubicBezTo>
                  <a:pt x="5698822" y="-43774"/>
                  <a:pt x="5865113" y="16506"/>
                  <a:pt x="5995670" y="0"/>
                </a:cubicBezTo>
                <a:cubicBezTo>
                  <a:pt x="6126227" y="-16506"/>
                  <a:pt x="6285509" y="38905"/>
                  <a:pt x="6415367" y="0"/>
                </a:cubicBezTo>
                <a:cubicBezTo>
                  <a:pt x="6545225" y="-38905"/>
                  <a:pt x="6808837" y="36492"/>
                  <a:pt x="7194804" y="0"/>
                </a:cubicBezTo>
                <a:cubicBezTo>
                  <a:pt x="7580771" y="-36492"/>
                  <a:pt x="7399465" y="13442"/>
                  <a:pt x="7524566" y="0"/>
                </a:cubicBezTo>
                <a:cubicBezTo>
                  <a:pt x="7649667" y="-13442"/>
                  <a:pt x="7836344" y="27462"/>
                  <a:pt x="8034198" y="0"/>
                </a:cubicBezTo>
                <a:cubicBezTo>
                  <a:pt x="8232052" y="-27462"/>
                  <a:pt x="8333359" y="29436"/>
                  <a:pt x="8453895" y="0"/>
                </a:cubicBezTo>
                <a:cubicBezTo>
                  <a:pt x="8574431" y="-29436"/>
                  <a:pt x="8779753" y="30"/>
                  <a:pt x="8993505" y="0"/>
                </a:cubicBezTo>
                <a:cubicBezTo>
                  <a:pt x="9040089" y="232989"/>
                  <a:pt x="8992409" y="351208"/>
                  <a:pt x="8993505" y="532146"/>
                </a:cubicBezTo>
                <a:cubicBezTo>
                  <a:pt x="8994601" y="713084"/>
                  <a:pt x="8947396" y="898405"/>
                  <a:pt x="8993505" y="1152007"/>
                </a:cubicBezTo>
                <a:cubicBezTo>
                  <a:pt x="9039614" y="1405609"/>
                  <a:pt x="8987123" y="1460370"/>
                  <a:pt x="8993505" y="1754326"/>
                </a:cubicBezTo>
                <a:cubicBezTo>
                  <a:pt x="8614934" y="1846869"/>
                  <a:pt x="8595555" y="1717080"/>
                  <a:pt x="8214068" y="1754326"/>
                </a:cubicBezTo>
                <a:cubicBezTo>
                  <a:pt x="7832581" y="1791572"/>
                  <a:pt x="7830877" y="1735310"/>
                  <a:pt x="7524566" y="1754326"/>
                </a:cubicBezTo>
                <a:cubicBezTo>
                  <a:pt x="7218255" y="1773342"/>
                  <a:pt x="7061946" y="1729714"/>
                  <a:pt x="6835064" y="1754326"/>
                </a:cubicBezTo>
                <a:cubicBezTo>
                  <a:pt x="6608182" y="1778938"/>
                  <a:pt x="6477929" y="1731951"/>
                  <a:pt x="6325432" y="1754326"/>
                </a:cubicBezTo>
                <a:cubicBezTo>
                  <a:pt x="6172935" y="1776701"/>
                  <a:pt x="6109073" y="1723093"/>
                  <a:pt x="5905735" y="1754326"/>
                </a:cubicBezTo>
                <a:cubicBezTo>
                  <a:pt x="5702397" y="1785559"/>
                  <a:pt x="5567640" y="1726213"/>
                  <a:pt x="5396103" y="1754326"/>
                </a:cubicBezTo>
                <a:cubicBezTo>
                  <a:pt x="5224566" y="1782439"/>
                  <a:pt x="5221086" y="1744475"/>
                  <a:pt x="5066341" y="1754326"/>
                </a:cubicBezTo>
                <a:cubicBezTo>
                  <a:pt x="4911596" y="1764177"/>
                  <a:pt x="4734689" y="1694893"/>
                  <a:pt x="4556709" y="1754326"/>
                </a:cubicBezTo>
                <a:cubicBezTo>
                  <a:pt x="4378729" y="1813759"/>
                  <a:pt x="4205584" y="1737565"/>
                  <a:pt x="4047077" y="1754326"/>
                </a:cubicBezTo>
                <a:cubicBezTo>
                  <a:pt x="3888570" y="1771087"/>
                  <a:pt x="3730613" y="1719818"/>
                  <a:pt x="3627380" y="1754326"/>
                </a:cubicBezTo>
                <a:cubicBezTo>
                  <a:pt x="3524147" y="1788834"/>
                  <a:pt x="3144781" y="1730262"/>
                  <a:pt x="2937878" y="1754326"/>
                </a:cubicBezTo>
                <a:cubicBezTo>
                  <a:pt x="2730975" y="1778390"/>
                  <a:pt x="2709843" y="1743207"/>
                  <a:pt x="2518181" y="1754326"/>
                </a:cubicBezTo>
                <a:cubicBezTo>
                  <a:pt x="2326519" y="1765445"/>
                  <a:pt x="2183290" y="1750751"/>
                  <a:pt x="1918614" y="1754326"/>
                </a:cubicBezTo>
                <a:cubicBezTo>
                  <a:pt x="1653938" y="1757901"/>
                  <a:pt x="1614934" y="1719651"/>
                  <a:pt x="1319047" y="1754326"/>
                </a:cubicBezTo>
                <a:cubicBezTo>
                  <a:pt x="1023160" y="1789001"/>
                  <a:pt x="1119601" y="1753746"/>
                  <a:pt x="989286" y="1754326"/>
                </a:cubicBezTo>
                <a:cubicBezTo>
                  <a:pt x="858971" y="1754906"/>
                  <a:pt x="740231" y="1734795"/>
                  <a:pt x="659524" y="1754326"/>
                </a:cubicBezTo>
                <a:cubicBezTo>
                  <a:pt x="578817" y="1773857"/>
                  <a:pt x="246642" y="1746921"/>
                  <a:pt x="0" y="1754326"/>
                </a:cubicBezTo>
                <a:cubicBezTo>
                  <a:pt x="-30276" y="1563833"/>
                  <a:pt x="45047" y="1348524"/>
                  <a:pt x="0" y="1152007"/>
                </a:cubicBezTo>
                <a:cubicBezTo>
                  <a:pt x="-45047" y="955490"/>
                  <a:pt x="13267" y="728300"/>
                  <a:pt x="0" y="532146"/>
                </a:cubicBezTo>
                <a:cubicBezTo>
                  <a:pt x="-13267" y="335992"/>
                  <a:pt x="32063" y="121293"/>
                  <a:pt x="0" y="0"/>
                </a:cubicBezTo>
                <a:close/>
              </a:path>
            </a:pathLst>
          </a:custGeom>
          <a:solidFill>
            <a:srgbClr val="FF826A"/>
          </a:solidFill>
          <a:ln>
            <a:solidFill>
              <a:srgbClr val="FF826A"/>
            </a:solidFill>
            <a:extLst>
              <a:ext uri="{C807C97D-BFC1-408E-A445-0C87EB9F89A2}">
                <ask:lineSketchStyleProps xmlns:ask="http://schemas.microsoft.com/office/drawing/2018/sketchyshapes" sd="1715687224">
                  <a:prstGeom prst="rect">
                    <a:avLst/>
                  </a:prstGeom>
                  <ask:type>
                    <ask:lineSketchScribble/>
                  </ask:type>
                </ask:lineSketchStyleProps>
              </a:ext>
            </a:extLst>
          </a:ln>
        </p:spPr>
        <p:txBody>
          <a:bodyPr wrap="square" rtlCol="0">
            <a:spAutoFit/>
          </a:bodyPr>
          <a:lstStyle/>
          <a:p>
            <a:pPr rtl="0"/>
            <a:r>
              <a:rPr lang="ga-ie" sz="1800" dirty="0">
                <a:solidFill>
                  <a:schemeClr val="bg1"/>
                </a:solidFill>
              </a:rPr>
              <a:t>Mar Eolas Duit: Tá an tSraith Shinsearach (atá comhdhéanta den Idirbhliain, an 5</a:t>
            </a:r>
            <a:r>
              <a:rPr lang="ga-ie" sz="1800" baseline="30000" dirty="0">
                <a:solidFill>
                  <a:schemeClr val="bg1"/>
                </a:solidFill>
              </a:rPr>
              <a:t>ú</a:t>
            </a:r>
            <a:r>
              <a:rPr lang="ga-ie" sz="1800" dirty="0">
                <a:solidFill>
                  <a:schemeClr val="bg1"/>
                </a:solidFill>
              </a:rPr>
              <a:t> Bliain agus an 6</a:t>
            </a:r>
            <a:r>
              <a:rPr lang="ga-ie" sz="1800" baseline="30000" dirty="0">
                <a:solidFill>
                  <a:schemeClr val="bg1"/>
                </a:solidFill>
              </a:rPr>
              <a:t>ú</a:t>
            </a:r>
            <a:r>
              <a:rPr lang="ga-ie" sz="1800" dirty="0">
                <a:solidFill>
                  <a:schemeClr val="bg1"/>
                </a:solidFill>
              </a:rPr>
              <a:t> Bliain - na 3 chlár go léir) i mbun athraithe faoi láthair. D’fhéadfadh roinnt de na hathruithe sin dul i bhfeidhm ort. Mar shampla, teagascfar 2 ábhar bhreise nua den Ardteistiméireacht i scoileanna áirithe ó Mheán Fómhair 2026: </a:t>
            </a:r>
          </a:p>
          <a:p>
            <a:pPr marL="342900" indent="-342900" rtl="0">
              <a:buClr>
                <a:schemeClr val="bg1"/>
              </a:buClr>
              <a:buFont typeface="Arial" panose="020B0604020202020204" pitchFamily="34" charset="0"/>
              <a:buChar char="•"/>
            </a:pPr>
            <a:r>
              <a:rPr lang="ga-ie" sz="1800" dirty="0">
                <a:solidFill>
                  <a:schemeClr val="bg1"/>
                </a:solidFill>
              </a:rPr>
              <a:t>Gníomhú ar son na hAeráide agus Forbairt Inbhuanaithe</a:t>
            </a:r>
          </a:p>
          <a:p>
            <a:pPr marL="342900" indent="-342900" rtl="0">
              <a:buClr>
                <a:schemeClr val="bg1"/>
              </a:buClr>
              <a:buFont typeface="Arial" panose="020B0604020202020204" pitchFamily="34" charset="0"/>
              <a:buChar char="•"/>
            </a:pPr>
            <a:r>
              <a:rPr lang="ga-ie" sz="1800" dirty="0">
                <a:solidFill>
                  <a:schemeClr val="bg1"/>
                </a:solidFill>
              </a:rPr>
              <a:t>Drámaíocht, Staidéar Scannán agus Léann na hAmharclannaíochta </a:t>
            </a:r>
          </a:p>
        </p:txBody>
      </p:sp>
      <p:sp>
        <p:nvSpPr>
          <p:cNvPr id="7" name="Google Shape;196;p7">
            <a:extLst>
              <a:ext uri="{FF2B5EF4-FFF2-40B4-BE49-F238E27FC236}">
                <a16:creationId xmlns:a16="http://schemas.microsoft.com/office/drawing/2014/main" id="{6D1A9F4C-5C05-941B-B0CC-390E5AD6DA7C}"/>
              </a:ext>
            </a:extLst>
          </p:cNvPr>
          <p:cNvSpPr txBox="1">
            <a:spLocks/>
          </p:cNvSpPr>
          <p:nvPr/>
        </p:nvSpPr>
        <p:spPr>
          <a:xfrm>
            <a:off x="466725" y="9990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3, Gníomhaíocht 2</a:t>
            </a:r>
          </a:p>
        </p:txBody>
      </p:sp>
    </p:spTree>
    <p:extLst>
      <p:ext uri="{BB962C8B-B14F-4D97-AF65-F5344CB8AC3E}">
        <p14:creationId xmlns:p14="http://schemas.microsoft.com/office/powerpoint/2010/main" val="232851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1, Gníomhaíocht 3</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2947602"/>
          </a:xfrm>
          <a:custGeom>
            <a:avLst/>
            <a:gdLst>
              <a:gd name="connsiteX0" fmla="*/ 0 w 11302313"/>
              <a:gd name="connsiteY0" fmla="*/ 0 h 2947602"/>
              <a:gd name="connsiteX1" fmla="*/ 438796 w 11302313"/>
              <a:gd name="connsiteY1" fmla="*/ 0 h 2947602"/>
              <a:gd name="connsiteX2" fmla="*/ 764568 w 11302313"/>
              <a:gd name="connsiteY2" fmla="*/ 0 h 2947602"/>
              <a:gd name="connsiteX3" fmla="*/ 1542433 w 11302313"/>
              <a:gd name="connsiteY3" fmla="*/ 0 h 2947602"/>
              <a:gd name="connsiteX4" fmla="*/ 2094252 w 11302313"/>
              <a:gd name="connsiteY4" fmla="*/ 0 h 2947602"/>
              <a:gd name="connsiteX5" fmla="*/ 2533048 w 11302313"/>
              <a:gd name="connsiteY5" fmla="*/ 0 h 2947602"/>
              <a:gd name="connsiteX6" fmla="*/ 3423936 w 11302313"/>
              <a:gd name="connsiteY6" fmla="*/ 0 h 2947602"/>
              <a:gd name="connsiteX7" fmla="*/ 4314824 w 11302313"/>
              <a:gd name="connsiteY7" fmla="*/ 0 h 2947602"/>
              <a:gd name="connsiteX8" fmla="*/ 4753620 w 11302313"/>
              <a:gd name="connsiteY8" fmla="*/ 0 h 2947602"/>
              <a:gd name="connsiteX9" fmla="*/ 5418462 w 11302313"/>
              <a:gd name="connsiteY9" fmla="*/ 0 h 2947602"/>
              <a:gd name="connsiteX10" fmla="*/ 5970281 w 11302313"/>
              <a:gd name="connsiteY10" fmla="*/ 0 h 2947602"/>
              <a:gd name="connsiteX11" fmla="*/ 6635123 w 11302313"/>
              <a:gd name="connsiteY11" fmla="*/ 0 h 2947602"/>
              <a:gd name="connsiteX12" fmla="*/ 7186941 w 11302313"/>
              <a:gd name="connsiteY12" fmla="*/ 0 h 2947602"/>
              <a:gd name="connsiteX13" fmla="*/ 8077830 w 11302313"/>
              <a:gd name="connsiteY13" fmla="*/ 0 h 2947602"/>
              <a:gd name="connsiteX14" fmla="*/ 8968718 w 11302313"/>
              <a:gd name="connsiteY14" fmla="*/ 0 h 2947602"/>
              <a:gd name="connsiteX15" fmla="*/ 9746583 w 11302313"/>
              <a:gd name="connsiteY15" fmla="*/ 0 h 2947602"/>
              <a:gd name="connsiteX16" fmla="*/ 10298402 w 11302313"/>
              <a:gd name="connsiteY16" fmla="*/ 0 h 2947602"/>
              <a:gd name="connsiteX17" fmla="*/ 11302313 w 11302313"/>
              <a:gd name="connsiteY17" fmla="*/ 0 h 2947602"/>
              <a:gd name="connsiteX18" fmla="*/ 11302313 w 11302313"/>
              <a:gd name="connsiteY18" fmla="*/ 501092 h 2947602"/>
              <a:gd name="connsiteX19" fmla="*/ 11302313 w 11302313"/>
              <a:gd name="connsiteY19" fmla="*/ 1031661 h 2947602"/>
              <a:gd name="connsiteX20" fmla="*/ 11302313 w 11302313"/>
              <a:gd name="connsiteY20" fmla="*/ 1532753 h 2947602"/>
              <a:gd name="connsiteX21" fmla="*/ 11302313 w 11302313"/>
              <a:gd name="connsiteY21" fmla="*/ 2151749 h 2947602"/>
              <a:gd name="connsiteX22" fmla="*/ 11302313 w 11302313"/>
              <a:gd name="connsiteY22" fmla="*/ 2947602 h 2947602"/>
              <a:gd name="connsiteX23" fmla="*/ 10524448 w 11302313"/>
              <a:gd name="connsiteY23" fmla="*/ 2947602 h 2947602"/>
              <a:gd name="connsiteX24" fmla="*/ 9633560 w 11302313"/>
              <a:gd name="connsiteY24" fmla="*/ 2947602 h 2947602"/>
              <a:gd name="connsiteX25" fmla="*/ 9081741 w 11302313"/>
              <a:gd name="connsiteY25" fmla="*/ 2947602 h 2947602"/>
              <a:gd name="connsiteX26" fmla="*/ 8303876 w 11302313"/>
              <a:gd name="connsiteY26" fmla="*/ 2947602 h 2947602"/>
              <a:gd name="connsiteX27" fmla="*/ 7978103 w 11302313"/>
              <a:gd name="connsiteY27" fmla="*/ 2947602 h 2947602"/>
              <a:gd name="connsiteX28" fmla="*/ 7313261 w 11302313"/>
              <a:gd name="connsiteY28" fmla="*/ 2947602 h 2947602"/>
              <a:gd name="connsiteX29" fmla="*/ 6987489 w 11302313"/>
              <a:gd name="connsiteY29" fmla="*/ 2947602 h 2947602"/>
              <a:gd name="connsiteX30" fmla="*/ 6322647 w 11302313"/>
              <a:gd name="connsiteY30" fmla="*/ 2947602 h 2947602"/>
              <a:gd name="connsiteX31" fmla="*/ 5770828 w 11302313"/>
              <a:gd name="connsiteY31" fmla="*/ 2947602 h 2947602"/>
              <a:gd name="connsiteX32" fmla="*/ 4879940 w 11302313"/>
              <a:gd name="connsiteY32" fmla="*/ 2947602 h 2947602"/>
              <a:gd name="connsiteX33" fmla="*/ 4554167 w 11302313"/>
              <a:gd name="connsiteY33" fmla="*/ 2947602 h 2947602"/>
              <a:gd name="connsiteX34" fmla="*/ 3889325 w 11302313"/>
              <a:gd name="connsiteY34" fmla="*/ 2947602 h 2947602"/>
              <a:gd name="connsiteX35" fmla="*/ 3450530 w 11302313"/>
              <a:gd name="connsiteY35" fmla="*/ 2947602 h 2947602"/>
              <a:gd name="connsiteX36" fmla="*/ 3011734 w 11302313"/>
              <a:gd name="connsiteY36" fmla="*/ 2947602 h 2947602"/>
              <a:gd name="connsiteX37" fmla="*/ 2233869 w 11302313"/>
              <a:gd name="connsiteY37" fmla="*/ 2947602 h 2947602"/>
              <a:gd name="connsiteX38" fmla="*/ 1908096 w 11302313"/>
              <a:gd name="connsiteY38" fmla="*/ 2947602 h 2947602"/>
              <a:gd name="connsiteX39" fmla="*/ 1017208 w 11302313"/>
              <a:gd name="connsiteY39" fmla="*/ 2947602 h 2947602"/>
              <a:gd name="connsiteX40" fmla="*/ 0 w 11302313"/>
              <a:gd name="connsiteY40" fmla="*/ 2947602 h 2947602"/>
              <a:gd name="connsiteX41" fmla="*/ 0 w 11302313"/>
              <a:gd name="connsiteY41" fmla="*/ 2358082 h 2947602"/>
              <a:gd name="connsiteX42" fmla="*/ 0 w 11302313"/>
              <a:gd name="connsiteY42" fmla="*/ 1856989 h 2947602"/>
              <a:gd name="connsiteX43" fmla="*/ 0 w 11302313"/>
              <a:gd name="connsiteY43" fmla="*/ 1355897 h 2947602"/>
              <a:gd name="connsiteX44" fmla="*/ 0 w 11302313"/>
              <a:gd name="connsiteY44" fmla="*/ 766377 h 2947602"/>
              <a:gd name="connsiteX45" fmla="*/ 0 w 11302313"/>
              <a:gd name="connsiteY45" fmla="*/ 0 h 294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02313" h="2947602"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4325" y="110906"/>
                  <a:pt x="11294854" y="371626"/>
                  <a:pt x="11302313" y="501092"/>
                </a:cubicBezTo>
                <a:cubicBezTo>
                  <a:pt x="11309772" y="630558"/>
                  <a:pt x="11306867" y="775169"/>
                  <a:pt x="11302313" y="1031661"/>
                </a:cubicBezTo>
                <a:cubicBezTo>
                  <a:pt x="11297759" y="1288153"/>
                  <a:pt x="11320553" y="1378389"/>
                  <a:pt x="11302313" y="1532753"/>
                </a:cubicBezTo>
                <a:cubicBezTo>
                  <a:pt x="11284073" y="1687117"/>
                  <a:pt x="11298323" y="1950074"/>
                  <a:pt x="11302313" y="2151749"/>
                </a:cubicBezTo>
                <a:cubicBezTo>
                  <a:pt x="11306303" y="2353424"/>
                  <a:pt x="11320639" y="2620147"/>
                  <a:pt x="11302313" y="2947602"/>
                </a:cubicBezTo>
                <a:cubicBezTo>
                  <a:pt x="11058750" y="2954833"/>
                  <a:pt x="10860021" y="2932624"/>
                  <a:pt x="10524448" y="2947602"/>
                </a:cubicBezTo>
                <a:cubicBezTo>
                  <a:pt x="10188876" y="2962580"/>
                  <a:pt x="9891976" y="2910033"/>
                  <a:pt x="9633560" y="2947602"/>
                </a:cubicBezTo>
                <a:cubicBezTo>
                  <a:pt x="9375144" y="2985171"/>
                  <a:pt x="9244117" y="2943250"/>
                  <a:pt x="9081741" y="2947602"/>
                </a:cubicBezTo>
                <a:cubicBezTo>
                  <a:pt x="8919365" y="2951954"/>
                  <a:pt x="8673095" y="2959775"/>
                  <a:pt x="8303876" y="2947602"/>
                </a:cubicBezTo>
                <a:cubicBezTo>
                  <a:pt x="7934658" y="2935429"/>
                  <a:pt x="8128745" y="2938618"/>
                  <a:pt x="7978103" y="2947602"/>
                </a:cubicBezTo>
                <a:cubicBezTo>
                  <a:pt x="7827461" y="2956586"/>
                  <a:pt x="7494758" y="2964177"/>
                  <a:pt x="7313261" y="2947602"/>
                </a:cubicBezTo>
                <a:cubicBezTo>
                  <a:pt x="7131764" y="2931027"/>
                  <a:pt x="7085152" y="2948135"/>
                  <a:pt x="6987489" y="2947602"/>
                </a:cubicBezTo>
                <a:cubicBezTo>
                  <a:pt x="6889826" y="2947069"/>
                  <a:pt x="6504097" y="2950215"/>
                  <a:pt x="6322647" y="2947602"/>
                </a:cubicBezTo>
                <a:cubicBezTo>
                  <a:pt x="6141197" y="2944989"/>
                  <a:pt x="5950419" y="2928069"/>
                  <a:pt x="5770828" y="2947602"/>
                </a:cubicBezTo>
                <a:cubicBezTo>
                  <a:pt x="5591237" y="2967135"/>
                  <a:pt x="5191204" y="2952985"/>
                  <a:pt x="4879940" y="2947602"/>
                </a:cubicBezTo>
                <a:cubicBezTo>
                  <a:pt x="4568676" y="2942219"/>
                  <a:pt x="4714899" y="2960086"/>
                  <a:pt x="4554167" y="2947602"/>
                </a:cubicBezTo>
                <a:cubicBezTo>
                  <a:pt x="4393435" y="2935118"/>
                  <a:pt x="4158404" y="2973463"/>
                  <a:pt x="3889325" y="2947602"/>
                </a:cubicBezTo>
                <a:cubicBezTo>
                  <a:pt x="3620246" y="2921741"/>
                  <a:pt x="3585001" y="2938157"/>
                  <a:pt x="3450530" y="2947602"/>
                </a:cubicBezTo>
                <a:cubicBezTo>
                  <a:pt x="3316060" y="2957047"/>
                  <a:pt x="3139251" y="2964202"/>
                  <a:pt x="3011734" y="2947602"/>
                </a:cubicBezTo>
                <a:cubicBezTo>
                  <a:pt x="2884217" y="2931002"/>
                  <a:pt x="2436681" y="2954329"/>
                  <a:pt x="2233869" y="2947602"/>
                </a:cubicBezTo>
                <a:cubicBezTo>
                  <a:pt x="2031058" y="2940875"/>
                  <a:pt x="2011672" y="2953409"/>
                  <a:pt x="1908096" y="2947602"/>
                </a:cubicBezTo>
                <a:cubicBezTo>
                  <a:pt x="1804520" y="2941795"/>
                  <a:pt x="1419767" y="2972456"/>
                  <a:pt x="1017208" y="2947602"/>
                </a:cubicBezTo>
                <a:cubicBezTo>
                  <a:pt x="614649" y="2922748"/>
                  <a:pt x="454798" y="2981559"/>
                  <a:pt x="0" y="2947602"/>
                </a:cubicBezTo>
                <a:cubicBezTo>
                  <a:pt x="695" y="2673683"/>
                  <a:pt x="-20514" y="2594742"/>
                  <a:pt x="0" y="2358082"/>
                </a:cubicBezTo>
                <a:cubicBezTo>
                  <a:pt x="20514" y="2121422"/>
                  <a:pt x="-7944" y="2018429"/>
                  <a:pt x="0" y="1856989"/>
                </a:cubicBezTo>
                <a:cubicBezTo>
                  <a:pt x="7944" y="1695549"/>
                  <a:pt x="14415" y="1565612"/>
                  <a:pt x="0" y="1355897"/>
                </a:cubicBezTo>
                <a:cubicBezTo>
                  <a:pt x="-14415" y="1146182"/>
                  <a:pt x="12830" y="1005935"/>
                  <a:pt x="0" y="766377"/>
                </a:cubicBezTo>
                <a:cubicBezTo>
                  <a:pt x="-12830" y="526819"/>
                  <a:pt x="30789" y="192129"/>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2000" kern="100" dirty="0">
                <a:effectLst/>
                <a:latin typeface="+mn-lt"/>
                <a:ea typeface="Aptos" panose="020B0004020202020204" pitchFamily="34" charset="0"/>
                <a:cs typeface="Arial" panose="020B0604020202020204" pitchFamily="34" charset="0"/>
              </a:rPr>
              <a:t>	    </a:t>
            </a:r>
            <a:r>
              <a:rPr lang="ga-ie" sz="2400" dirty="0">
                <a:effectLst/>
                <a:latin typeface="Aptos" panose="020B0004020202020204" pitchFamily="34" charset="0"/>
                <a:ea typeface="Aptos" panose="020B0004020202020204" pitchFamily="34" charset="0"/>
                <a:cs typeface="Arial" panose="020B0604020202020204" pitchFamily="34" charset="0"/>
              </a:rPr>
              <a:t>Chuaigh mé ar ais [chun dul faoi oiliúint mar mhúinteoir bunscoile] tar éis </a:t>
            </a:r>
            <a:r>
              <a:rPr lang="en-GB" sz="2400" dirty="0">
                <a:effectLst/>
                <a:latin typeface="Aptos" panose="020B0004020202020204" pitchFamily="34" charset="0"/>
                <a:ea typeface="Aptos" panose="020B0004020202020204" pitchFamily="34" charset="0"/>
                <a:cs typeface="Arial" panose="020B0604020202020204" pitchFamily="34" charset="0"/>
              </a:rPr>
              <a:t>	</a:t>
            </a:r>
            <a:r>
              <a:rPr lang="ga-ie" sz="2400" dirty="0">
                <a:effectLst/>
                <a:latin typeface="Aptos" panose="020B0004020202020204" pitchFamily="34" charset="0"/>
                <a:ea typeface="Aptos" panose="020B0004020202020204" pitchFamily="34" charset="0"/>
                <a:cs typeface="Arial" panose="020B0604020202020204" pitchFamily="34" charset="0"/>
              </a:rPr>
              <a:t>20 bliain - bhí bearna 20 bliain</a:t>
            </a:r>
            <a:r>
              <a:rPr lang="en-GB" sz="2400" dirty="0">
                <a:effectLst/>
                <a:latin typeface="Aptos" panose="020B0004020202020204" pitchFamily="34" charset="0"/>
                <a:ea typeface="Aptos" panose="020B0004020202020204" pitchFamily="34" charset="0"/>
                <a:cs typeface="Arial" panose="020B0604020202020204" pitchFamily="34" charset="0"/>
              </a:rPr>
              <a:t> </a:t>
            </a:r>
            <a:r>
              <a:rPr lang="ga-ie" sz="2400" dirty="0">
                <a:effectLst/>
                <a:latin typeface="Aptos" panose="020B0004020202020204" pitchFamily="34" charset="0"/>
                <a:ea typeface="Aptos" panose="020B0004020202020204" pitchFamily="34" charset="0"/>
                <a:cs typeface="Arial" panose="020B0604020202020204" pitchFamily="34" charset="0"/>
              </a:rPr>
              <a:t>ann idir an scrúdú Gaeilge ardleibhéil san Ardteistiméireacht a dhéanamh agus dul faoi oiliúint le bheith i mo mhúinteoir - bhí folús de chineál éigin ann a bhí le líonadh... </a:t>
            </a:r>
          </a:p>
          <a:p>
            <a:pPr rtl="0">
              <a:lnSpc>
                <a:spcPct val="107000"/>
              </a:lnSpc>
              <a:spcAft>
                <a:spcPts val="800"/>
              </a:spcAft>
            </a:pPr>
            <a:r>
              <a:rPr lang="ga-ie" sz="2400" dirty="0">
                <a:effectLst/>
                <a:latin typeface="Aptos" panose="020B0004020202020204" pitchFamily="34" charset="0"/>
                <a:ea typeface="Aptos" panose="020B0004020202020204" pitchFamily="34" charset="0"/>
                <a:cs typeface="Arial" panose="020B0604020202020204" pitchFamily="34" charset="0"/>
              </a:rPr>
              <a:t>Ní féidir liom béim imleor a chur ar cé chomh mór agus atá an chuid sin den oiliúint. Níl aon dul thairis. Caithfidh an caighdeán a bheith agat. Sin é. Is cuid mhór é de shaol laethúil múinteora bunscoile. Sin an dóigh ar cheart dó a bheith... </a:t>
            </a:r>
            <a:endParaRPr lang="en-GB"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Larissa</a:t>
            </a:r>
          </a:p>
        </p:txBody>
      </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3"/>
          <a:srcRect/>
          <a:stretch/>
        </p:blipFill>
        <p:spPr>
          <a:xfrm>
            <a:off x="194362" y="937844"/>
            <a:ext cx="1444406" cy="1464873"/>
          </a:xfrm>
          <a:prstGeom prst="rect">
            <a:avLst/>
          </a:prstGeom>
        </p:spPr>
      </p:pic>
      <p:grpSp>
        <p:nvGrpSpPr>
          <p:cNvPr id="7" name="Group 6">
            <a:extLst>
              <a:ext uri="{FF2B5EF4-FFF2-40B4-BE49-F238E27FC236}">
                <a16:creationId xmlns:a16="http://schemas.microsoft.com/office/drawing/2014/main" id="{EF639F87-0046-E543-2C27-B9CE19A36DEE}"/>
              </a:ext>
            </a:extLst>
          </p:cNvPr>
          <p:cNvGrpSpPr/>
          <p:nvPr/>
        </p:nvGrpSpPr>
        <p:grpSpPr>
          <a:xfrm>
            <a:off x="9973932" y="847399"/>
            <a:ext cx="1842147" cy="1007242"/>
            <a:chOff x="9973932" y="847399"/>
            <a:chExt cx="1842147" cy="1007242"/>
          </a:xfrm>
        </p:grpSpPr>
        <p:pic>
          <p:nvPicPr>
            <p:cNvPr id="11" name="Google Shape;330;p19" descr="A picture containing text&#10;&#10;Description automatically generated">
              <a:extLst>
                <a:ext uri="{FF2B5EF4-FFF2-40B4-BE49-F238E27FC236}">
                  <a16:creationId xmlns:a16="http://schemas.microsoft.com/office/drawing/2014/main" id="{BA8BBE39-ECDF-6401-0DBC-F1F457FCFB5F}"/>
                </a:ext>
              </a:extLst>
            </p:cNvPr>
            <p:cNvPicPr preferRelativeResize="0"/>
            <p:nvPr/>
          </p:nvPicPr>
          <p:blipFill rotWithShape="1">
            <a:blip r:embed="rId4">
              <a:alphaModFix/>
            </a:blip>
            <a:srcRect/>
            <a:stretch/>
          </p:blipFill>
          <p:spPr>
            <a:xfrm>
              <a:off x="10808838" y="847400"/>
              <a:ext cx="1007241" cy="1007241"/>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F64203B9-BE40-1507-1EDD-03CEF9DABB3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73932" y="847399"/>
              <a:ext cx="1007241" cy="1007241"/>
            </a:xfrm>
            <a:prstGeom prst="rect">
              <a:avLst/>
            </a:prstGeom>
            <a:ln>
              <a:noFill/>
            </a:ln>
          </p:spPr>
        </p:pic>
      </p:grpSp>
    </p:spTree>
    <p:extLst>
      <p:ext uri="{BB962C8B-B14F-4D97-AF65-F5344CB8AC3E}">
        <p14:creationId xmlns:p14="http://schemas.microsoft.com/office/powerpoint/2010/main" val="18979242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4179</Words>
  <Application>Microsoft Office PowerPoint</Application>
  <PresentationFormat>Widescreen</PresentationFormat>
  <Paragraphs>345</Paragraphs>
  <Slides>16</Slides>
  <Notes>16</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Inter</vt:lpstr>
      <vt:lpstr>Lato</vt:lpstr>
      <vt:lpstr>Arial Black</vt:lpstr>
      <vt:lpstr>Prompt</vt:lpstr>
      <vt:lpstr>Courier New</vt:lpstr>
      <vt:lpstr>Arial</vt:lpstr>
      <vt:lpstr>Calibri</vt:lpstr>
      <vt:lpstr>Lato</vt:lpstr>
      <vt:lpstr>Office Theme</vt:lpstr>
      <vt:lpstr>2_Office Theme</vt:lpstr>
      <vt:lpstr>1_Office Theme</vt:lpstr>
      <vt:lpstr>Conairí</vt:lpstr>
      <vt:lpstr>Aonad 3: Réaltacht fhíorúil</vt:lpstr>
      <vt:lpstr>Aonad 3, Réamheolas</vt:lpstr>
      <vt:lpstr>Aonad 3, Gníomhaíocht 1</vt:lpstr>
      <vt:lpstr>PowerPoint Presentation</vt:lpstr>
      <vt:lpstr>Aonad 3, Gníomhaíocht 1</vt:lpstr>
      <vt:lpstr>Aonad 3, Gníomhaíocht 2</vt:lpstr>
      <vt:lpstr>PowerPoint Presentation</vt:lpstr>
      <vt:lpstr>Aonad 1, Gníomhaíocht 3</vt:lpstr>
      <vt:lpstr>PowerPoint Presentation</vt:lpstr>
      <vt:lpstr>PowerPoint Presentation</vt:lpstr>
      <vt:lpstr>Aonad 3, Gníomhaíocht 4</vt:lpstr>
      <vt:lpstr>PowerPoint Presentation</vt:lpstr>
      <vt:lpstr>PowerPoint Presentation</vt:lpstr>
      <vt:lpstr>Aonad 3,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97</cp:revision>
  <dcterms:created xsi:type="dcterms:W3CDTF">2022-07-12T11:58:05Z</dcterms:created>
  <dcterms:modified xsi:type="dcterms:W3CDTF">2024-08-31T18:50:21Z</dcterms:modified>
</cp:coreProperties>
</file>