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95" r:id="rId2"/>
    <p:sldMasterId id="2147483719" r:id="rId3"/>
  </p:sldMasterIdLst>
  <p:notesMasterIdLst>
    <p:notesMasterId r:id="rId22"/>
  </p:notesMasterIdLst>
  <p:sldIdLst>
    <p:sldId id="256" r:id="rId4"/>
    <p:sldId id="257" r:id="rId5"/>
    <p:sldId id="286" r:id="rId6"/>
    <p:sldId id="304" r:id="rId7"/>
    <p:sldId id="319" r:id="rId8"/>
    <p:sldId id="318" r:id="rId9"/>
    <p:sldId id="303" r:id="rId10"/>
    <p:sldId id="284" r:id="rId11"/>
    <p:sldId id="323" r:id="rId12"/>
    <p:sldId id="315" r:id="rId13"/>
    <p:sldId id="326" r:id="rId14"/>
    <p:sldId id="312" r:id="rId15"/>
    <p:sldId id="324" r:id="rId16"/>
    <p:sldId id="325" r:id="rId17"/>
    <p:sldId id="327" r:id="rId18"/>
    <p:sldId id="296" r:id="rId19"/>
    <p:sldId id="294" r:id="rId20"/>
    <p:sldId id="295" r:id="rId21"/>
  </p:sldIdLst>
  <p:sldSz cx="12192000" cy="6858000"/>
  <p:notesSz cx="6858000" cy="9144000"/>
  <p:embeddedFontLst>
    <p:embeddedFont>
      <p:font typeface="Arial Black" panose="020B0A04020102020204" pitchFamily="34" charset="0"/>
      <p:regular r:id="rId23"/>
      <p:bold r:id="rId24"/>
    </p:embeddedFont>
    <p:embeddedFont>
      <p:font typeface="Prompt" panose="00000500000000000000" pitchFamily="2" charset="-34"/>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po2erKjDrfpdlHpY8TWg8Efbi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C973"/>
    <a:srgbClr val="9C3FD8"/>
    <a:srgbClr val="01334E"/>
    <a:srgbClr val="FF826A"/>
    <a:srgbClr val="FF927D"/>
    <a:srgbClr val="E7D1F5"/>
    <a:srgbClr val="FFFFFF"/>
    <a:srgbClr val="F6EEFB"/>
    <a:srgbClr val="E1C6F3"/>
    <a:srgbClr val="A95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C22D7A-A71E-4F7F-B25F-03412A6EF1EF}">
  <a:tblStyle styleId="{D0C22D7A-A71E-4F7F-B25F-03412A6EF1EF}" styleName="Table_0">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a:tcStyle>
        <a:tcBdr/>
      </a:tcStyle>
    </a:seCell>
    <a:swCell>
      <a:tcTxStyle/>
      <a:tcStyle>
        <a:tcBdr/>
      </a:tcStyle>
    </a:swCell>
    <a:firstRow>
      <a:tcTxStyle b="on" i="off"/>
      <a:tcStyle>
        <a:tcBdr/>
        <a:fill>
          <a:solidFill>
            <a:srgbClr val="FCECE7"/>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74508" autoAdjust="0"/>
  </p:normalViewPr>
  <p:slideViewPr>
    <p:cSldViewPr snapToGrid="0">
      <p:cViewPr varScale="1">
        <p:scale>
          <a:sx n="67" d="100"/>
          <a:sy n="67" d="100"/>
        </p:scale>
        <p:origin x="789" y="39"/>
      </p:cViewPr>
      <p:guideLst/>
    </p:cSldViewPr>
  </p:slideViewPr>
  <p:notesTextViewPr>
    <p:cViewPr>
      <p:scale>
        <a:sx n="1" d="1"/>
        <a:sy n="1" d="1"/>
      </p:scale>
      <p:origin x="0" y="0"/>
    </p:cViewPr>
  </p:notesTextViewPr>
  <p:notesViewPr>
    <p:cSldViewPr snapToGrid="0">
      <p:cViewPr varScale="1">
        <p:scale>
          <a:sx n="68" d="100"/>
          <a:sy n="68" d="100"/>
        </p:scale>
        <p:origin x="2592" y="-69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mary.odoherty@dcu.i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tbi.ie/" TargetMode="External"/><Relationship Id="rId7" Type="http://schemas.openxmlformats.org/officeDocument/2006/relationships/hyperlink" Target="https://www.gov.ie/en/campaigns/teaching-transforms/?referrer=http://www.gov.ie/teachingtransform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dcu.ie/studentrecruitment/Prospectus-Request" TargetMode="External"/><Relationship Id="rId5" Type="http://schemas.openxmlformats.org/officeDocument/2006/relationships/hyperlink" Target="https://www.solas.ie/" TargetMode="External"/><Relationship Id="rId4" Type="http://schemas.openxmlformats.org/officeDocument/2006/relationships/hyperlink" Target="https://www.citizensinformation.ie/en/education/further-education-and-training/apprenticeships/#9b55f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itizensinformation.ie/en/education/further-education-and-training/apprenticeships/#9b55fd"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solas.i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enVo_BfZkL4&amp;t=58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Attention teachers:</a:t>
            </a:r>
          </a:p>
          <a:p>
            <a:pPr marL="0" lvl="0" indent="0" algn="l" rtl="0">
              <a:spcBef>
                <a:spcPts val="0"/>
              </a:spcBef>
              <a:spcAft>
                <a:spcPts val="0"/>
              </a:spcAft>
              <a:buNone/>
            </a:pPr>
            <a:endParaRPr lang="en-IE" sz="1100" i="0" dirty="0">
              <a:solidFill>
                <a:schemeClr val="tx1"/>
              </a:solidFill>
              <a:latin typeface="+mn-lt"/>
            </a:endParaRPr>
          </a:p>
          <a:p>
            <a:pPr marL="0" lvl="0" indent="0" algn="l" rtl="0">
              <a:spcBef>
                <a:spcPts val="0"/>
              </a:spcBef>
              <a:spcAft>
                <a:spcPts val="0"/>
              </a:spcAft>
              <a:buNone/>
            </a:pPr>
            <a:r>
              <a:rPr lang="en-GB" sz="1100" b="0" i="0" u="none" strike="noStrike" dirty="0">
                <a:solidFill>
                  <a:schemeClr val="tx1"/>
                </a:solidFill>
                <a:effectLst/>
                <a:latin typeface="+mn-lt"/>
              </a:rPr>
              <a:t>The Pathways units aim to encourage students from diverse backgrounds to think about their career choices, the career decision making process and particularly to consider teaching as a desirable career.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dirty="0">
                <a:solidFill>
                  <a:schemeClr val="tx1"/>
                </a:solidFill>
                <a:effectLst/>
                <a:latin typeface="+mn-lt"/>
              </a:rPr>
              <a:t>These units are an initiative of the Path Project, which is funded by the Higher Education Authority (HEA), and based in the Institute of Education, Dublin City University (DCU).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dirty="0">
                <a:solidFill>
                  <a:schemeClr val="tx1"/>
                </a:solidFill>
                <a:effectLst/>
                <a:latin typeface="+mn-lt"/>
              </a:rPr>
              <a:t>There are 3 units for 2</a:t>
            </a:r>
            <a:r>
              <a:rPr lang="en-GB" sz="1100" b="0" i="0" u="none" strike="noStrike" baseline="30000" dirty="0">
                <a:solidFill>
                  <a:schemeClr val="tx1"/>
                </a:solidFill>
                <a:effectLst/>
                <a:latin typeface="+mn-lt"/>
              </a:rPr>
              <a:t>nd</a:t>
            </a:r>
            <a:r>
              <a:rPr lang="en-GB" sz="1100" b="0" i="0" u="none" strike="noStrike" dirty="0">
                <a:solidFill>
                  <a:schemeClr val="tx1"/>
                </a:solidFill>
                <a:effectLst/>
                <a:latin typeface="+mn-lt"/>
              </a:rPr>
              <a:t> Year students, each approximately 2 hours duration. </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chemeClr val="tx1"/>
                </a:solidFill>
                <a:effectLst/>
                <a:latin typeface="+mn-lt"/>
              </a:rPr>
              <a:t>Unit 1: Types of smart</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chemeClr val="tx1"/>
                </a:solidFill>
                <a:effectLst/>
                <a:latin typeface="+mn-lt"/>
              </a:rPr>
              <a:t>Unit 2: Educator toolkit</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chemeClr val="tx1"/>
                </a:solidFill>
                <a:effectLst/>
                <a:latin typeface="+mn-lt"/>
              </a:rPr>
              <a:t>Unit 3: On the case</a:t>
            </a:r>
          </a:p>
          <a:p>
            <a:endParaRPr lang="en-GB" sz="1100" b="0" i="0" u="none" strike="noStrike" dirty="0">
              <a:solidFill>
                <a:schemeClr val="tx1"/>
              </a:solidFill>
              <a:effectLst/>
              <a:latin typeface="+mn-lt"/>
            </a:endParaRPr>
          </a:p>
          <a:p>
            <a:pPr marL="0" marR="0" lvl="0" indent="0" algn="l" rtl="0">
              <a:lnSpc>
                <a:spcPct val="100000"/>
              </a:lnSpc>
              <a:spcBef>
                <a:spcPts val="0"/>
              </a:spcBef>
              <a:spcAft>
                <a:spcPts val="0"/>
              </a:spcAft>
              <a:buClr>
                <a:schemeClr val="dk1"/>
              </a:buClr>
              <a:buSzPts val="1100"/>
              <a:buFont typeface="Arial"/>
              <a:buNone/>
            </a:pPr>
            <a:r>
              <a:rPr lang="en-GB" sz="1100" b="0" i="0" u="sng" dirty="0">
                <a:solidFill>
                  <a:schemeClr val="tx1"/>
                </a:solidFill>
                <a:latin typeface="+mn-lt"/>
                <a:ea typeface="Prompt"/>
                <a:cs typeface="Prompt"/>
                <a:sym typeface="Prompt"/>
              </a:rPr>
              <a:t>Some important points about how the Pathways units work</a:t>
            </a:r>
            <a:r>
              <a:rPr lang="en-GB" sz="1100" b="0" i="0" dirty="0">
                <a:solidFill>
                  <a:schemeClr val="tx1"/>
                </a:solidFill>
                <a:latin typeface="+mn-lt"/>
                <a:ea typeface="Prompt"/>
                <a:cs typeface="Prompt"/>
                <a:sym typeface="Prompt"/>
              </a:rPr>
              <a:t>:</a:t>
            </a:r>
          </a:p>
          <a:p>
            <a:pPr marL="457200" lvl="0" indent="-298450" algn="l" rtl="0">
              <a:lnSpc>
                <a:spcPct val="100000"/>
              </a:lnSpc>
              <a:spcBef>
                <a:spcPts val="0"/>
              </a:spcBef>
              <a:spcAft>
                <a:spcPts val="0"/>
              </a:spcAft>
              <a:buClr>
                <a:schemeClr val="dk1"/>
              </a:buClr>
              <a:buSzPts val="1100"/>
              <a:buChar char="●"/>
            </a:pPr>
            <a:r>
              <a:rPr lang="en-GB" sz="1100" i="0" dirty="0">
                <a:solidFill>
                  <a:schemeClr val="tx1"/>
                </a:solidFill>
                <a:latin typeface="+mn-lt"/>
                <a:ea typeface="Prompt"/>
                <a:cs typeface="Prompt"/>
                <a:sym typeface="Prompt"/>
              </a:rPr>
              <a:t>The slides are classroom ready.   </a:t>
            </a:r>
          </a:p>
          <a:p>
            <a:pPr marL="457200" lvl="0" indent="-298450" algn="l" rtl="0">
              <a:lnSpc>
                <a:spcPct val="100000"/>
              </a:lnSpc>
              <a:spcBef>
                <a:spcPts val="0"/>
              </a:spcBef>
              <a:spcAft>
                <a:spcPts val="0"/>
              </a:spcAft>
              <a:buClr>
                <a:schemeClr val="dk1"/>
              </a:buClr>
              <a:buSzPts val="1100"/>
              <a:buChar char="●"/>
            </a:pPr>
            <a:r>
              <a:rPr lang="en-GB" sz="1100" dirty="0">
                <a:effectLst/>
                <a:latin typeface="+mn-lt"/>
                <a:ea typeface="Aptos" panose="020B0004020202020204" pitchFamily="34" charset="0"/>
                <a:cs typeface="Arial" panose="020B0604020202020204" pitchFamily="34" charset="0"/>
              </a:rPr>
              <a:t>The teacher notes, with step-by-step guidance for the specific activity on each slide, is available in the slide notes or can be accessed in pdf format</a:t>
            </a:r>
            <a:r>
              <a:rPr lang="en-GB" sz="1100" dirty="0">
                <a:solidFill>
                  <a:schemeClr val="tx1"/>
                </a:solidFill>
                <a:effectLst/>
                <a:latin typeface="+mn-lt"/>
                <a:ea typeface="Aptos" panose="020B0004020202020204" pitchFamily="34" charset="0"/>
                <a:cs typeface="Prompt"/>
                <a:sym typeface="Prompt"/>
              </a:rPr>
              <a:t>.</a:t>
            </a:r>
            <a:endParaRPr lang="en-GB" sz="1100" i="0" dirty="0">
              <a:solidFill>
                <a:schemeClr val="tx1"/>
              </a:solidFill>
              <a:latin typeface="+mn-lt"/>
              <a:ea typeface="Prompt"/>
              <a:cs typeface="Prompt"/>
              <a:sym typeface="Prompt"/>
            </a:endParaRPr>
          </a:p>
          <a:p>
            <a:pPr marL="457200" marR="0" lvl="0" indent="-298450" algn="l" rtl="0">
              <a:lnSpc>
                <a:spcPct val="100000"/>
              </a:lnSpc>
              <a:spcBef>
                <a:spcPts val="0"/>
              </a:spcBef>
              <a:spcAft>
                <a:spcPts val="0"/>
              </a:spcAft>
              <a:buClr>
                <a:schemeClr val="dk1"/>
              </a:buClr>
              <a:buSzPts val="1100"/>
              <a:buFont typeface="Prompt"/>
              <a:buChar char="●"/>
            </a:pPr>
            <a:r>
              <a:rPr lang="en-GB" sz="1100" i="0" dirty="0">
                <a:solidFill>
                  <a:schemeClr val="tx1"/>
                </a:solidFill>
                <a:latin typeface="+mn-lt"/>
                <a:ea typeface="Prompt"/>
                <a:cs typeface="Prompt"/>
                <a:sym typeface="Prompt"/>
              </a:rPr>
              <a:t>It is important to show slides in presentation mode (unless prompted to do otherwise in the slide notes), as some activities depend on animation. Where there is animation on a slide, this is indicated in the slide notes.  </a:t>
            </a:r>
          </a:p>
          <a:p>
            <a:pPr marL="457200" lvl="0" indent="-298450" algn="l" rtl="0">
              <a:lnSpc>
                <a:spcPct val="100000"/>
              </a:lnSpc>
              <a:spcBef>
                <a:spcPts val="0"/>
              </a:spcBef>
              <a:spcAft>
                <a:spcPts val="0"/>
              </a:spcAft>
              <a:buClr>
                <a:schemeClr val="dk1"/>
              </a:buClr>
              <a:buSzPts val="1100"/>
              <a:buFont typeface="Prompt"/>
              <a:buChar char="●"/>
            </a:pPr>
            <a:r>
              <a:rPr lang="en-GB" sz="1100" i="0" dirty="0">
                <a:solidFill>
                  <a:schemeClr val="tx1"/>
                </a:solidFill>
                <a:latin typeface="+mn-lt"/>
                <a:ea typeface="Prompt"/>
                <a:cs typeface="Prompt"/>
                <a:sym typeface="Prompt"/>
              </a:rPr>
              <a:t>When the text in the slide notes is in italics, it is meant to be paraphrased or used without adaptation by the teacher in speaking with students; when the text is not italicised, it is meant for the teacher only.</a:t>
            </a:r>
          </a:p>
          <a:p>
            <a:pPr marL="457200" lvl="0" indent="-298450" algn="l" rtl="0">
              <a:lnSpc>
                <a:spcPct val="100000"/>
              </a:lnSpc>
              <a:spcBef>
                <a:spcPts val="0"/>
              </a:spcBef>
              <a:spcAft>
                <a:spcPts val="0"/>
              </a:spcAft>
              <a:buClr>
                <a:schemeClr val="dk1"/>
              </a:buClr>
              <a:buSzPts val="1100"/>
              <a:buFont typeface="Prompt"/>
              <a:buChar char="●"/>
            </a:pPr>
            <a:r>
              <a:rPr lang="en-GB" sz="1100" i="0" dirty="0">
                <a:solidFill>
                  <a:schemeClr val="tx1"/>
                </a:solidFill>
                <a:latin typeface="+mn-lt"/>
                <a:ea typeface="Prompt"/>
                <a:cs typeface="Prompt"/>
                <a:sym typeface="Prompt"/>
              </a:rPr>
              <a:t>There is very little preparation of materials required. Occasionally, and depending on your class, you might decide to photocopy worksheet slides in advance. In activities where preparation is required, you will be prompted in the slide notes.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dirty="0">
                <a:solidFill>
                  <a:schemeClr val="tx1"/>
                </a:solidFill>
                <a:effectLst/>
                <a:latin typeface="+mn-lt"/>
              </a:rPr>
              <a:t>If you require any further information, please contact: </a:t>
            </a:r>
            <a:r>
              <a:rPr lang="en-GB" sz="1100" b="0" i="0" dirty="0">
                <a:solidFill>
                  <a:srgbClr val="222222"/>
                </a:solidFill>
                <a:effectLst/>
                <a:latin typeface="+mn-lt"/>
                <a:hlinkClick r:id="rId3"/>
              </a:rPr>
              <a:t>mary.odoherty@dcu.ie</a:t>
            </a:r>
            <a:r>
              <a:rPr lang="en-GB" sz="1100" b="0" i="0" dirty="0">
                <a:solidFill>
                  <a:srgbClr val="222222"/>
                </a:solidFill>
                <a:effectLst/>
                <a:latin typeface="+mn-lt"/>
              </a:rPr>
              <a:t>  </a:t>
            </a:r>
            <a:endParaRPr lang="en-GB" sz="1100" b="0" i="0" u="sng" strike="noStrike" dirty="0">
              <a:solidFill>
                <a:schemeClr val="tx1"/>
              </a:solidFill>
              <a:effectLst/>
              <a:latin typeface="+mn-lt"/>
            </a:endParaRPr>
          </a:p>
          <a:p>
            <a:pPr marL="0" lvl="0" indent="0" algn="l" rtl="0">
              <a:spcBef>
                <a:spcPts val="0"/>
              </a:spcBef>
              <a:spcAft>
                <a:spcPts val="0"/>
              </a:spcAft>
              <a:buNone/>
            </a:pPr>
            <a:endParaRPr lang="en-GB" sz="1100" b="0" i="0" u="sng" strike="noStrike" dirty="0">
              <a:solidFill>
                <a:schemeClr val="tx1"/>
              </a:solidFill>
              <a:effectLst/>
              <a:latin typeface="+mn-lt"/>
            </a:endParaRPr>
          </a:p>
          <a:p>
            <a:pPr marL="0" lvl="0" indent="0" algn="l" rtl="0">
              <a:spcBef>
                <a:spcPts val="0"/>
              </a:spcBef>
              <a:spcAft>
                <a:spcPts val="0"/>
              </a:spcAft>
              <a:buNone/>
            </a:pPr>
            <a:r>
              <a:rPr lang="en-GB" sz="1100" b="0" i="0" u="sng" strike="noStrike" dirty="0">
                <a:solidFill>
                  <a:schemeClr val="tx1"/>
                </a:solidFill>
                <a:effectLst/>
                <a:latin typeface="+mn-lt"/>
              </a:rPr>
              <a:t>Thank you</a:t>
            </a:r>
            <a:endParaRPr lang="en-GB" sz="1100" b="0" dirty="0">
              <a:solidFill>
                <a:schemeClr val="tx1"/>
              </a:solidFill>
              <a:effectLst/>
              <a:latin typeface="+mn-lt"/>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1" dirty="0">
                <a:latin typeface="+mn-lt"/>
              </a:rPr>
              <a:t>Teacher notes (internet is required for this activity)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i="1" kern="100" dirty="0">
                <a:effectLst/>
                <a:latin typeface="Aptos" panose="020B0004020202020204" pitchFamily="34" charset="0"/>
                <a:ea typeface="Aptos" panose="020B0004020202020204" pitchFamily="34" charset="0"/>
                <a:cs typeface="Arial" panose="020B0604020202020204" pitchFamily="34" charset="0"/>
              </a:rPr>
              <a:t>Regardless of the course that you are interested in, there will be </a:t>
            </a:r>
            <a:r>
              <a:rPr lang="en-GB" sz="1200" b="0" i="1" dirty="0">
                <a:effectLst/>
                <a:highlight>
                  <a:srgbClr val="FFFFFF"/>
                </a:highlight>
                <a:latin typeface="-apple-system"/>
              </a:rPr>
              <a:t>set of required </a:t>
            </a:r>
            <a:r>
              <a:rPr lang="en-IE" sz="1200" i="1" kern="100" dirty="0">
                <a:effectLst/>
                <a:latin typeface="Aptos" panose="020B0004020202020204" pitchFamily="34" charset="0"/>
                <a:ea typeface="Aptos" panose="020B0004020202020204" pitchFamily="34" charset="0"/>
                <a:cs typeface="Arial" panose="020B0604020202020204" pitchFamily="34" charset="0"/>
              </a:rPr>
              <a:t>knowledge and understanding for entry into that course. This is to make sure that the student is starting at a level where they will be able to understand and learn the material covered.</a:t>
            </a:r>
            <a:r>
              <a:rPr lang="en-GB" sz="1200" i="1" kern="100" dirty="0">
                <a:effectLst/>
                <a:latin typeface="Aptos" panose="020B0004020202020204" pitchFamily="34" charset="0"/>
                <a:ea typeface="Aptos" panose="020B0004020202020204" pitchFamily="34" charset="0"/>
                <a:cs typeface="Arial" panose="020B0604020202020204" pitchFamily="34" charset="0"/>
              </a:rPr>
              <a:t> </a:t>
            </a:r>
            <a:r>
              <a:rPr lang="en-GB" sz="1200" b="0" i="1" dirty="0">
                <a:effectLst/>
                <a:highlight>
                  <a:srgbClr val="FFFFFF"/>
                </a:highlight>
                <a:latin typeface="-apple-system"/>
              </a:rPr>
              <a:t>Knowing the requirements of courses that you are interested in will help you make decisions about Leaving Certificate subject choices and to set personal study goals.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i="1" dirty="0">
              <a:effectLst/>
              <a:highlight>
                <a:srgbClr val="FFFFFF"/>
              </a:highlight>
              <a:latin typeface="-apple-syste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1" dirty="0">
                <a:effectLst/>
                <a:highlight>
                  <a:srgbClr val="FFFFFF"/>
                </a:highlight>
                <a:latin typeface="-apple-system"/>
              </a:rPr>
              <a:t>Different institutions may have different entry </a:t>
            </a:r>
            <a:r>
              <a:rPr lang="en-IE" sz="1800" i="1" kern="100" dirty="0">
                <a:effectLst/>
                <a:latin typeface="Aptos" panose="020B0004020202020204" pitchFamily="34" charset="0"/>
                <a:ea typeface="Aptos" panose="020B0004020202020204" pitchFamily="34" charset="0"/>
                <a:cs typeface="Arial" panose="020B0604020202020204" pitchFamily="34" charset="0"/>
              </a:rPr>
              <a:t>requirements, and these can change over time. The entry requirements on the slide were valid in 2024 for Dublin City University (DCU) but may have changed since. For this reason, you need to think about where you are going to apply to and get informed.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800" i="1" kern="100" dirty="0">
                <a:effectLst/>
                <a:latin typeface="Aptos" panose="020B0004020202020204" pitchFamily="34" charset="0"/>
                <a:ea typeface="Aptos" panose="020B0004020202020204" pitchFamily="34" charset="0"/>
                <a:cs typeface="Arial" panose="020B0604020202020204" pitchFamily="34" charset="0"/>
              </a:rPr>
              <a:t>Does anyone know where you can get the entry requirement information? </a:t>
            </a:r>
            <a:r>
              <a:rPr lang="en-IE" sz="1800" kern="100" dirty="0">
                <a:effectLst/>
                <a:latin typeface="Aptos" panose="020B0004020202020204" pitchFamily="34" charset="0"/>
                <a:ea typeface="Aptos" panose="020B0004020202020204" pitchFamily="34" charset="0"/>
                <a:cs typeface="Arial" panose="020B0604020202020204" pitchFamily="34" charset="0"/>
              </a:rPr>
              <a:t>[Answer: for university courses – the relevant university prospectus; for further education courses – the relevant college of further education website (can be accessed via </a:t>
            </a:r>
            <a:r>
              <a:rPr lang="en-GB" sz="2800" dirty="0">
                <a:hlinkClick r:id="rId3"/>
              </a:rPr>
              <a:t>ETBI – Representing ETBs</a:t>
            </a:r>
            <a:r>
              <a:rPr lang="en-GB" sz="2800" dirty="0"/>
              <a:t>)</a:t>
            </a:r>
            <a:r>
              <a:rPr lang="en-IE" sz="1800" kern="100" dirty="0">
                <a:effectLst/>
                <a:latin typeface="Aptos" panose="020B0004020202020204" pitchFamily="34" charset="0"/>
                <a:ea typeface="Aptos" panose="020B0004020202020204" pitchFamily="34" charset="0"/>
                <a:cs typeface="Arial" panose="020B0604020202020204" pitchFamily="34" charset="0"/>
              </a:rPr>
              <a:t>; for apprenticeships – see </a:t>
            </a:r>
            <a:r>
              <a:rPr lang="en-GB" sz="2800" dirty="0">
                <a:hlinkClick r:id="rId4"/>
              </a:rPr>
              <a:t>Apprenticeships (citizensinformation.ie)</a:t>
            </a:r>
            <a:r>
              <a:rPr lang="en-IE" sz="1800" i="0" dirty="0">
                <a:latin typeface="+mn-lt"/>
              </a:rPr>
              <a:t>; </a:t>
            </a:r>
            <a:r>
              <a:rPr lang="en-GB" sz="2800" dirty="0">
                <a:hlinkClick r:id="rId5"/>
              </a:rPr>
              <a:t>Solas | Learning Works</a:t>
            </a:r>
            <a:r>
              <a:rPr lang="en-GB" sz="2800" dirty="0"/>
              <a:t>).</a:t>
            </a:r>
            <a:endParaRPr lang="en-IE"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800" kern="100" dirty="0">
                <a:effectLst/>
                <a:latin typeface="Aptos" panose="020B0004020202020204" pitchFamily="34" charset="0"/>
                <a:ea typeface="Aptos" panose="020B0004020202020204" pitchFamily="34" charset="0"/>
                <a:cs typeface="Arial" panose="020B0604020202020204" pitchFamily="34" charset="0"/>
              </a:rPr>
              <a:t>Divide the class into pairs/small groups, depending on the availability of devices.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800" kern="100" dirty="0">
                <a:effectLst/>
                <a:latin typeface="Aptos" panose="020B0004020202020204" pitchFamily="34" charset="0"/>
                <a:ea typeface="Aptos" panose="020B0004020202020204" pitchFamily="34" charset="0"/>
                <a:cs typeface="Arial" panose="020B0604020202020204" pitchFamily="34" charset="0"/>
              </a:rPr>
              <a:t>Invite each pair/group to access DCU’s digital undergraduate prospectus: </a:t>
            </a:r>
            <a:r>
              <a:rPr lang="en-GB" sz="2800" dirty="0">
                <a:hlinkClick r:id="rId6"/>
              </a:rPr>
              <a:t>DCU Prospectus Request</a:t>
            </a:r>
            <a:endParaRPr lang="en-GB" sz="28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2800" i="1" kern="100" dirty="0">
                <a:effectLst/>
                <a:latin typeface="Aptos" panose="020B0004020202020204" pitchFamily="34" charset="0"/>
                <a:ea typeface="Aptos" panose="020B0004020202020204" pitchFamily="34" charset="0"/>
                <a:cs typeface="Arial" panose="020B0604020202020204" pitchFamily="34" charset="0"/>
              </a:rPr>
              <a:t>Find the section for the Bachelors in Education primary teaching </a:t>
            </a:r>
            <a:r>
              <a:rPr lang="en-GB" sz="2800" kern="100" dirty="0">
                <a:effectLst/>
                <a:latin typeface="Aptos" panose="020B0004020202020204" pitchFamily="34" charset="0"/>
                <a:ea typeface="Aptos" panose="020B0004020202020204" pitchFamily="34" charset="0"/>
                <a:cs typeface="Arial" panose="020B0604020202020204" pitchFamily="34" charset="0"/>
              </a:rPr>
              <a:t>(2024 prospectus = pages 116-119).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2800" kern="100" dirty="0">
                <a:effectLst/>
                <a:latin typeface="Aptos" panose="020B0004020202020204" pitchFamily="34" charset="0"/>
                <a:ea typeface="Aptos" panose="020B0004020202020204" pitchFamily="34" charset="0"/>
                <a:cs typeface="Arial" panose="020B0604020202020204" pitchFamily="34" charset="0"/>
              </a:rPr>
              <a:t>Read the information provided and find the entry requirements (2024 prospectus = page 119, min points for each BEd specialism track module).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2800" i="1" kern="100" dirty="0">
                <a:effectLst/>
                <a:latin typeface="Aptos" panose="020B0004020202020204" pitchFamily="34" charset="0"/>
                <a:ea typeface="Aptos" panose="020B0004020202020204" pitchFamily="34" charset="0"/>
                <a:cs typeface="Arial" panose="020B0604020202020204" pitchFamily="34" charset="0"/>
              </a:rPr>
              <a:t>If you did another type of undergraduate course and later decided that you wanted to become a primary teacher, this is possible. In this case, you could do a Professional Master of Education (primary). This path also applies to people who do an undergraduate course and then decide to qualify as secondary teachers. Information about this type of course would be available in the postgraduate prospectus of the different universities.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2800" b="1" kern="100" dirty="0">
                <a:effectLst/>
                <a:latin typeface="Aptos" panose="020B0004020202020204" pitchFamily="34" charset="0"/>
                <a:ea typeface="Aptos" panose="020B0004020202020204" pitchFamily="34" charset="0"/>
                <a:cs typeface="Arial" panose="020B0604020202020204" pitchFamily="34" charset="0"/>
              </a:rPr>
              <a:t>NB</a:t>
            </a:r>
            <a:r>
              <a:rPr lang="en-GB" sz="2800" kern="100" dirty="0">
                <a:effectLst/>
                <a:latin typeface="Aptos" panose="020B0004020202020204" pitchFamily="34" charset="0"/>
                <a:ea typeface="Aptos" panose="020B0004020202020204" pitchFamily="34" charset="0"/>
                <a:cs typeface="Arial" panose="020B0604020202020204" pitchFamily="34" charset="0"/>
              </a:rPr>
              <a:t>: If any students in your class express a specific interest in becoming a teacher, you could share the following link: </a:t>
            </a:r>
            <a:r>
              <a:rPr lang="en-GB" sz="4000" dirty="0">
                <a:hlinkClick r:id="rId7"/>
              </a:rPr>
              <a:t>It does more than inform. Teaching Transforms (www.gov.ie)</a:t>
            </a:r>
            <a:endParaRPr lang="en-GB" sz="2800" i="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800" i="1"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2800" i="1" kern="100" dirty="0">
                <a:effectLst/>
                <a:latin typeface="Aptos" panose="020B0004020202020204" pitchFamily="34" charset="0"/>
                <a:ea typeface="Aptos" panose="020B0004020202020204" pitchFamily="34" charset="0"/>
                <a:cs typeface="Arial" panose="020B0604020202020204" pitchFamily="34" charset="0"/>
              </a:rPr>
              <a:t>Work together to look up the entry requirements for 3 or more DCU undergraduate courses.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2800" kern="100" dirty="0">
                <a:effectLst/>
                <a:latin typeface="Aptos" panose="020B0004020202020204" pitchFamily="34" charset="0"/>
                <a:ea typeface="Aptos" panose="020B0004020202020204" pitchFamily="34" charset="0"/>
                <a:cs typeface="Arial" panose="020B0604020202020204" pitchFamily="34" charset="0"/>
              </a:rPr>
              <a:t>Take feedback from a selection of pairs/groups.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2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2800" kern="100" dirty="0">
                <a:effectLst/>
                <a:latin typeface="Aptos" panose="020B0004020202020204" pitchFamily="34" charset="0"/>
                <a:ea typeface="Aptos" panose="020B0004020202020204" pitchFamily="34" charset="0"/>
                <a:cs typeface="Arial" panose="020B0604020202020204" pitchFamily="34" charset="0"/>
              </a:rPr>
              <a:t>Facilitate a whole class discussion, using the following prompt questions: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2800" i="1" kern="100" dirty="0">
                <a:effectLst/>
                <a:latin typeface="Aptos" panose="020B0004020202020204" pitchFamily="34" charset="0"/>
                <a:ea typeface="Aptos" panose="020B0004020202020204" pitchFamily="34" charset="0"/>
                <a:cs typeface="Arial" panose="020B0604020202020204" pitchFamily="34" charset="0"/>
              </a:rPr>
              <a:t>What, if anything, did you learn from this activity (content and skills)?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2800" i="1" kern="100" dirty="0">
                <a:effectLst/>
                <a:latin typeface="Aptos" panose="020B0004020202020204" pitchFamily="34" charset="0"/>
                <a:ea typeface="Aptos" panose="020B0004020202020204" pitchFamily="34" charset="0"/>
                <a:cs typeface="Arial" panose="020B0604020202020204" pitchFamily="34" charset="0"/>
              </a:rPr>
              <a:t>What, if any, questions do you still have? What additional information would you like?</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2800" i="1" kern="100" dirty="0">
                <a:effectLst/>
                <a:latin typeface="Aptos" panose="020B0004020202020204" pitchFamily="34" charset="0"/>
                <a:ea typeface="Aptos" panose="020B0004020202020204" pitchFamily="34" charset="0"/>
                <a:cs typeface="Arial" panose="020B0604020202020204" pitchFamily="34" charset="0"/>
              </a:rPr>
              <a:t>Where or who can support you to get answers to these questions or to access this information?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9360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E" sz="1100" b="1" dirty="0">
                <a:latin typeface="+mn-lt"/>
              </a:rPr>
              <a:t>Teacher notes</a:t>
            </a:r>
          </a:p>
          <a:p>
            <a:pPr marL="0" lvl="0" indent="0" algn="l" rtl="0">
              <a:spcBef>
                <a:spcPts val="0"/>
              </a:spcBef>
              <a:spcAft>
                <a:spcPts val="0"/>
              </a:spcAft>
              <a:buNone/>
            </a:pPr>
            <a:endParaRPr lang="en-IE" sz="1100" b="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1" i="0" dirty="0">
                <a:latin typeface="Arial"/>
                <a:ea typeface="Arial"/>
                <a:cs typeface="Arial"/>
                <a:sym typeface="Arial"/>
              </a:rPr>
              <a:t>NB: </a:t>
            </a:r>
            <a:r>
              <a:rPr lang="en-GB" sz="1100" b="0" i="0" dirty="0">
                <a:latin typeface="Arial"/>
                <a:ea typeface="Arial"/>
                <a:cs typeface="Arial"/>
                <a:sym typeface="Arial"/>
              </a:rPr>
              <a:t>Print sufficient copies of the case studies (Slides 12-13) in advance. You will need one case study for each small group.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Divide the class into small groups.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1" dirty="0">
                <a:latin typeface="+mn-lt"/>
              </a:rPr>
              <a:t>We’re going to look at case studies about the routes to qualify as a teacher.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Give each group one case study each.</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1" dirty="0">
                <a:latin typeface="+mn-lt"/>
              </a:rPr>
              <a:t>As you read through your case study, underline or highlight any words or terms that you don’t understand.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Words/terms that may need to be explained include: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b="0" i="0" dirty="0">
                <a:latin typeface="+mn-lt"/>
              </a:rPr>
              <a:t>Nasir’s case study: BEd, Graphic Design, PLC, portfolio, National Diploma etc.</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b="0" i="0" dirty="0">
                <a:latin typeface="+mn-lt"/>
              </a:rPr>
              <a:t>Anna’s case study: Ordinary/Higher level, mature student, psychology, creche/pre-school, graduated etc.</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In your group:</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i="1" dirty="0">
                <a:latin typeface="+mn-lt"/>
              </a:rPr>
              <a:t>discuss the main message(s) you can take from your case study.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i="1" dirty="0">
                <a:latin typeface="+mn-lt"/>
              </a:rPr>
              <a:t>create a timeline (or other graphic representation) to show either Nasir’s route to becoming a second level Art teacher or Anna’s route to becoming a primary teacher.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i="1" dirty="0">
                <a:latin typeface="+mn-lt"/>
              </a:rPr>
              <a:t>take note of any new information you learn about job/career routes.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Facilitate feedback from a selection of groups.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60550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0610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IE" sz="1100" i="0" dirty="0">
              <a:latin typeface="+mn-lt"/>
            </a:endParaRP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7322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E" sz="1100" b="1" dirty="0">
                <a:latin typeface="+mn-lt"/>
              </a:rPr>
              <a:t>Teacher notes</a:t>
            </a:r>
          </a:p>
          <a:p>
            <a:pPr marL="0" lvl="0" indent="0" algn="l" rtl="0">
              <a:spcBef>
                <a:spcPts val="0"/>
              </a:spcBef>
              <a:spcAft>
                <a:spcPts val="0"/>
              </a:spcAft>
              <a:buNone/>
            </a:pPr>
            <a:endParaRPr lang="en-IE" sz="1100" b="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kern="100" dirty="0">
                <a:effectLst/>
                <a:latin typeface="Aptos" panose="020B0004020202020204" pitchFamily="34" charset="0"/>
                <a:ea typeface="Aptos" panose="020B0004020202020204" pitchFamily="34" charset="0"/>
                <a:cs typeface="Arial" panose="020B0604020202020204" pitchFamily="34" charset="0"/>
              </a:rPr>
              <a:t>Facilitate a whole class discussion using the following prompt questions:</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800" i="1" kern="100" dirty="0">
                <a:effectLst/>
                <a:latin typeface="Aptos" panose="020B0004020202020204" pitchFamily="34" charset="0"/>
                <a:ea typeface="Aptos" panose="020B0004020202020204" pitchFamily="34" charset="0"/>
                <a:cs typeface="Arial" panose="020B0604020202020204" pitchFamily="34" charset="0"/>
              </a:rPr>
              <a:t>Does the information in your group timelines match the details in the table on the slide?</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800" i="1" kern="100" dirty="0">
                <a:effectLst/>
                <a:latin typeface="Aptos" panose="020B0004020202020204" pitchFamily="34" charset="0"/>
                <a:ea typeface="Aptos" panose="020B0004020202020204" pitchFamily="34" charset="0"/>
                <a:cs typeface="Arial" panose="020B0604020202020204" pitchFamily="34" charset="0"/>
              </a:rPr>
              <a:t>What are the advantages of a traditional pathway over the pathway to teaching taken by Nasir and Anna? </a:t>
            </a:r>
            <a:r>
              <a:rPr lang="en-GB" sz="1800" i="0" kern="100" dirty="0">
                <a:effectLst/>
                <a:latin typeface="Aptos" panose="020B0004020202020204" pitchFamily="34" charset="0"/>
                <a:ea typeface="Aptos" panose="020B0004020202020204" pitchFamily="34" charset="0"/>
                <a:cs typeface="Arial" panose="020B0604020202020204" pitchFamily="34" charset="0"/>
              </a:rPr>
              <a:t>[</a:t>
            </a:r>
            <a:r>
              <a:rPr lang="en-GB" sz="1800" i="0" u="sng" kern="100" dirty="0">
                <a:effectLst/>
                <a:latin typeface="Aptos" panose="020B0004020202020204" pitchFamily="34" charset="0"/>
                <a:ea typeface="Aptos" panose="020B0004020202020204" pitchFamily="34" charset="0"/>
                <a:cs typeface="Arial" panose="020B0604020202020204" pitchFamily="34" charset="0"/>
              </a:rPr>
              <a:t>Possible</a:t>
            </a:r>
            <a:r>
              <a:rPr lang="en-GB" sz="1800" i="0" kern="100" dirty="0">
                <a:effectLst/>
                <a:latin typeface="Aptos" panose="020B0004020202020204" pitchFamily="34" charset="0"/>
                <a:ea typeface="Aptos" panose="020B0004020202020204" pitchFamily="34" charset="0"/>
                <a:cs typeface="Arial" panose="020B0604020202020204" pitchFamily="34" charset="0"/>
              </a:rPr>
              <a:t> answers: the traditional routes take less time; the less traditional routes give people the time to gain life and other work experiences which they then bring into the classroom]</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0" i="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0" i="1" kern="100" dirty="0">
                <a:effectLst/>
                <a:latin typeface="Aptos" panose="020B0004020202020204" pitchFamily="34" charset="0"/>
                <a:ea typeface="Aptos" panose="020B0004020202020204" pitchFamily="34" charset="0"/>
                <a:cs typeface="Arial" panose="020B0604020202020204" pitchFamily="34" charset="0"/>
              </a:rPr>
              <a:t>We have learned that there are many different routes to the job/career you want. There are pros and cons to each route.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800" i="1"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800" i="1" kern="100" dirty="0">
                <a:effectLst/>
                <a:latin typeface="Aptos" panose="020B0004020202020204" pitchFamily="34" charset="0"/>
                <a:ea typeface="Aptos" panose="020B0004020202020204" pitchFamily="34" charset="0"/>
                <a:cs typeface="Arial" panose="020B0604020202020204" pitchFamily="34" charset="0"/>
              </a:rPr>
              <a:t>Less-traditional routes, like those taken by Nasir and Anna, can happen if someone doesn’t do well enough in their Leaving Certificate, but it can also happen if they face financial or other barriers. Remember Aideen (Activity 1, Slide 5)? She did a degree in Music with the help of a small access grant. She didn’t have enough money to do her PME straight away. She worked as a piano teacher for ten years before deciding to go back to university to qualify as a post-primary Music teacher. </a:t>
            </a:r>
            <a:endParaRPr lang="en-IE" sz="1100" i="1" dirty="0">
              <a:latin typeface="+mn-l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57663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E" sz="1100" b="1" dirty="0">
                <a:solidFill>
                  <a:schemeClr val="tx1"/>
                </a:solidFill>
                <a:latin typeface="+mn-lt"/>
              </a:rPr>
              <a:t>Teacher notes </a:t>
            </a:r>
          </a:p>
          <a:p>
            <a:pPr marL="0" lvl="0" indent="0" algn="l" rtl="0">
              <a:spcBef>
                <a:spcPts val="0"/>
              </a:spcBef>
              <a:spcAft>
                <a:spcPts val="0"/>
              </a:spcAft>
              <a:buNone/>
            </a:pPr>
            <a:endParaRPr lang="en-IE" sz="1100" b="1" i="0" dirty="0">
              <a:solidFill>
                <a:schemeClr val="tx1"/>
              </a:solidFill>
              <a:effectLst/>
              <a:latin typeface="+mn-lt"/>
            </a:endParaRPr>
          </a:p>
          <a:p>
            <a:pPr marL="0" lvl="0" indent="0" algn="l" rtl="0">
              <a:spcBef>
                <a:spcPts val="0"/>
              </a:spcBef>
              <a:spcAft>
                <a:spcPts val="0"/>
              </a:spcAft>
              <a:buNone/>
            </a:pPr>
            <a:r>
              <a:rPr lang="en-IE" sz="1100" b="0" i="0" dirty="0">
                <a:solidFill>
                  <a:srgbClr val="575757"/>
                </a:solidFill>
                <a:effectLst/>
                <a:latin typeface="+mn-lt"/>
              </a:rPr>
              <a:t>Read the text on the slide aloud, allowing sufficient time between each sentence for students to reflect and write their responses.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212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en-IE" sz="1100" b="0" dirty="0">
                <a:solidFill>
                  <a:schemeClr val="tx1"/>
                </a:solidFill>
                <a:latin typeface="+mn-lt"/>
              </a:rPr>
              <a:t>Read each learning intention aloud.</a:t>
            </a: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en-IE" sz="1100" b="0" dirty="0">
                <a:solidFill>
                  <a:schemeClr val="tx1"/>
                </a:solidFill>
                <a:latin typeface="+mn-lt"/>
              </a:rPr>
              <a:t>Ask students to give you a thumbs up if they feel they have achieved the learning intention, a thumbs down if they still need some support and a fist if they are unsure.</a:t>
            </a:r>
          </a:p>
          <a:p>
            <a:pPr marL="0" lvl="0" indent="0" algn="l" rtl="0">
              <a:spcBef>
                <a:spcPts val="0"/>
              </a:spcBef>
              <a:spcAft>
                <a:spcPts val="0"/>
              </a:spcAft>
              <a:buNone/>
            </a:pPr>
            <a:endParaRPr sz="1100" dirty="0">
              <a:solidFill>
                <a:schemeClr val="tx1"/>
              </a:solidFill>
              <a:latin typeface="+mn-lt"/>
            </a:endParaRPr>
          </a:p>
        </p:txBody>
      </p:sp>
      <p:sp>
        <p:nvSpPr>
          <p:cNvPr id="440" name="Google Shape;4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655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endParaRPr lang="en-IE" sz="1100" b="0" dirty="0">
              <a:solidFill>
                <a:schemeClr val="tx1"/>
              </a:solidFill>
              <a:latin typeface="+mn-lt"/>
            </a:endParaRP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en-IE" sz="1100" b="0" dirty="0">
                <a:solidFill>
                  <a:schemeClr val="tx1"/>
                </a:solidFill>
                <a:latin typeface="+mn-lt"/>
              </a:rPr>
              <a:t>The extension activity suggested on this slide is linked to all activities in this unit.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IE" sz="1100" i="1" dirty="0">
              <a:latin typeface="+mn-lt"/>
            </a:endParaRPr>
          </a:p>
          <a:p>
            <a:pPr marL="0" lvl="0" indent="0" algn="l" rtl="0">
              <a:spcBef>
                <a:spcPts val="0"/>
              </a:spcBef>
              <a:spcAft>
                <a:spcPts val="0"/>
              </a:spcAft>
              <a:buNone/>
            </a:pPr>
            <a:endParaRPr lang="en-IE" sz="1100" b="0" dirty="0">
              <a:solidFill>
                <a:schemeClr val="tx1"/>
              </a:solidFill>
              <a:latin typeface="+mn-lt"/>
            </a:endParaRPr>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953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21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1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E" sz="1100" b="1" dirty="0">
                <a:latin typeface="+mn-lt"/>
              </a:rPr>
              <a:t>Teacher notes</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en-IE" sz="1100" i="0" dirty="0">
                <a:latin typeface="+mn-lt"/>
              </a:rPr>
              <a:t>Ask for volunteer(s) to read the information on the slide. </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en-IE" sz="1100" i="0" dirty="0">
                <a:latin typeface="+mn-lt"/>
              </a:rPr>
              <a:t>Depending on your class, you may wish to click on the hyperlinks to explore various sections further.</a:t>
            </a:r>
          </a:p>
          <a:p>
            <a:pPr marL="0" lvl="0" indent="0" algn="l" rtl="0">
              <a:spcBef>
                <a:spcPts val="0"/>
              </a:spcBef>
              <a:spcAft>
                <a:spcPts val="0"/>
              </a:spcAft>
              <a:buNone/>
            </a:pPr>
            <a:endParaRPr lang="en-IE"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i="0" dirty="0">
                <a:latin typeface="+mn-lt"/>
              </a:rPr>
              <a:t>NB: </a:t>
            </a:r>
            <a:r>
              <a:rPr lang="en-IE" sz="1100" i="0" dirty="0">
                <a:latin typeface="+mn-lt"/>
              </a:rPr>
              <a:t>If you have students who express interest in apprenticeships, funding and other information is available: </a:t>
            </a:r>
            <a:r>
              <a:rPr lang="en-GB" sz="1600" dirty="0">
                <a:hlinkClick r:id="rId3"/>
              </a:rPr>
              <a:t>Apprenticeships (citizensinformation.ie)</a:t>
            </a:r>
            <a:r>
              <a:rPr lang="en-IE" sz="1100" i="0" dirty="0">
                <a:latin typeface="+mn-lt"/>
              </a:rPr>
              <a:t>; </a:t>
            </a:r>
            <a:r>
              <a:rPr lang="en-GB" sz="1600" dirty="0">
                <a:hlinkClick r:id="rId4"/>
              </a:rPr>
              <a:t>Solas | Learning Works</a:t>
            </a:r>
            <a:endParaRPr lang="en-IE"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1" dirty="0">
                <a:latin typeface="+mn-lt"/>
              </a:rPr>
              <a:t>Does anyone know of any other supports, financial or otherwise, that are available to students who want to go onto further education (e.g. PLC course) or higher education (e.g. university degree) after school?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i="0" dirty="0">
                <a:latin typeface="+mn-lt"/>
              </a:rPr>
              <a:t>NB: </a:t>
            </a:r>
            <a:r>
              <a:rPr lang="en-IE" sz="1100" i="0" dirty="0">
                <a:latin typeface="+mn-lt"/>
              </a:rPr>
              <a:t>This may be a good opportunity to share any additional supports you know of or those you have availed of to support your own studies. </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en-IE" sz="1100" i="0" dirty="0">
                <a:latin typeface="+mn-lt"/>
              </a:rPr>
              <a:t>Divide the class into small groups.</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en-IE" sz="1100" i="1" dirty="0">
                <a:latin typeface="+mn-lt"/>
              </a:rPr>
              <a:t>Work together to create a crossword or wordsearch on the theme of education. Your crossword/wordsearch must include at least three of the terms on the slide and at least three additional words/terms. </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en-IE" sz="1100" i="0" dirty="0">
                <a:latin typeface="+mn-lt"/>
              </a:rPr>
              <a:t>Depending on your class, you might want to provide and explain some options for additional words/terms, for example: CAO, career guidance, DEIS, Leaving Certificate points, postgraduate course, PLC, undergraduate course, etc. </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en-IE" sz="1100" i="1" dirty="0">
                <a:latin typeface="+mn-lt"/>
              </a:rPr>
              <a:t>Swap your crossword/wordsearch with another group for completion.</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en-IE" sz="1100" i="0" dirty="0">
                <a:latin typeface="+mn-lt"/>
              </a:rPr>
              <a:t>Facilitate a whole class discussion, using the following prompt questions:</a:t>
            </a:r>
          </a:p>
          <a:p>
            <a:pPr marL="171450" lvl="0" indent="-171450" algn="l" rtl="0">
              <a:spcBef>
                <a:spcPts val="0"/>
              </a:spcBef>
              <a:spcAft>
                <a:spcPts val="0"/>
              </a:spcAft>
              <a:buFont typeface="Arial" panose="020B0604020202020204" pitchFamily="34" charset="0"/>
              <a:buChar char="•"/>
            </a:pPr>
            <a:r>
              <a:rPr lang="en-IE" sz="1100" i="1" dirty="0">
                <a:latin typeface="+mn-lt"/>
              </a:rPr>
              <a:t>What, if any, new words/phrases did you include?</a:t>
            </a:r>
          </a:p>
          <a:p>
            <a:pPr marL="171450" lvl="0" indent="-171450" algn="l" rtl="0">
              <a:spcBef>
                <a:spcPts val="0"/>
              </a:spcBef>
              <a:spcAft>
                <a:spcPts val="0"/>
              </a:spcAft>
              <a:buFont typeface="Arial" panose="020B0604020202020204" pitchFamily="34" charset="0"/>
              <a:buChar char="•"/>
            </a:pPr>
            <a:r>
              <a:rPr lang="en-IE" sz="1100" i="1" dirty="0">
                <a:latin typeface="+mn-lt"/>
              </a:rPr>
              <a:t>What, if anything, would you change in the crossword/wordsearch you were given? </a:t>
            </a:r>
          </a:p>
          <a:p>
            <a:pPr marL="171450" lvl="0" indent="-171450" algn="l" rtl="0">
              <a:spcBef>
                <a:spcPts val="0"/>
              </a:spcBef>
              <a:spcAft>
                <a:spcPts val="0"/>
              </a:spcAft>
              <a:buFont typeface="Arial" panose="020B0604020202020204" pitchFamily="34" charset="0"/>
              <a:buChar char="•"/>
            </a:pPr>
            <a:r>
              <a:rPr lang="en-IE" sz="1100" i="1" dirty="0">
                <a:latin typeface="+mn-lt"/>
              </a:rPr>
              <a:t>Did you like this activity? Why? Why not?</a:t>
            </a:r>
          </a:p>
          <a:p>
            <a:pPr marL="171450" lvl="0" indent="-171450" algn="l" rtl="0">
              <a:spcBef>
                <a:spcPts val="0"/>
              </a:spcBef>
              <a:spcAft>
                <a:spcPts val="0"/>
              </a:spcAft>
              <a:buFont typeface="Arial" panose="020B0604020202020204" pitchFamily="34" charset="0"/>
              <a:buChar char="•"/>
            </a:pPr>
            <a:r>
              <a:rPr lang="en-IE" sz="1100" i="1" dirty="0">
                <a:latin typeface="+mn-lt"/>
              </a:rPr>
              <a:t>Do you think you learned more by having to do something with the words/terms than you would have if we had just read them from the slide? </a:t>
            </a:r>
          </a:p>
          <a:p>
            <a:pPr marL="0" lvl="0" indent="0" algn="l" rtl="0">
              <a:spcBef>
                <a:spcPts val="0"/>
              </a:spcBef>
              <a:spcAft>
                <a:spcPts val="0"/>
              </a:spcAft>
              <a:buNone/>
            </a:pPr>
            <a:endParaRPr lang="en-IE" sz="1100" i="0" dirty="0">
              <a:latin typeface="+mn-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8756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dirty="0">
                <a:latin typeface="+mn-lt"/>
              </a:rPr>
              <a:t>Teacher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Ask for volunteers to read Aideen’s case study (on the slide).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Divide the class into pairs.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1" dirty="0">
                <a:latin typeface="+mn-lt"/>
              </a:rPr>
              <a:t>With your partner, write an explanation of the terms ‘access (service or office or programme)’, ‘guidance counsellor,’ ‘disadvantaged school,’ ‘CAO’ and ‘Postgraduate Masters in Education (PME)’.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1" dirty="0">
                <a:latin typeface="+mn-lt"/>
              </a:rPr>
              <a:t>Then, answer the following questions: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b="0" i="1" dirty="0">
                <a:latin typeface="+mn-lt"/>
              </a:rPr>
              <a:t>Why was Aideen eligible for an access grant? </a:t>
            </a:r>
            <a:r>
              <a:rPr lang="en-IE" sz="1100" b="0" i="0" dirty="0">
                <a:latin typeface="+mn-lt"/>
              </a:rPr>
              <a:t>[Answer: neither of her parents had a university qualification, she was from a single parent family]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b="0" i="1" dirty="0">
                <a:latin typeface="+mn-lt"/>
              </a:rPr>
              <a:t>What was the barrier that prevented Aideen from continuing her university education straight after her DIT course? </a:t>
            </a:r>
            <a:r>
              <a:rPr lang="en-IE" sz="1100" b="0" i="0" dirty="0">
                <a:latin typeface="+mn-lt"/>
              </a:rPr>
              <a:t>[Answer: neither Aideen nor her family could afford for her to continue her studies at that time]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b="0" i="1" dirty="0">
                <a:latin typeface="+mn-lt"/>
              </a:rPr>
              <a:t>Together with financial barriers, what other barriers might make it difficult for someone to do a university or other type of course? </a:t>
            </a:r>
            <a:r>
              <a:rPr lang="en-IE" sz="1100" b="0" i="0" dirty="0">
                <a:latin typeface="+mn-lt"/>
              </a:rPr>
              <a:t>[</a:t>
            </a:r>
            <a:r>
              <a:rPr lang="en-IE" sz="1100" b="0" i="0" u="sng" dirty="0">
                <a:latin typeface="+mn-lt"/>
              </a:rPr>
              <a:t>Possible</a:t>
            </a:r>
            <a:r>
              <a:rPr lang="en-IE" sz="1100" b="0" i="0" u="none" dirty="0">
                <a:latin typeface="+mn-lt"/>
              </a:rPr>
              <a:t> </a:t>
            </a:r>
            <a:r>
              <a:rPr lang="en-IE" sz="1100" b="0" i="0" dirty="0">
                <a:latin typeface="+mn-lt"/>
              </a:rPr>
              <a:t>answers: not studying the relevant subjects in school, not getting enough points, family culture (e.g. a tradition of going straight from school to work), distance between home and where the course is offered, lack of transport etc]</a:t>
            </a: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Take feedback from a selection of pairs.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i="0" dirty="0">
                <a:latin typeface="+mn-lt"/>
              </a:rPr>
              <a:t>NB</a:t>
            </a:r>
            <a:r>
              <a:rPr lang="en-IE" sz="1100" b="0" i="0" dirty="0">
                <a:latin typeface="+mn-lt"/>
              </a:rPr>
              <a:t>: Students should stay in the same pairs for the next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122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dirty="0">
                <a:latin typeface="+mn-lt"/>
              </a:rPr>
              <a:t>Teacher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Ask for volunteers to read Lena’s case study (on the slide).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1" dirty="0">
                <a:latin typeface="+mn-lt"/>
              </a:rPr>
              <a:t>With your partner, come up with two or more question(s) that you would like to ask Aideen about her experience of accessing a grant to go to university.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Take feedback from a selection of pairs.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028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latin typeface="+mn-lt"/>
              </a:rPr>
              <a:t>Teacher notes</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en-IE" sz="1100" i="0" dirty="0">
                <a:latin typeface="+mn-lt"/>
              </a:rPr>
              <a:t>Ask for a volunteer to read aloud the quote on the slide.</a:t>
            </a:r>
          </a:p>
          <a:p>
            <a:pPr marL="0" lvl="0" indent="0" algn="l" rtl="0">
              <a:spcBef>
                <a:spcPts val="0"/>
              </a:spcBef>
              <a:spcAft>
                <a:spcPts val="0"/>
              </a:spcAft>
              <a:buNone/>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100" i="1" dirty="0">
                <a:latin typeface="+mn-lt"/>
              </a:rPr>
              <a:t>Lena teaches Religion in the DEIS school that she attended herself as a student.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100" i="1" dirty="0">
                <a:latin typeface="+mn-lt"/>
              </a:rPr>
              <a:t>Take a minute on your own to make a list of the possible impacts on Lena’s students when she tells them that she went to their school and is from their area?</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100" i="0" dirty="0">
                <a:latin typeface="+mn-lt"/>
              </a:rPr>
              <a:t>Divide the class into pairs.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100" i="1" dirty="0">
                <a:latin typeface="+mn-lt"/>
              </a:rPr>
              <a:t>Share what you wrote with your partner and create a combined list of possible impacts.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IE" sz="1100" b="1" i="0" dirty="0">
                <a:latin typeface="+mn-lt"/>
              </a:rPr>
              <a:t>NB</a:t>
            </a:r>
            <a:r>
              <a:rPr lang="en-IE" sz="1100" b="0" i="0" dirty="0">
                <a:latin typeface="+mn-lt"/>
              </a:rPr>
              <a:t>: Students should stay in the same pairs for the next slide.</a:t>
            </a: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396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E" sz="1100" b="1" dirty="0">
                <a:solidFill>
                  <a:schemeClr val="tx1"/>
                </a:solidFill>
                <a:latin typeface="+mn-lt"/>
              </a:rPr>
              <a:t>Teacher notes (NB: internet required for this activity)</a:t>
            </a:r>
          </a:p>
          <a:p>
            <a:pPr marL="0" lvl="0" indent="0" algn="l" rtl="0">
              <a:spcBef>
                <a:spcPts val="0"/>
              </a:spcBef>
              <a:spcAft>
                <a:spcPts val="0"/>
              </a:spcAft>
              <a:buNone/>
            </a:pPr>
            <a:endParaRPr lang="en-IE" altLang="en-US" sz="1100" b="1" dirty="0">
              <a:solidFill>
                <a:schemeClr val="tx1"/>
              </a:solidFill>
              <a:latin typeface="+mn-lt"/>
            </a:endParaRPr>
          </a:p>
          <a:p>
            <a:pPr marL="0" lvl="0" indent="0" algn="l" rtl="0">
              <a:spcBef>
                <a:spcPts val="0"/>
              </a:spcBef>
              <a:spcAft>
                <a:spcPts val="0"/>
              </a:spcAft>
              <a:buNone/>
            </a:pPr>
            <a:r>
              <a:rPr lang="en-IE" altLang="en-US" sz="1100" b="0" dirty="0">
                <a:solidFill>
                  <a:schemeClr val="tx1"/>
                </a:solidFill>
                <a:latin typeface="+mn-lt"/>
              </a:rPr>
              <a:t>Play the video on the slide (59 secs) (see: </a:t>
            </a:r>
            <a:r>
              <a:rPr lang="en-GB" sz="1100" dirty="0">
                <a:hlinkClick r:id="rId3"/>
              </a:rPr>
              <a:t>Importance of diversity in the classroom</a:t>
            </a:r>
            <a:r>
              <a:rPr lang="en-GB" sz="1100" dirty="0"/>
              <a:t>)</a:t>
            </a:r>
          </a:p>
          <a:p>
            <a:pPr marL="0" lvl="0" indent="0" algn="l" rtl="0">
              <a:spcBef>
                <a:spcPts val="0"/>
              </a:spcBef>
              <a:spcAft>
                <a:spcPts val="0"/>
              </a:spcAft>
              <a:buNone/>
            </a:pPr>
            <a:endParaRPr lang="en-GB" sz="1100" dirty="0"/>
          </a:p>
          <a:p>
            <a:pPr marL="0" lvl="0" indent="0" algn="l" rtl="0">
              <a:spcBef>
                <a:spcPts val="0"/>
              </a:spcBef>
              <a:spcAft>
                <a:spcPts val="0"/>
              </a:spcAft>
              <a:buNone/>
            </a:pPr>
            <a:r>
              <a:rPr lang="en-GB" sz="1100" dirty="0"/>
              <a:t>Depending on your class, you might like to play the video a second time. </a:t>
            </a:r>
          </a:p>
          <a:p>
            <a:pPr marL="0" lvl="0" indent="0" algn="l" rtl="0">
              <a:spcBef>
                <a:spcPts val="0"/>
              </a:spcBef>
              <a:spcAft>
                <a:spcPts val="0"/>
              </a:spcAft>
              <a:buNone/>
            </a:pPr>
            <a:endParaRPr lang="en-IE" altLang="en-US" sz="1100" b="0" dirty="0">
              <a:solidFill>
                <a:schemeClr val="tx1"/>
              </a:solidFill>
              <a:latin typeface="+mn-lt"/>
            </a:endParaRPr>
          </a:p>
          <a:p>
            <a:pPr marL="0" lvl="0" indent="0" algn="l" rtl="0">
              <a:spcBef>
                <a:spcPts val="0"/>
              </a:spcBef>
              <a:spcAft>
                <a:spcPts val="0"/>
              </a:spcAft>
              <a:buNone/>
            </a:pPr>
            <a:r>
              <a:rPr lang="en-IE" altLang="en-US" sz="1100" b="0" i="1" dirty="0">
                <a:solidFill>
                  <a:schemeClr val="tx1"/>
                </a:solidFill>
                <a:latin typeface="+mn-lt"/>
              </a:rPr>
              <a:t>Having watched the video, work together to make any changes to your list of possible impacts.</a:t>
            </a:r>
          </a:p>
          <a:p>
            <a:pPr marL="0" lvl="0" indent="0" algn="l" rtl="0">
              <a:spcBef>
                <a:spcPts val="0"/>
              </a:spcBef>
              <a:spcAft>
                <a:spcPts val="0"/>
              </a:spcAft>
              <a:buNone/>
            </a:pPr>
            <a:endParaRPr lang="en-IE" altLang="en-US" sz="1100" b="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i="0" dirty="0">
                <a:latin typeface="+mn-lt"/>
              </a:rPr>
              <a:t>NB</a:t>
            </a:r>
            <a:r>
              <a:rPr lang="en-IE" sz="1100" b="0" i="0" dirty="0">
                <a:latin typeface="+mn-lt"/>
              </a:rPr>
              <a:t>: Students should stay in the same pairs for the next slide.</a:t>
            </a:r>
          </a:p>
          <a:p>
            <a:pPr marL="0" lvl="0" indent="0" algn="l" rtl="0">
              <a:spcBef>
                <a:spcPts val="0"/>
              </a:spcBef>
              <a:spcAft>
                <a:spcPts val="0"/>
              </a:spcAft>
              <a:buNone/>
            </a:pPr>
            <a:endParaRPr lang="en-IE" altLang="en-US" sz="1100" b="0" i="1" dirty="0">
              <a:solidFill>
                <a:schemeClr val="tx1"/>
              </a:solidFill>
              <a:latin typeface="+mn-l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52600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latin typeface="+mn-lt"/>
              </a:rPr>
              <a:t>Teacher notes</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en-IE" sz="1100" i="0" dirty="0">
                <a:latin typeface="+mn-lt"/>
              </a:rPr>
              <a:t>Ask for a volunteer to read aloud the quote on the slide.</a:t>
            </a:r>
          </a:p>
          <a:p>
            <a:pPr marL="0" lvl="0" indent="0" algn="l" rtl="0">
              <a:spcBef>
                <a:spcPts val="0"/>
              </a:spcBef>
              <a:spcAft>
                <a:spcPts val="0"/>
              </a:spcAft>
              <a:buNone/>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100" i="0" dirty="0">
                <a:latin typeface="+mn-lt"/>
              </a:rPr>
              <a:t>Facilitate a whole class discussion, using the following question prompts: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i="1" dirty="0">
                <a:latin typeface="+mn-lt"/>
              </a:rPr>
              <a:t>How many pairs had something like Lena’s quote (on the slide) in their list?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i="1" dirty="0">
                <a:latin typeface="+mn-lt"/>
              </a:rPr>
              <a:t>Have you ever thought of this before today?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i="1" dirty="0">
                <a:latin typeface="+mn-lt"/>
              </a:rPr>
              <a:t>Does this apply to jobs/careers other than teaching?</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i="1" dirty="0">
                <a:latin typeface="+mn-lt"/>
              </a:rPr>
              <a:t>What else did you have in your list? Do these impacts apply to jobs/careers other than teaching?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100" i="1" dirty="0">
                <a:latin typeface="+mn-lt"/>
              </a:rPr>
              <a:t>Even if you don’t recognise yourself in someone who has a job/career that you might want in future, remember, you could be the first person who looks like you, speaks like you, comes from this school or this area to get this job/career. You could end up being a role model for others like you!</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i="0" dirty="0">
                <a:latin typeface="+mn-lt"/>
              </a:rPr>
              <a:t>NB: </a:t>
            </a:r>
            <a:r>
              <a:rPr lang="en-IE" sz="1100" i="0" dirty="0">
                <a:latin typeface="+mn-lt"/>
              </a:rPr>
              <a:t>This is a good opportunity to share any relevant stories you may have.</a:t>
            </a:r>
          </a:p>
          <a:p>
            <a:pPr marL="0" lvl="0" indent="0" algn="l" rtl="0">
              <a:spcBef>
                <a:spcPts val="0"/>
              </a:spcBef>
              <a:spcAft>
                <a:spcPts val="0"/>
              </a:spcAft>
              <a:buNone/>
            </a:pPr>
            <a:endParaRPr lang="en-GB" sz="1100" b="0" i="1" dirty="0">
              <a:solidFill>
                <a:srgbClr val="000000"/>
              </a:solidFill>
              <a:effectLst/>
              <a:highlight>
                <a:srgbClr val="F3F2F2"/>
              </a:highlight>
              <a:latin typeface="+mn-lt"/>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6695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15.png"/><Relationship Id="rId4" Type="http://schemas.openxmlformats.org/officeDocument/2006/relationships/image" Target="../media/image2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28.png"/><Relationship Id="rId5" Type="http://schemas.openxmlformats.org/officeDocument/2006/relationships/image" Target="../media/image15.png"/><Relationship Id="rId4" Type="http://schemas.openxmlformats.org/officeDocument/2006/relationships/image" Target="../media/image2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826A"/>
              </a:buClr>
              <a:buSzPts val="6000"/>
              <a:buFont typeface="Arial Black"/>
              <a:buNone/>
              <a:defRPr sz="6000">
                <a:solidFill>
                  <a:srgbClr val="FF82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E1C6F3"/>
              </a:buClr>
              <a:buSzPts val="2800"/>
              <a:buNone/>
              <a:defRPr sz="2800" b="1">
                <a:solidFill>
                  <a:srgbClr val="E1C6F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1"/>
          <p:cNvSpPr txBox="1"/>
          <p:nvPr userDrawn="1"/>
        </p:nvSpPr>
        <p:spPr>
          <a:xfrm>
            <a:off x="547817" y="6311900"/>
            <a:ext cx="9144000" cy="519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Arial"/>
                <a:ea typeface="Arial"/>
                <a:cs typeface="Arial"/>
                <a:sym typeface="Arial"/>
              </a:rPr>
              <a:t>2024</a:t>
            </a:r>
            <a:endParaRPr sz="1800" b="1" i="0" u="none" strike="noStrike" cap="none" dirty="0">
              <a:solidFill>
                <a:schemeClr val="lt1"/>
              </a:solidFill>
              <a:latin typeface="Arial"/>
              <a:ea typeface="Arial"/>
              <a:cs typeface="Arial"/>
              <a:sym typeface="Arial"/>
            </a:endParaRPr>
          </a:p>
        </p:txBody>
      </p:sp>
      <p:pic>
        <p:nvPicPr>
          <p:cNvPr id="2" name="Google Shape;139;p48" descr="Logo, company name&#10;&#10;Description automatically generated">
            <a:extLst>
              <a:ext uri="{FF2B5EF4-FFF2-40B4-BE49-F238E27FC236}">
                <a16:creationId xmlns:a16="http://schemas.microsoft.com/office/drawing/2014/main" id="{DE6DD3DE-E5A7-2FA6-1644-3F5364798480}"/>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77C9CDEA-0BA1-BE56-FC20-CDF56D7A246A}"/>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text, silhouette&#10;&#10;Description automatically generated">
            <a:extLst>
              <a:ext uri="{FF2B5EF4-FFF2-40B4-BE49-F238E27FC236}">
                <a16:creationId xmlns:a16="http://schemas.microsoft.com/office/drawing/2014/main" id="{714C0C71-CA48-29AC-8224-43F526BD50A4}"/>
              </a:ext>
            </a:extLst>
          </p:cNvPr>
          <p:cNvPicPr>
            <a:picLocks noChangeAspect="1"/>
          </p:cNvPicPr>
          <p:nvPr userDrawn="1"/>
        </p:nvPicPr>
        <p:blipFill>
          <a:blip r:embed="rId2"/>
          <a:stretch>
            <a:fillRect/>
          </a:stretch>
        </p:blipFill>
        <p:spPr>
          <a:xfrm>
            <a:off x="9069860" y="815574"/>
            <a:ext cx="2892944" cy="1831420"/>
          </a:xfrm>
          <a:prstGeom prst="rect">
            <a:avLst/>
          </a:prstGeom>
        </p:spPr>
      </p:pic>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2" y="227825"/>
            <a:ext cx="8822724" cy="545372"/>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5DC973"/>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5"/>
            <a:ext cx="8441724" cy="1634267"/>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FDA5616-2491-3F6A-278A-BBA8E1126B78}"/>
              </a:ext>
            </a:extLst>
          </p:cNvPr>
          <p:cNvPicPr>
            <a:picLocks noChangeAspect="1"/>
          </p:cNvPicPr>
          <p:nvPr userDrawn="1"/>
        </p:nvPicPr>
        <p:blipFill>
          <a:blip r:embed="rId4"/>
          <a:srcRect/>
          <a:stretch/>
        </p:blipFill>
        <p:spPr>
          <a:xfrm>
            <a:off x="349445" y="2763512"/>
            <a:ext cx="8441724" cy="3866663"/>
          </a:xfrm>
          <a:prstGeom prst="rect">
            <a:avLst/>
          </a:prstGeom>
        </p:spPr>
      </p:pic>
      <p:pic>
        <p:nvPicPr>
          <p:cNvPr id="13" name="Picture 12" descr="Shape, rectangle&#10;&#10;Description automatically generated">
            <a:extLst>
              <a:ext uri="{FF2B5EF4-FFF2-40B4-BE49-F238E27FC236}">
                <a16:creationId xmlns:a16="http://schemas.microsoft.com/office/drawing/2014/main" id="{EE9A7068-B841-A585-0710-40FBFAB94CD0}"/>
              </a:ext>
            </a:extLst>
          </p:cNvPr>
          <p:cNvPicPr>
            <a:picLocks noChangeAspect="1"/>
          </p:cNvPicPr>
          <p:nvPr userDrawn="1"/>
        </p:nvPicPr>
        <p:blipFill>
          <a:blip r:embed="rId5"/>
          <a:stretch>
            <a:fillRect/>
          </a:stretch>
        </p:blipFill>
        <p:spPr>
          <a:xfrm>
            <a:off x="9179011" y="217487"/>
            <a:ext cx="2801568" cy="545372"/>
          </a:xfrm>
          <a:prstGeom prst="rect">
            <a:avLst/>
          </a:prstGeom>
        </p:spPr>
      </p:pic>
      <p:sp>
        <p:nvSpPr>
          <p:cNvPr id="14" name="Title 1">
            <a:extLst>
              <a:ext uri="{FF2B5EF4-FFF2-40B4-BE49-F238E27FC236}">
                <a16:creationId xmlns:a16="http://schemas.microsoft.com/office/drawing/2014/main" id="{918360D9-4963-0CAB-67BD-1943D67B21AA}"/>
              </a:ext>
            </a:extLst>
          </p:cNvPr>
          <p:cNvSpPr txBox="1">
            <a:spLocks/>
          </p:cNvSpPr>
          <p:nvPr userDrawn="1"/>
        </p:nvSpPr>
        <p:spPr>
          <a:xfrm>
            <a:off x="9306698" y="324019"/>
            <a:ext cx="2529015" cy="352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r>
              <a:rPr lang="en-GB" dirty="0">
                <a:solidFill>
                  <a:schemeClr val="bg1"/>
                </a:solidFill>
              </a:rPr>
              <a:t>Duration:</a:t>
            </a:r>
            <a:endParaRPr lang="en-US" dirty="0">
              <a:solidFill>
                <a:schemeClr val="bg1"/>
              </a:solidFill>
            </a:endParaRPr>
          </a:p>
        </p:txBody>
      </p:sp>
      <p:sp>
        <p:nvSpPr>
          <p:cNvPr id="15" name="Title 1">
            <a:extLst>
              <a:ext uri="{FF2B5EF4-FFF2-40B4-BE49-F238E27FC236}">
                <a16:creationId xmlns:a16="http://schemas.microsoft.com/office/drawing/2014/main" id="{21227E10-8B8A-8210-F5E0-29FCC9C53AA0}"/>
              </a:ext>
            </a:extLst>
          </p:cNvPr>
          <p:cNvSpPr txBox="1">
            <a:spLocks/>
          </p:cNvSpPr>
          <p:nvPr userDrawn="1"/>
        </p:nvSpPr>
        <p:spPr>
          <a:xfrm>
            <a:off x="9179011" y="971098"/>
            <a:ext cx="1361303" cy="141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r>
              <a:rPr lang="en-GB" dirty="0">
                <a:solidFill>
                  <a:srgbClr val="01334E"/>
                </a:solidFill>
              </a:rPr>
              <a:t>Click to edit Master title style</a:t>
            </a:r>
            <a:endParaRPr lang="en-US" dirty="0">
              <a:solidFill>
                <a:srgbClr val="01334E"/>
              </a:solidFill>
            </a:endParaRPr>
          </a:p>
        </p:txBody>
      </p:sp>
      <p:pic>
        <p:nvPicPr>
          <p:cNvPr id="19" name="Picture 18" descr="Shape, square&#10;&#10;Description automatically generated">
            <a:extLst>
              <a:ext uri="{FF2B5EF4-FFF2-40B4-BE49-F238E27FC236}">
                <a16:creationId xmlns:a16="http://schemas.microsoft.com/office/drawing/2014/main" id="{A308DEAF-20A9-D0F7-FA80-8C86BDCAB057}"/>
              </a:ext>
            </a:extLst>
          </p:cNvPr>
          <p:cNvPicPr>
            <a:picLocks noChangeAspect="1"/>
          </p:cNvPicPr>
          <p:nvPr userDrawn="1"/>
        </p:nvPicPr>
        <p:blipFill>
          <a:blip r:embed="rId6"/>
          <a:stretch>
            <a:fillRect/>
          </a:stretch>
        </p:blipFill>
        <p:spPr>
          <a:xfrm>
            <a:off x="8990272" y="2699709"/>
            <a:ext cx="2990307" cy="4002650"/>
          </a:xfrm>
          <a:prstGeom prst="rect">
            <a:avLst/>
          </a:prstGeom>
        </p:spPr>
      </p:pic>
      <p:sp>
        <p:nvSpPr>
          <p:cNvPr id="20" name="Content Placeholder 2">
            <a:extLst>
              <a:ext uri="{FF2B5EF4-FFF2-40B4-BE49-F238E27FC236}">
                <a16:creationId xmlns:a16="http://schemas.microsoft.com/office/drawing/2014/main" id="{87BAD02D-B8AB-89B4-22D1-6F9A6FB63EF2}"/>
              </a:ext>
            </a:extLst>
          </p:cNvPr>
          <p:cNvSpPr>
            <a:spLocks noGrp="1"/>
          </p:cNvSpPr>
          <p:nvPr>
            <p:ph idx="10"/>
          </p:nvPr>
        </p:nvSpPr>
        <p:spPr>
          <a:xfrm>
            <a:off x="9179011" y="3140562"/>
            <a:ext cx="2485767" cy="2341605"/>
          </a:xfrm>
        </p:spPr>
        <p:txBody>
          <a:bodyPr>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4838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1" y="228198"/>
            <a:ext cx="1145471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552633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248004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1C6F3">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0472-65FA-70FE-DAC5-C2E233A349F0}"/>
              </a:ext>
            </a:extLst>
          </p:cNvPr>
          <p:cNvPicPr>
            <a:picLocks noChangeAspect="1"/>
          </p:cNvPicPr>
          <p:nvPr userDrawn="1"/>
        </p:nvPicPr>
        <p:blipFill>
          <a:blip r:embed="rId2"/>
          <a:srcRect/>
          <a:stretch/>
        </p:blipFill>
        <p:spPr>
          <a:xfrm>
            <a:off x="222431" y="228198"/>
            <a:ext cx="11454693" cy="544625"/>
          </a:xfrm>
          <a:prstGeom prst="rect">
            <a:avLst/>
          </a:prstGeom>
        </p:spPr>
      </p:pic>
      <p:sp>
        <p:nvSpPr>
          <p:cNvPr id="8" name="Title 1">
            <a:extLst>
              <a:ext uri="{FF2B5EF4-FFF2-40B4-BE49-F238E27FC236}">
                <a16:creationId xmlns:a16="http://schemas.microsoft.com/office/drawing/2014/main" id="{1F439D2D-435E-8C26-1457-B836EF2CF036}"/>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31EA8030-DF62-8C79-7CB5-A45B236BCEB4}"/>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7D2EE2D6-AF60-0EAE-5562-C8A4F0C8DAC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914FE7D-0006-45A0-5EB8-3A1640C42376}"/>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253696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209988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435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894826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3"/>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229867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497175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84426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21"/>
        <p:cNvGrpSpPr/>
        <p:nvPr/>
      </p:nvGrpSpPr>
      <p:grpSpPr>
        <a:xfrm>
          <a:off x="0" y="0"/>
          <a:ext cx="0" cy="0"/>
          <a:chOff x="0" y="0"/>
          <a:chExt cx="0" cy="0"/>
        </a:xfrm>
      </p:grpSpPr>
      <p:pic>
        <p:nvPicPr>
          <p:cNvPr id="22" name="Google Shape;22;p32" descr="A picture containing text, silhouette&#10;&#10;Description automatically generated"/>
          <p:cNvPicPr preferRelativeResize="0"/>
          <p:nvPr/>
        </p:nvPicPr>
        <p:blipFill rotWithShape="1">
          <a:blip r:embed="rId2">
            <a:alphaModFix/>
          </a:blip>
          <a:srcRect/>
          <a:stretch/>
        </p:blipFill>
        <p:spPr>
          <a:xfrm>
            <a:off x="8972497" y="815574"/>
            <a:ext cx="2990307" cy="1831420"/>
          </a:xfrm>
          <a:prstGeom prst="rect">
            <a:avLst/>
          </a:prstGeom>
          <a:noFill/>
          <a:ln>
            <a:noFill/>
          </a:ln>
        </p:spPr>
      </p:pic>
      <p:sp>
        <p:nvSpPr>
          <p:cNvPr id="24" name="Google Shape;24;p32"/>
          <p:cNvSpPr txBox="1">
            <a:spLocks noGrp="1"/>
          </p:cNvSpPr>
          <p:nvPr>
            <p:ph type="title"/>
          </p:nvPr>
        </p:nvSpPr>
        <p:spPr>
          <a:xfrm>
            <a:off x="356287" y="328054"/>
            <a:ext cx="8290756"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DC973"/>
              </a:buClr>
              <a:buSzPts val="1800"/>
              <a:buFont typeface="Arial"/>
              <a:buNone/>
              <a:defRPr sz="1800" b="1" i="0">
                <a:solidFill>
                  <a:srgbClr val="5DC9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32"/>
          <p:cNvSpPr txBox="1">
            <a:spLocks noGrp="1"/>
          </p:cNvSpPr>
          <p:nvPr>
            <p:ph type="body" idx="1"/>
          </p:nvPr>
        </p:nvSpPr>
        <p:spPr>
          <a:xfrm>
            <a:off x="356287" y="874155"/>
            <a:ext cx="8441724" cy="1634267"/>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2"/>
          <p:cNvPicPr preferRelativeResize="0"/>
          <p:nvPr/>
        </p:nvPicPr>
        <p:blipFill rotWithShape="1">
          <a:blip r:embed="rId3">
            <a:alphaModFix/>
          </a:blip>
          <a:srcRect/>
          <a:stretch/>
        </p:blipFill>
        <p:spPr>
          <a:xfrm rot="10800000">
            <a:off x="229190" y="681036"/>
            <a:ext cx="8561973" cy="2942696"/>
          </a:xfrm>
          <a:prstGeom prst="rect">
            <a:avLst/>
          </a:prstGeom>
          <a:noFill/>
          <a:ln>
            <a:noFill/>
          </a:ln>
        </p:spPr>
      </p:pic>
      <p:pic>
        <p:nvPicPr>
          <p:cNvPr id="27" name="Google Shape;27;p32" descr="Shape, rectangle&#10;&#10;Description automatically generated"/>
          <p:cNvPicPr preferRelativeResize="0"/>
          <p:nvPr/>
        </p:nvPicPr>
        <p:blipFill rotWithShape="1">
          <a:blip r:embed="rId4">
            <a:alphaModFix/>
          </a:blip>
          <a:srcRect/>
          <a:stretch/>
        </p:blipFill>
        <p:spPr>
          <a:xfrm>
            <a:off x="8990272" y="217487"/>
            <a:ext cx="2990307" cy="545372"/>
          </a:xfrm>
          <a:prstGeom prst="rect">
            <a:avLst/>
          </a:prstGeom>
          <a:noFill/>
          <a:ln>
            <a:noFill/>
          </a:ln>
        </p:spPr>
      </p:pic>
      <p:sp>
        <p:nvSpPr>
          <p:cNvPr id="29" name="Google Shape;29;p32"/>
          <p:cNvSpPr txBox="1"/>
          <p:nvPr/>
        </p:nvSpPr>
        <p:spPr>
          <a:xfrm>
            <a:off x="9179011" y="971098"/>
            <a:ext cx="1361303" cy="14137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1334E"/>
              </a:buClr>
              <a:buSzPts val="1800"/>
              <a:buFont typeface="Arial"/>
              <a:buNone/>
            </a:pPr>
            <a:endParaRPr sz="1800" b="1" i="0" u="none" strike="noStrike" cap="none" dirty="0">
              <a:solidFill>
                <a:srgbClr val="01334E"/>
              </a:solidFill>
              <a:latin typeface="Arial"/>
              <a:ea typeface="Arial"/>
              <a:cs typeface="Arial"/>
              <a:sym typeface="Arial"/>
            </a:endParaRPr>
          </a:p>
        </p:txBody>
      </p:sp>
      <p:pic>
        <p:nvPicPr>
          <p:cNvPr id="30" name="Google Shape;30;p32" descr="Shape, square&#10;&#10;Description automatically generated"/>
          <p:cNvPicPr preferRelativeResize="0"/>
          <p:nvPr/>
        </p:nvPicPr>
        <p:blipFill rotWithShape="1">
          <a:blip r:embed="rId5">
            <a:alphaModFix/>
          </a:blip>
          <a:srcRect/>
          <a:stretch/>
        </p:blipFill>
        <p:spPr>
          <a:xfrm>
            <a:off x="8990272" y="2699709"/>
            <a:ext cx="2990307" cy="4002650"/>
          </a:xfrm>
          <a:prstGeom prst="rect">
            <a:avLst/>
          </a:prstGeom>
          <a:noFill/>
          <a:ln>
            <a:noFill/>
          </a:ln>
        </p:spPr>
      </p:pic>
      <p:sp>
        <p:nvSpPr>
          <p:cNvPr id="31" name="Google Shape;31;p32"/>
          <p:cNvSpPr txBox="1">
            <a:spLocks noGrp="1"/>
          </p:cNvSpPr>
          <p:nvPr>
            <p:ph type="body" idx="2"/>
          </p:nvPr>
        </p:nvSpPr>
        <p:spPr>
          <a:xfrm>
            <a:off x="9179011" y="3140562"/>
            <a:ext cx="2485767" cy="234160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01334E"/>
              </a:buClr>
              <a:buSzPts val="2000"/>
              <a:buChar char="•"/>
              <a:defRPr sz="2000">
                <a:solidFill>
                  <a:srgbClr val="01334E"/>
                </a:solidFill>
              </a:defRPr>
            </a:lvl1pPr>
            <a:lvl2pPr marL="914400" lvl="1" indent="-342900" algn="l">
              <a:lnSpc>
                <a:spcPct val="90000"/>
              </a:lnSpc>
              <a:spcBef>
                <a:spcPts val="500"/>
              </a:spcBef>
              <a:spcAft>
                <a:spcPts val="0"/>
              </a:spcAft>
              <a:buClr>
                <a:srgbClr val="01334E"/>
              </a:buClr>
              <a:buSzPts val="1800"/>
              <a:buChar char="•"/>
              <a:defRPr sz="1800">
                <a:solidFill>
                  <a:srgbClr val="01334E"/>
                </a:solidFill>
              </a:defRPr>
            </a:lvl2pPr>
            <a:lvl3pPr marL="1371600" lvl="2" indent="-330200" algn="l">
              <a:lnSpc>
                <a:spcPct val="90000"/>
              </a:lnSpc>
              <a:spcBef>
                <a:spcPts val="500"/>
              </a:spcBef>
              <a:spcAft>
                <a:spcPts val="0"/>
              </a:spcAft>
              <a:buClr>
                <a:srgbClr val="01334E"/>
              </a:buClr>
              <a:buSzPts val="1600"/>
              <a:buChar char="•"/>
              <a:defRPr sz="1600">
                <a:solidFill>
                  <a:srgbClr val="01334E"/>
                </a:solidFill>
              </a:defRPr>
            </a:lvl3pPr>
            <a:lvl4pPr marL="1828800" lvl="3" indent="-317500" algn="l">
              <a:lnSpc>
                <a:spcPct val="90000"/>
              </a:lnSpc>
              <a:spcBef>
                <a:spcPts val="500"/>
              </a:spcBef>
              <a:spcAft>
                <a:spcPts val="0"/>
              </a:spcAft>
              <a:buClr>
                <a:srgbClr val="01334E"/>
              </a:buClr>
              <a:buSzPts val="1400"/>
              <a:buChar char="•"/>
              <a:defRPr sz="1400">
                <a:solidFill>
                  <a:srgbClr val="01334E"/>
                </a:solidFill>
              </a:defRPr>
            </a:lvl4pPr>
            <a:lvl5pPr marL="2286000" lvl="4" indent="-317500" algn="l">
              <a:lnSpc>
                <a:spcPct val="90000"/>
              </a:lnSpc>
              <a:spcBef>
                <a:spcPts val="500"/>
              </a:spcBef>
              <a:spcAft>
                <a:spcPts val="0"/>
              </a:spcAft>
              <a:buClr>
                <a:srgbClr val="01334E"/>
              </a:buClr>
              <a:buSzPts val="1400"/>
              <a:buChar char="•"/>
              <a:defRPr sz="14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32"/>
          <p:cNvPicPr preferRelativeResize="0"/>
          <p:nvPr/>
        </p:nvPicPr>
        <p:blipFill rotWithShape="1">
          <a:blip r:embed="rId6">
            <a:alphaModFix/>
          </a:blip>
          <a:srcRect/>
          <a:stretch/>
        </p:blipFill>
        <p:spPr>
          <a:xfrm>
            <a:off x="222422" y="227825"/>
            <a:ext cx="8568747" cy="5453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endParaRPr lang="en-US" dirty="0"/>
          </a:p>
        </p:txBody>
      </p:sp>
      <p:sp>
        <p:nvSpPr>
          <p:cNvPr id="13" name="Content Placeholder 12">
            <a:extLst>
              <a:ext uri="{FF2B5EF4-FFF2-40B4-BE49-F238E27FC236}">
                <a16:creationId xmlns:a16="http://schemas.microsoft.com/office/drawing/2014/main" id="{6048AEA0-BE64-ABE9-EA40-D97EC3196F7E}"/>
              </a:ext>
            </a:extLst>
          </p:cNvPr>
          <p:cNvSpPr>
            <a:spLocks noGrp="1"/>
          </p:cNvSpPr>
          <p:nvPr>
            <p:ph sz="quarter" idx="10" hasCustomPrompt="1"/>
          </p:nvPr>
        </p:nvSpPr>
        <p:spPr>
          <a:xfrm>
            <a:off x="1294134" y="1934796"/>
            <a:ext cx="5657651" cy="2227263"/>
          </a:xfrm>
        </p:spPr>
        <p:txBody>
          <a:bodyPr>
            <a:normAutofit/>
          </a:bodyPr>
          <a:lstStyle>
            <a:lvl1pPr marL="0" indent="0">
              <a:buNone/>
              <a:defRPr sz="40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515597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endParaRPr lang="en-US" dirty="0"/>
          </a:p>
        </p:txBody>
      </p:sp>
    </p:spTree>
    <p:extLst>
      <p:ext uri="{BB962C8B-B14F-4D97-AF65-F5344CB8AC3E}">
        <p14:creationId xmlns:p14="http://schemas.microsoft.com/office/powerpoint/2010/main" val="3354945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5DC97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5" name="Picture 4" descr="Shape, square&#10;&#10;Description automatically generated">
            <a:extLst>
              <a:ext uri="{FF2B5EF4-FFF2-40B4-BE49-F238E27FC236}">
                <a16:creationId xmlns:a16="http://schemas.microsoft.com/office/drawing/2014/main" id="{44AD3993-3236-4686-424E-474F46C5FF6D}"/>
              </a:ext>
            </a:extLst>
          </p:cNvPr>
          <p:cNvPicPr>
            <a:picLocks noChangeAspect="1"/>
          </p:cNvPicPr>
          <p:nvPr userDrawn="1"/>
        </p:nvPicPr>
        <p:blipFill>
          <a:blip r:embed="rId3"/>
          <a:stretch>
            <a:fillRect/>
          </a:stretch>
        </p:blipFill>
        <p:spPr>
          <a:xfrm>
            <a:off x="222431" y="1503710"/>
            <a:ext cx="5528062" cy="3743217"/>
          </a:xfrm>
          <a:prstGeom prst="rect">
            <a:avLst/>
          </a:prstGeom>
        </p:spPr>
      </p:pic>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642549" y="1929138"/>
            <a:ext cx="4695569" cy="2835876"/>
          </a:xfrm>
        </p:spPr>
        <p:txBody>
          <a:bodyPr>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descr="Logo, company name&#10;&#10;Description automatically generated">
            <a:extLst>
              <a:ext uri="{FF2B5EF4-FFF2-40B4-BE49-F238E27FC236}">
                <a16:creationId xmlns:a16="http://schemas.microsoft.com/office/drawing/2014/main" id="{4545645B-990B-86C6-38FD-AFD810D3B04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34777" y="5924695"/>
            <a:ext cx="892432" cy="79426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D898658-3763-3632-71D2-9AC39C637F2C}"/>
              </a:ext>
            </a:extLst>
          </p:cNvPr>
          <p:cNvPicPr>
            <a:picLocks noChangeAspect="1"/>
          </p:cNvPicPr>
          <p:nvPr userDrawn="1"/>
        </p:nvPicPr>
        <p:blipFill>
          <a:blip r:embed="rId5"/>
          <a:stretch>
            <a:fillRect/>
          </a:stretch>
        </p:blipFill>
        <p:spPr>
          <a:xfrm>
            <a:off x="1236361" y="6013852"/>
            <a:ext cx="615950" cy="615950"/>
          </a:xfrm>
          <a:prstGeom prst="rect">
            <a:avLst/>
          </a:prstGeom>
        </p:spPr>
      </p:pic>
    </p:spTree>
    <p:extLst>
      <p:ext uri="{BB962C8B-B14F-4D97-AF65-F5344CB8AC3E}">
        <p14:creationId xmlns:p14="http://schemas.microsoft.com/office/powerpoint/2010/main" val="2213281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5DC9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068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IE" sz="2400" kern="100" dirty="0">
                <a:effectLst/>
                <a:latin typeface="Aptos" panose="020B0004020202020204" pitchFamily="34" charset="0"/>
                <a:ea typeface="Aptos" panose="020B0004020202020204" pitchFamily="34" charset="0"/>
                <a:cs typeface="Arial" panose="020B0604020202020204" pitchFamily="34" charset="0"/>
              </a:rPr>
              <a:t>Veterinary medicine</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5"/>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6"/>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Pair</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4"/>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Share</a:t>
            </a:r>
            <a:endParaRPr lang="en-US" sz="2400" dirty="0"/>
          </a:p>
        </p:txBody>
      </p:sp>
    </p:spTree>
    <p:extLst>
      <p:ext uri="{BB962C8B-B14F-4D97-AF65-F5344CB8AC3E}">
        <p14:creationId xmlns:p14="http://schemas.microsoft.com/office/powerpoint/2010/main" val="2474548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334E"/>
        </a:solidFill>
        <a:effectLst/>
      </p:bgPr>
    </p:bg>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3"/>
          <a:stretch>
            <a:fillRect/>
          </a:stretch>
        </p:blipFill>
        <p:spPr>
          <a:xfrm>
            <a:off x="11353800" y="6013852"/>
            <a:ext cx="615950" cy="615950"/>
          </a:xfrm>
          <a:prstGeom prst="rect">
            <a:avLst/>
          </a:prstGeom>
        </p:spPr>
      </p:pic>
    </p:spTree>
    <p:extLst>
      <p:ext uri="{BB962C8B-B14F-4D97-AF65-F5344CB8AC3E}">
        <p14:creationId xmlns:p14="http://schemas.microsoft.com/office/powerpoint/2010/main" val="3048700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9C3FD8"/>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3791955"/>
          </a:xfrm>
          <a:prstGeom prst="rect">
            <a:avLst/>
          </a:prstGeom>
        </p:spPr>
      </p:pic>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4"/>
          <a:stretch>
            <a:fillRect/>
          </a:stretch>
        </p:blipFill>
        <p:spPr>
          <a:xfrm>
            <a:off x="11353800" y="6013852"/>
            <a:ext cx="615950" cy="615950"/>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5"/>
          <a:srcRect/>
          <a:stretch/>
        </p:blipFill>
        <p:spPr>
          <a:xfrm>
            <a:off x="222431" y="228198"/>
            <a:ext cx="11454693" cy="544624"/>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644309" y="2448748"/>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6"/>
          <a:srcRect/>
          <a:stretch/>
        </p:blipFill>
        <p:spPr>
          <a:xfrm>
            <a:off x="1040538" y="1304069"/>
            <a:ext cx="1248019"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36809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1</a:t>
            </a:r>
            <a:endParaRPr lang="en-US" sz="2800" dirty="0"/>
          </a:p>
        </p:txBody>
      </p:sp>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7"/>
          <a:srcRect/>
          <a:stretch/>
        </p:blipFill>
        <p:spPr>
          <a:xfrm>
            <a:off x="3104607" y="1977081"/>
            <a:ext cx="2568137" cy="3793524"/>
          </a:xfrm>
          <a:prstGeom prst="rect">
            <a:avLst/>
          </a:prstGeom>
        </p:spPr>
      </p:pic>
      <p:sp>
        <p:nvSpPr>
          <p:cNvPr id="25" name="Content Placeholder 2">
            <a:extLst>
              <a:ext uri="{FF2B5EF4-FFF2-40B4-BE49-F238E27FC236}">
                <a16:creationId xmlns:a16="http://schemas.microsoft.com/office/drawing/2014/main" id="{ACF068E1-E4B8-DD6F-5BC6-21A903FD428C}"/>
              </a:ext>
            </a:extLst>
          </p:cNvPr>
          <p:cNvSpPr>
            <a:spLocks noGrp="1"/>
          </p:cNvSpPr>
          <p:nvPr>
            <p:ph idx="10"/>
          </p:nvPr>
        </p:nvSpPr>
        <p:spPr>
          <a:xfrm>
            <a:off x="3392629" y="2448748"/>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8"/>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3791955"/>
          </a:xfrm>
          <a:prstGeom prst="rect">
            <a:avLst/>
          </a:prstGeom>
        </p:spPr>
      </p:pic>
      <p:sp>
        <p:nvSpPr>
          <p:cNvPr id="29" name="Content Placeholder 2">
            <a:extLst>
              <a:ext uri="{FF2B5EF4-FFF2-40B4-BE49-F238E27FC236}">
                <a16:creationId xmlns:a16="http://schemas.microsoft.com/office/drawing/2014/main" id="{14347B1A-AFC6-7555-FCB5-22AAF3C5F87E}"/>
              </a:ext>
            </a:extLst>
          </p:cNvPr>
          <p:cNvSpPr>
            <a:spLocks noGrp="1"/>
          </p:cNvSpPr>
          <p:nvPr>
            <p:ph idx="11"/>
          </p:nvPr>
        </p:nvSpPr>
        <p:spPr>
          <a:xfrm>
            <a:off x="6216213" y="2441546"/>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0" name="Picture 29">
            <a:extLst>
              <a:ext uri="{FF2B5EF4-FFF2-40B4-BE49-F238E27FC236}">
                <a16:creationId xmlns:a16="http://schemas.microsoft.com/office/drawing/2014/main" id="{6640E307-93EE-0AC5-291C-341C35513B3F}"/>
              </a:ext>
            </a:extLst>
          </p:cNvPr>
          <p:cNvPicPr>
            <a:picLocks noChangeAspect="1"/>
          </p:cNvPicPr>
          <p:nvPr userDrawn="1"/>
        </p:nvPicPr>
        <p:blipFill>
          <a:blip r:embed="rId6"/>
          <a:srcRect/>
          <a:stretch/>
        </p:blipFill>
        <p:spPr>
          <a:xfrm>
            <a:off x="6612442" y="1296867"/>
            <a:ext cx="1248019" cy="927100"/>
          </a:xfrm>
          <a:prstGeom prst="rect">
            <a:avLst/>
          </a:prstGeom>
        </p:spPr>
      </p:pic>
      <p:sp>
        <p:nvSpPr>
          <p:cNvPr id="39" name="Title 1">
            <a:extLst>
              <a:ext uri="{FF2B5EF4-FFF2-40B4-BE49-F238E27FC236}">
                <a16:creationId xmlns:a16="http://schemas.microsoft.com/office/drawing/2014/main" id="{0C7E4E3F-B976-81D4-915B-979A21D5B1E2}"/>
              </a:ext>
            </a:extLst>
          </p:cNvPr>
          <p:cNvSpPr txBox="1">
            <a:spLocks/>
          </p:cNvSpPr>
          <p:nvPr userDrawn="1"/>
        </p:nvSpPr>
        <p:spPr>
          <a:xfrm>
            <a:off x="694000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3</a:t>
            </a:r>
            <a:endParaRPr lang="en-US" sz="2800" dirty="0"/>
          </a:p>
        </p:txBody>
      </p:sp>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7"/>
          <a:srcRect/>
          <a:stretch/>
        </p:blipFill>
        <p:spPr>
          <a:xfrm>
            <a:off x="8676511" y="1969879"/>
            <a:ext cx="2568137" cy="3793524"/>
          </a:xfrm>
          <a:prstGeom prst="rect">
            <a:avLst/>
          </a:prstGeom>
        </p:spPr>
      </p:pic>
      <p:sp>
        <p:nvSpPr>
          <p:cNvPr id="41" name="Content Placeholder 2">
            <a:extLst>
              <a:ext uri="{FF2B5EF4-FFF2-40B4-BE49-F238E27FC236}">
                <a16:creationId xmlns:a16="http://schemas.microsoft.com/office/drawing/2014/main" id="{2E4F3683-34E7-C2B3-3923-A53B59729F2D}"/>
              </a:ext>
            </a:extLst>
          </p:cNvPr>
          <p:cNvSpPr>
            <a:spLocks noGrp="1"/>
          </p:cNvSpPr>
          <p:nvPr>
            <p:ph idx="12"/>
          </p:nvPr>
        </p:nvSpPr>
        <p:spPr>
          <a:xfrm>
            <a:off x="8964533" y="2441546"/>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8"/>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4</a:t>
            </a:r>
            <a:endParaRPr lang="en-US" sz="2800" dirty="0"/>
          </a:p>
        </p:txBody>
      </p:sp>
    </p:spTree>
    <p:extLst>
      <p:ext uri="{BB962C8B-B14F-4D97-AF65-F5344CB8AC3E}">
        <p14:creationId xmlns:p14="http://schemas.microsoft.com/office/powerpoint/2010/main" val="3582954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9C3FD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989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532871" y="1665073"/>
            <a:ext cx="5896233" cy="1325563"/>
          </a:xfrm>
        </p:spPr>
        <p:txBody>
          <a:bodyPr anchor="b"/>
          <a:lstStyle>
            <a:lvl1pPr>
              <a:defRPr>
                <a:solidFill>
                  <a:srgbClr val="FF826A"/>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hasCustomPrompt="1"/>
          </p:nvPr>
        </p:nvSpPr>
        <p:spPr>
          <a:xfrm>
            <a:off x="4532871" y="3064390"/>
            <a:ext cx="5389605" cy="212853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Title/School</a:t>
            </a:r>
            <a:endParaRPr lang="en-US" dirty="0"/>
          </a:p>
        </p:txBody>
      </p:sp>
      <p:pic>
        <p:nvPicPr>
          <p:cNvPr id="5" name="Picture 4">
            <a:extLst>
              <a:ext uri="{FF2B5EF4-FFF2-40B4-BE49-F238E27FC236}">
                <a16:creationId xmlns:a16="http://schemas.microsoft.com/office/drawing/2014/main" id="{77CD5B8A-35A0-671D-6C46-A4B420E9C15B}"/>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0352216" y="5914768"/>
            <a:ext cx="892431" cy="79426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454D916-9DE2-DB5E-8378-F72C1F30921B}"/>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789218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18071" y="540609"/>
            <a:ext cx="8244015" cy="1325563"/>
          </a:xfrm>
        </p:spPr>
        <p:txBody>
          <a:bodyPr/>
          <a:lstStyle>
            <a:lvl1pPr>
              <a:defRPr>
                <a:solidFill>
                  <a:srgbClr val="FF826A"/>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418071" y="2137634"/>
            <a:ext cx="8244015" cy="3076917"/>
          </a:xfrm>
        </p:spPr>
        <p:txBody>
          <a:bodyPr/>
          <a:lstStyle>
            <a:lvl1pPr>
              <a:defRPr>
                <a:solidFill>
                  <a:srgbClr val="01334E"/>
                </a:solidFill>
              </a:defRPr>
            </a:lvl1pPr>
            <a:lvl2pPr>
              <a:defRPr>
                <a:solidFill>
                  <a:srgbClr val="01334E"/>
                </a:solidFill>
              </a:defRPr>
            </a:lvl2pPr>
            <a:lvl3pPr>
              <a:defRPr>
                <a:solidFill>
                  <a:srgbClr val="01334E"/>
                </a:solidFill>
              </a:defRPr>
            </a:lvl3pPr>
            <a:lvl4pPr>
              <a:defRPr>
                <a:solidFill>
                  <a:srgbClr val="01334E"/>
                </a:solidFill>
              </a:defRPr>
            </a:lvl4pPr>
            <a:lvl5pPr>
              <a:defRPr>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ubtitle 2">
            <a:extLst>
              <a:ext uri="{FF2B5EF4-FFF2-40B4-BE49-F238E27FC236}">
                <a16:creationId xmlns:a16="http://schemas.microsoft.com/office/drawing/2014/main" id="{FBC639E9-3D7B-B733-D12E-3332632FA872}"/>
              </a:ext>
            </a:extLst>
          </p:cNvPr>
          <p:cNvSpPr txBox="1">
            <a:spLocks/>
          </p:cNvSpPr>
          <p:nvPr userDrawn="1"/>
        </p:nvSpPr>
        <p:spPr>
          <a:xfrm>
            <a:off x="418071" y="6051947"/>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0" dirty="0">
                <a:solidFill>
                  <a:schemeClr val="bg1"/>
                </a:solidFill>
              </a:rPr>
              <a:t>Click to edit Master subtitle style</a:t>
            </a:r>
            <a:endParaRPr lang="en-US" sz="1800" b="0" dirty="0">
              <a:solidFill>
                <a:schemeClr val="bg1"/>
              </a:solidFill>
            </a:endParaRPr>
          </a:p>
        </p:txBody>
      </p:sp>
      <p:pic>
        <p:nvPicPr>
          <p:cNvPr id="8" name="Picture 7" descr="Logo, company name&#10;&#10;Description automatically generated">
            <a:extLst>
              <a:ext uri="{FF2B5EF4-FFF2-40B4-BE49-F238E27FC236}">
                <a16:creationId xmlns:a16="http://schemas.microsoft.com/office/drawing/2014/main" id="{BB67F458-ACF8-C47C-C4C5-BA6BF6824E7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C9040B6-87FF-8DD7-62E9-A516D9A10985}"/>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30216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lt1"/>
        </a:solidFill>
        <a:effectLst/>
      </p:bgPr>
    </p:bg>
    <p:spTree>
      <p:nvGrpSpPr>
        <p:cNvPr id="1"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a:stretch/>
        </p:blipFill>
        <p:spPr>
          <a:xfrm>
            <a:off x="222431" y="228198"/>
            <a:ext cx="11454693" cy="544624"/>
          </a:xfrm>
          <a:prstGeom prst="rect">
            <a:avLst/>
          </a:prstGeom>
          <a:noFill/>
          <a:ln>
            <a:noFill/>
          </a:ln>
        </p:spPr>
      </p:pic>
      <p:sp>
        <p:nvSpPr>
          <p:cNvPr id="40" name="Google Shape;40;p3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4"/>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75E67-26FC-9F96-16DC-A9BCFC7D549D}"/>
              </a:ext>
            </a:extLst>
          </p:cNvPr>
          <p:cNvSpPr>
            <a:spLocks noGrp="1"/>
          </p:cNvSpPr>
          <p:nvPr>
            <p:ph type="dt" sz="half" idx="10"/>
          </p:nvPr>
        </p:nvSpPr>
        <p:spPr/>
        <p:txBody>
          <a:bodyPr/>
          <a:lstStyle/>
          <a:p>
            <a:fld id="{4A32817D-B2C5-FE42-AD20-3D309ABCC58A}" type="datetimeFigureOut">
              <a:rPr lang="en-US" smtClean="0"/>
              <a:t>8/14/2024</a:t>
            </a:fld>
            <a:endParaRPr lang="en-US" dirty="0"/>
          </a:p>
        </p:txBody>
      </p:sp>
      <p:sp>
        <p:nvSpPr>
          <p:cNvPr id="3" name="Footer Placeholder 2">
            <a:extLst>
              <a:ext uri="{FF2B5EF4-FFF2-40B4-BE49-F238E27FC236}">
                <a16:creationId xmlns:a16="http://schemas.microsoft.com/office/drawing/2014/main" id="{661656E8-7DFD-EB53-275D-76DE64AAB4E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9031320-EF56-99C6-CBB7-C12301CF7F89}"/>
              </a:ext>
            </a:extLst>
          </p:cNvPr>
          <p:cNvSpPr>
            <a:spLocks noGrp="1"/>
          </p:cNvSpPr>
          <p:nvPr>
            <p:ph type="sldNum" sz="quarter" idx="12"/>
          </p:nvPr>
        </p:nvSpPr>
        <p:spPr/>
        <p:txBody>
          <a:bodyPr/>
          <a:lstStyle/>
          <a:p>
            <a:fld id="{7A96CF1D-C6AB-8D43-AA1A-2142132553A4}" type="slidenum">
              <a:rPr lang="en-US" smtClean="0"/>
              <a:t>‹#›</a:t>
            </a:fld>
            <a:endParaRPr lang="en-US" dirty="0"/>
          </a:p>
        </p:txBody>
      </p:sp>
    </p:spTree>
    <p:extLst>
      <p:ext uri="{BB962C8B-B14F-4D97-AF65-F5344CB8AC3E}">
        <p14:creationId xmlns:p14="http://schemas.microsoft.com/office/powerpoint/2010/main" val="3828941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9734-6CCC-4186-63C3-F458F9B52793}"/>
              </a:ext>
            </a:extLst>
          </p:cNvPr>
          <p:cNvSpPr>
            <a:spLocks noGrp="1"/>
          </p:cNvSpPr>
          <p:nvPr>
            <p:ph type="ctrTitle"/>
          </p:nvPr>
        </p:nvSpPr>
        <p:spPr>
          <a:xfrm>
            <a:off x="547817" y="1122363"/>
            <a:ext cx="9144000" cy="2387600"/>
          </a:xfrm>
        </p:spPr>
        <p:txBody>
          <a:bodyPr anchor="b"/>
          <a:lstStyle>
            <a:lvl1pPr algn="l">
              <a:defRPr sz="6000">
                <a:solidFill>
                  <a:srgbClr val="FF826A"/>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505D949-2015-FCD8-475D-2C66A944C0D7}"/>
              </a:ext>
            </a:extLst>
          </p:cNvPr>
          <p:cNvSpPr>
            <a:spLocks noGrp="1"/>
          </p:cNvSpPr>
          <p:nvPr>
            <p:ph type="subTitle" idx="1"/>
          </p:nvPr>
        </p:nvSpPr>
        <p:spPr>
          <a:xfrm>
            <a:off x="547817" y="3602038"/>
            <a:ext cx="9144000" cy="1655762"/>
          </a:xfrm>
        </p:spPr>
        <p:txBody>
          <a:bodyPr>
            <a:normAutofit/>
          </a:bodyPr>
          <a:lstStyle>
            <a:lvl1pPr marL="0" indent="0" algn="l">
              <a:buNone/>
              <a:defRPr sz="2800" b="1">
                <a:solidFill>
                  <a:srgbClr val="E1C6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descr="Logo, company name&#10;&#10;Description automatically generated">
            <a:extLst>
              <a:ext uri="{FF2B5EF4-FFF2-40B4-BE49-F238E27FC236}">
                <a16:creationId xmlns:a16="http://schemas.microsoft.com/office/drawing/2014/main" id="{E75DB962-1BC4-B8CC-5E50-F4EBC9E7C2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FD79729-89E6-782A-99AA-8CE208FCF38C}"/>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9" name="Subtitle 2">
            <a:extLst>
              <a:ext uri="{FF2B5EF4-FFF2-40B4-BE49-F238E27FC236}">
                <a16:creationId xmlns:a16="http://schemas.microsoft.com/office/drawing/2014/main" id="{1CE56081-2806-6891-72EE-2B003CA90826}"/>
              </a:ext>
            </a:extLst>
          </p:cNvPr>
          <p:cNvSpPr txBox="1">
            <a:spLocks/>
          </p:cNvSpPr>
          <p:nvPr userDrawn="1"/>
        </p:nvSpPr>
        <p:spPr>
          <a:xfrm>
            <a:off x="547817" y="6311900"/>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solidFill>
                  <a:schemeClr val="bg1"/>
                </a:solidFill>
              </a:rPr>
              <a:t>Click to edit Master subtitle style</a:t>
            </a:r>
            <a:endParaRPr lang="en-US" sz="1800" dirty="0">
              <a:solidFill>
                <a:schemeClr val="bg1"/>
              </a:solidFill>
            </a:endParaRPr>
          </a:p>
        </p:txBody>
      </p:sp>
    </p:spTree>
    <p:extLst>
      <p:ext uri="{BB962C8B-B14F-4D97-AF65-F5344CB8AC3E}">
        <p14:creationId xmlns:p14="http://schemas.microsoft.com/office/powerpoint/2010/main" val="127210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text, silhouette&#10;&#10;Description automatically generated">
            <a:extLst>
              <a:ext uri="{FF2B5EF4-FFF2-40B4-BE49-F238E27FC236}">
                <a16:creationId xmlns:a16="http://schemas.microsoft.com/office/drawing/2014/main" id="{714C0C71-CA48-29AC-8224-43F526BD50A4}"/>
              </a:ext>
            </a:extLst>
          </p:cNvPr>
          <p:cNvPicPr>
            <a:picLocks noChangeAspect="1"/>
          </p:cNvPicPr>
          <p:nvPr userDrawn="1"/>
        </p:nvPicPr>
        <p:blipFill>
          <a:blip r:embed="rId2"/>
          <a:stretch>
            <a:fillRect/>
          </a:stretch>
        </p:blipFill>
        <p:spPr>
          <a:xfrm>
            <a:off x="9069860" y="815574"/>
            <a:ext cx="2892944" cy="1831420"/>
          </a:xfrm>
          <a:prstGeom prst="rect">
            <a:avLst/>
          </a:prstGeom>
        </p:spPr>
      </p:pic>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2" y="227825"/>
            <a:ext cx="8822724" cy="545372"/>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5DC973"/>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5"/>
            <a:ext cx="8441724" cy="1634267"/>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FDA5616-2491-3F6A-278A-BBA8E1126B78}"/>
              </a:ext>
            </a:extLst>
          </p:cNvPr>
          <p:cNvPicPr>
            <a:picLocks noChangeAspect="1"/>
          </p:cNvPicPr>
          <p:nvPr userDrawn="1"/>
        </p:nvPicPr>
        <p:blipFill>
          <a:blip r:embed="rId4"/>
          <a:srcRect/>
          <a:stretch/>
        </p:blipFill>
        <p:spPr>
          <a:xfrm>
            <a:off x="349445" y="2763512"/>
            <a:ext cx="8441724" cy="3866663"/>
          </a:xfrm>
          <a:prstGeom prst="rect">
            <a:avLst/>
          </a:prstGeom>
        </p:spPr>
      </p:pic>
      <p:pic>
        <p:nvPicPr>
          <p:cNvPr id="13" name="Picture 12" descr="Shape, rectangle&#10;&#10;Description automatically generated">
            <a:extLst>
              <a:ext uri="{FF2B5EF4-FFF2-40B4-BE49-F238E27FC236}">
                <a16:creationId xmlns:a16="http://schemas.microsoft.com/office/drawing/2014/main" id="{EE9A7068-B841-A585-0710-40FBFAB94CD0}"/>
              </a:ext>
            </a:extLst>
          </p:cNvPr>
          <p:cNvPicPr>
            <a:picLocks noChangeAspect="1"/>
          </p:cNvPicPr>
          <p:nvPr userDrawn="1"/>
        </p:nvPicPr>
        <p:blipFill>
          <a:blip r:embed="rId5"/>
          <a:stretch>
            <a:fillRect/>
          </a:stretch>
        </p:blipFill>
        <p:spPr>
          <a:xfrm>
            <a:off x="9179011" y="217487"/>
            <a:ext cx="2801568" cy="545372"/>
          </a:xfrm>
          <a:prstGeom prst="rect">
            <a:avLst/>
          </a:prstGeom>
        </p:spPr>
      </p:pic>
      <p:sp>
        <p:nvSpPr>
          <p:cNvPr id="14" name="Title 1">
            <a:extLst>
              <a:ext uri="{FF2B5EF4-FFF2-40B4-BE49-F238E27FC236}">
                <a16:creationId xmlns:a16="http://schemas.microsoft.com/office/drawing/2014/main" id="{918360D9-4963-0CAB-67BD-1943D67B21AA}"/>
              </a:ext>
            </a:extLst>
          </p:cNvPr>
          <p:cNvSpPr txBox="1">
            <a:spLocks/>
          </p:cNvSpPr>
          <p:nvPr userDrawn="1"/>
        </p:nvSpPr>
        <p:spPr>
          <a:xfrm>
            <a:off x="9306698" y="324019"/>
            <a:ext cx="2529015" cy="352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r>
              <a:rPr lang="en-GB" dirty="0">
                <a:solidFill>
                  <a:schemeClr val="bg1"/>
                </a:solidFill>
              </a:rPr>
              <a:t>Duration:</a:t>
            </a:r>
            <a:endParaRPr lang="en-US" dirty="0">
              <a:solidFill>
                <a:schemeClr val="bg1"/>
              </a:solidFill>
            </a:endParaRPr>
          </a:p>
        </p:txBody>
      </p:sp>
      <p:sp>
        <p:nvSpPr>
          <p:cNvPr id="15" name="Title 1">
            <a:extLst>
              <a:ext uri="{FF2B5EF4-FFF2-40B4-BE49-F238E27FC236}">
                <a16:creationId xmlns:a16="http://schemas.microsoft.com/office/drawing/2014/main" id="{21227E10-8B8A-8210-F5E0-29FCC9C53AA0}"/>
              </a:ext>
            </a:extLst>
          </p:cNvPr>
          <p:cNvSpPr txBox="1">
            <a:spLocks/>
          </p:cNvSpPr>
          <p:nvPr userDrawn="1"/>
        </p:nvSpPr>
        <p:spPr>
          <a:xfrm>
            <a:off x="9179011" y="971098"/>
            <a:ext cx="1361303" cy="141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r>
              <a:rPr lang="en-GB" dirty="0">
                <a:solidFill>
                  <a:srgbClr val="01334E"/>
                </a:solidFill>
              </a:rPr>
              <a:t>Click to edit Master title style</a:t>
            </a:r>
            <a:endParaRPr lang="en-US" dirty="0">
              <a:solidFill>
                <a:srgbClr val="01334E"/>
              </a:solidFill>
            </a:endParaRPr>
          </a:p>
        </p:txBody>
      </p:sp>
      <p:pic>
        <p:nvPicPr>
          <p:cNvPr id="19" name="Picture 18" descr="Shape, square&#10;&#10;Description automatically generated">
            <a:extLst>
              <a:ext uri="{FF2B5EF4-FFF2-40B4-BE49-F238E27FC236}">
                <a16:creationId xmlns:a16="http://schemas.microsoft.com/office/drawing/2014/main" id="{A308DEAF-20A9-D0F7-FA80-8C86BDCAB057}"/>
              </a:ext>
            </a:extLst>
          </p:cNvPr>
          <p:cNvPicPr>
            <a:picLocks noChangeAspect="1"/>
          </p:cNvPicPr>
          <p:nvPr userDrawn="1"/>
        </p:nvPicPr>
        <p:blipFill>
          <a:blip r:embed="rId6"/>
          <a:stretch>
            <a:fillRect/>
          </a:stretch>
        </p:blipFill>
        <p:spPr>
          <a:xfrm>
            <a:off x="8990272" y="2699709"/>
            <a:ext cx="2990307" cy="4002650"/>
          </a:xfrm>
          <a:prstGeom prst="rect">
            <a:avLst/>
          </a:prstGeom>
        </p:spPr>
      </p:pic>
      <p:sp>
        <p:nvSpPr>
          <p:cNvPr id="20" name="Content Placeholder 2">
            <a:extLst>
              <a:ext uri="{FF2B5EF4-FFF2-40B4-BE49-F238E27FC236}">
                <a16:creationId xmlns:a16="http://schemas.microsoft.com/office/drawing/2014/main" id="{87BAD02D-B8AB-89B4-22D1-6F9A6FB63EF2}"/>
              </a:ext>
            </a:extLst>
          </p:cNvPr>
          <p:cNvSpPr>
            <a:spLocks noGrp="1"/>
          </p:cNvSpPr>
          <p:nvPr>
            <p:ph idx="10"/>
          </p:nvPr>
        </p:nvSpPr>
        <p:spPr>
          <a:xfrm>
            <a:off x="9179011" y="3140562"/>
            <a:ext cx="2485767" cy="2341605"/>
          </a:xfrm>
        </p:spPr>
        <p:txBody>
          <a:bodyPr>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28174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1" y="228198"/>
            <a:ext cx="1145471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783952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2449752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1C6F3">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0472-65FA-70FE-DAC5-C2E233A349F0}"/>
              </a:ext>
            </a:extLst>
          </p:cNvPr>
          <p:cNvPicPr>
            <a:picLocks noChangeAspect="1"/>
          </p:cNvPicPr>
          <p:nvPr userDrawn="1"/>
        </p:nvPicPr>
        <p:blipFill>
          <a:blip r:embed="rId2"/>
          <a:srcRect/>
          <a:stretch/>
        </p:blipFill>
        <p:spPr>
          <a:xfrm>
            <a:off x="222431" y="228198"/>
            <a:ext cx="11454693" cy="544625"/>
          </a:xfrm>
          <a:prstGeom prst="rect">
            <a:avLst/>
          </a:prstGeom>
        </p:spPr>
      </p:pic>
      <p:sp>
        <p:nvSpPr>
          <p:cNvPr id="8" name="Title 1">
            <a:extLst>
              <a:ext uri="{FF2B5EF4-FFF2-40B4-BE49-F238E27FC236}">
                <a16:creationId xmlns:a16="http://schemas.microsoft.com/office/drawing/2014/main" id="{1F439D2D-435E-8C26-1457-B836EF2CF036}"/>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31EA8030-DF62-8C79-7CB5-A45B236BCEB4}"/>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7D2EE2D6-AF60-0EAE-5562-C8A4F0C8DAC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914FE7D-0006-45A0-5EB8-3A1640C42376}"/>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611420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30480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985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644835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3"/>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974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37"/>
          <p:cNvPicPr preferRelativeResize="0"/>
          <p:nvPr/>
        </p:nvPicPr>
        <p:blipFill rotWithShape="1">
          <a:blip r:embed="rId3">
            <a:alphaModFix/>
          </a:blip>
          <a:srcRect/>
          <a:stretch/>
        </p:blipFill>
        <p:spPr>
          <a:xfrm>
            <a:off x="222431" y="228198"/>
            <a:ext cx="11454693" cy="544625"/>
          </a:xfrm>
          <a:prstGeom prst="rect">
            <a:avLst/>
          </a:prstGeom>
          <a:noFill/>
          <a:ln>
            <a:noFill/>
          </a:ln>
        </p:spPr>
      </p:pic>
      <p:sp>
        <p:nvSpPr>
          <p:cNvPr id="58" name="Google Shape;58;p3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7"/>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45815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049399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endParaRPr lang="en-US" dirty="0"/>
          </a:p>
        </p:txBody>
      </p:sp>
      <p:sp>
        <p:nvSpPr>
          <p:cNvPr id="13" name="Content Placeholder 12">
            <a:extLst>
              <a:ext uri="{FF2B5EF4-FFF2-40B4-BE49-F238E27FC236}">
                <a16:creationId xmlns:a16="http://schemas.microsoft.com/office/drawing/2014/main" id="{6048AEA0-BE64-ABE9-EA40-D97EC3196F7E}"/>
              </a:ext>
            </a:extLst>
          </p:cNvPr>
          <p:cNvSpPr>
            <a:spLocks noGrp="1"/>
          </p:cNvSpPr>
          <p:nvPr>
            <p:ph sz="quarter" idx="10" hasCustomPrompt="1"/>
          </p:nvPr>
        </p:nvSpPr>
        <p:spPr>
          <a:xfrm>
            <a:off x="1294134" y="1934796"/>
            <a:ext cx="5657651" cy="2227263"/>
          </a:xfrm>
        </p:spPr>
        <p:txBody>
          <a:bodyPr>
            <a:normAutofit/>
          </a:bodyPr>
          <a:lstStyle>
            <a:lvl1pPr marL="0" indent="0">
              <a:buNone/>
              <a:defRPr sz="40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759928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endParaRPr lang="en-US" dirty="0"/>
          </a:p>
        </p:txBody>
      </p:sp>
    </p:spTree>
    <p:extLst>
      <p:ext uri="{BB962C8B-B14F-4D97-AF65-F5344CB8AC3E}">
        <p14:creationId xmlns:p14="http://schemas.microsoft.com/office/powerpoint/2010/main" val="22408438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5DC97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5" name="Picture 4" descr="Shape, square&#10;&#10;Description automatically generated">
            <a:extLst>
              <a:ext uri="{FF2B5EF4-FFF2-40B4-BE49-F238E27FC236}">
                <a16:creationId xmlns:a16="http://schemas.microsoft.com/office/drawing/2014/main" id="{44AD3993-3236-4686-424E-474F46C5FF6D}"/>
              </a:ext>
            </a:extLst>
          </p:cNvPr>
          <p:cNvPicPr>
            <a:picLocks noChangeAspect="1"/>
          </p:cNvPicPr>
          <p:nvPr userDrawn="1"/>
        </p:nvPicPr>
        <p:blipFill>
          <a:blip r:embed="rId3"/>
          <a:stretch>
            <a:fillRect/>
          </a:stretch>
        </p:blipFill>
        <p:spPr>
          <a:xfrm>
            <a:off x="222431" y="1503710"/>
            <a:ext cx="5528062" cy="3743217"/>
          </a:xfrm>
          <a:prstGeom prst="rect">
            <a:avLst/>
          </a:prstGeom>
        </p:spPr>
      </p:pic>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642549" y="1929138"/>
            <a:ext cx="4695569" cy="2835876"/>
          </a:xfrm>
        </p:spPr>
        <p:txBody>
          <a:bodyPr>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descr="Logo, company name&#10;&#10;Description automatically generated">
            <a:extLst>
              <a:ext uri="{FF2B5EF4-FFF2-40B4-BE49-F238E27FC236}">
                <a16:creationId xmlns:a16="http://schemas.microsoft.com/office/drawing/2014/main" id="{4545645B-990B-86C6-38FD-AFD810D3B04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34777" y="5924695"/>
            <a:ext cx="892432" cy="79426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D898658-3763-3632-71D2-9AC39C637F2C}"/>
              </a:ext>
            </a:extLst>
          </p:cNvPr>
          <p:cNvPicPr>
            <a:picLocks noChangeAspect="1"/>
          </p:cNvPicPr>
          <p:nvPr userDrawn="1"/>
        </p:nvPicPr>
        <p:blipFill>
          <a:blip r:embed="rId5"/>
          <a:stretch>
            <a:fillRect/>
          </a:stretch>
        </p:blipFill>
        <p:spPr>
          <a:xfrm>
            <a:off x="1236361" y="6013852"/>
            <a:ext cx="615950" cy="615950"/>
          </a:xfrm>
          <a:prstGeom prst="rect">
            <a:avLst/>
          </a:prstGeom>
        </p:spPr>
      </p:pic>
    </p:spTree>
    <p:extLst>
      <p:ext uri="{BB962C8B-B14F-4D97-AF65-F5344CB8AC3E}">
        <p14:creationId xmlns:p14="http://schemas.microsoft.com/office/powerpoint/2010/main" val="2752825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5DC9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29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Think</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5"/>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6"/>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Pair</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4"/>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Share</a:t>
            </a:r>
            <a:endParaRPr lang="en-US" sz="2400" dirty="0"/>
          </a:p>
        </p:txBody>
      </p:sp>
    </p:spTree>
    <p:extLst>
      <p:ext uri="{BB962C8B-B14F-4D97-AF65-F5344CB8AC3E}">
        <p14:creationId xmlns:p14="http://schemas.microsoft.com/office/powerpoint/2010/main" val="7207335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334E"/>
        </a:solidFill>
        <a:effectLst/>
      </p:bgPr>
    </p:bg>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3"/>
          <a:stretch>
            <a:fillRect/>
          </a:stretch>
        </p:blipFill>
        <p:spPr>
          <a:xfrm>
            <a:off x="11353800" y="6013852"/>
            <a:ext cx="615950" cy="615950"/>
          </a:xfrm>
          <a:prstGeom prst="rect">
            <a:avLst/>
          </a:prstGeom>
        </p:spPr>
      </p:pic>
    </p:spTree>
    <p:extLst>
      <p:ext uri="{BB962C8B-B14F-4D97-AF65-F5344CB8AC3E}">
        <p14:creationId xmlns:p14="http://schemas.microsoft.com/office/powerpoint/2010/main" val="29899437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1432077"/>
          </a:xfrm>
          <a:prstGeom prst="rect">
            <a:avLst/>
          </a:prstGeom>
        </p:spPr>
      </p:pic>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3"/>
          <a:srcRect/>
          <a:stretch/>
        </p:blipFill>
        <p:spPr>
          <a:xfrm>
            <a:off x="3104607" y="1977081"/>
            <a:ext cx="2568137" cy="1432077"/>
          </a:xfrm>
          <a:prstGeom prst="rect">
            <a:avLst/>
          </a:prstGeom>
        </p:spPr>
      </p:pic>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4"/>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1419437"/>
          </a:xfrm>
          <a:prstGeom prst="rect">
            <a:avLst/>
          </a:prstGeom>
        </p:spPr>
      </p:pic>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3"/>
          <a:srcRect/>
          <a:stretch/>
        </p:blipFill>
        <p:spPr>
          <a:xfrm>
            <a:off x="8676511" y="1969879"/>
            <a:ext cx="2568137" cy="1419437"/>
          </a:xfrm>
          <a:prstGeom prst="rect">
            <a:avLst/>
          </a:prstGeom>
        </p:spPr>
      </p:pic>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4"/>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4</a:t>
            </a:r>
            <a:endParaRPr lang="en-US" sz="2800" dirty="0"/>
          </a:p>
        </p:txBody>
      </p:sp>
      <p:pic>
        <p:nvPicPr>
          <p:cNvPr id="2" name="Picture 1" descr="Shape, square&#10;&#10;Description automatically generated">
            <a:extLst>
              <a:ext uri="{FF2B5EF4-FFF2-40B4-BE49-F238E27FC236}">
                <a16:creationId xmlns:a16="http://schemas.microsoft.com/office/drawing/2014/main" id="{91CB6A6E-6401-92F8-1AE7-69E71E5F725A}"/>
              </a:ext>
            </a:extLst>
          </p:cNvPr>
          <p:cNvPicPr>
            <a:picLocks noChangeAspect="1"/>
          </p:cNvPicPr>
          <p:nvPr userDrawn="1"/>
        </p:nvPicPr>
        <p:blipFill>
          <a:blip r:embed="rId2"/>
          <a:stretch>
            <a:fillRect/>
          </a:stretch>
        </p:blipFill>
        <p:spPr>
          <a:xfrm>
            <a:off x="356287" y="4426797"/>
            <a:ext cx="2568137" cy="1432077"/>
          </a:xfrm>
          <a:prstGeom prst="rect">
            <a:avLst/>
          </a:prstGeom>
        </p:spPr>
      </p:pic>
      <p:pic>
        <p:nvPicPr>
          <p:cNvPr id="11" name="Picture 10">
            <a:extLst>
              <a:ext uri="{FF2B5EF4-FFF2-40B4-BE49-F238E27FC236}">
                <a16:creationId xmlns:a16="http://schemas.microsoft.com/office/drawing/2014/main" id="{9B4ED672-E850-134D-3597-2C1777E80A88}"/>
              </a:ext>
            </a:extLst>
          </p:cNvPr>
          <p:cNvPicPr>
            <a:picLocks noChangeAspect="1"/>
          </p:cNvPicPr>
          <p:nvPr userDrawn="1"/>
        </p:nvPicPr>
        <p:blipFill>
          <a:blip r:embed="rId3"/>
          <a:srcRect/>
          <a:stretch/>
        </p:blipFill>
        <p:spPr>
          <a:xfrm>
            <a:off x="3162796" y="4428629"/>
            <a:ext cx="2568137" cy="1432077"/>
          </a:xfrm>
          <a:prstGeom prst="rect">
            <a:avLst/>
          </a:prstGeom>
        </p:spPr>
      </p:pic>
      <p:pic>
        <p:nvPicPr>
          <p:cNvPr id="13" name="Picture 12">
            <a:extLst>
              <a:ext uri="{FF2B5EF4-FFF2-40B4-BE49-F238E27FC236}">
                <a16:creationId xmlns:a16="http://schemas.microsoft.com/office/drawing/2014/main" id="{5A61D10D-ABA3-3A85-7FC5-6DB672DDB9F6}"/>
              </a:ext>
            </a:extLst>
          </p:cNvPr>
          <p:cNvPicPr>
            <a:picLocks noChangeAspect="1"/>
          </p:cNvPicPr>
          <p:nvPr userDrawn="1"/>
        </p:nvPicPr>
        <p:blipFill>
          <a:blip r:embed="rId4"/>
          <a:srcRect/>
          <a:stretch/>
        </p:blipFill>
        <p:spPr>
          <a:xfrm>
            <a:off x="3847047" y="3755617"/>
            <a:ext cx="1248019" cy="927099"/>
          </a:xfrm>
          <a:prstGeom prst="rect">
            <a:avLst/>
          </a:prstGeom>
        </p:spPr>
      </p:pic>
      <p:sp>
        <p:nvSpPr>
          <p:cNvPr id="15" name="Title 1">
            <a:extLst>
              <a:ext uri="{FF2B5EF4-FFF2-40B4-BE49-F238E27FC236}">
                <a16:creationId xmlns:a16="http://schemas.microsoft.com/office/drawing/2014/main" id="{FB1CB312-B4C0-3AB8-D4BE-6315B301D51E}"/>
              </a:ext>
            </a:extLst>
          </p:cNvPr>
          <p:cNvSpPr txBox="1">
            <a:spLocks/>
          </p:cNvSpPr>
          <p:nvPr userDrawn="1"/>
        </p:nvSpPr>
        <p:spPr>
          <a:xfrm>
            <a:off x="4174605" y="41435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6</a:t>
            </a:r>
            <a:endParaRPr lang="en-US" sz="2800" dirty="0"/>
          </a:p>
        </p:txBody>
      </p:sp>
      <p:pic>
        <p:nvPicPr>
          <p:cNvPr id="16" name="Picture 15" descr="Shape, square&#10;&#10;Description automatically generated">
            <a:extLst>
              <a:ext uri="{FF2B5EF4-FFF2-40B4-BE49-F238E27FC236}">
                <a16:creationId xmlns:a16="http://schemas.microsoft.com/office/drawing/2014/main" id="{9D4CD281-83B4-361A-E05F-B8E44036DBA9}"/>
              </a:ext>
            </a:extLst>
          </p:cNvPr>
          <p:cNvPicPr>
            <a:picLocks noChangeAspect="1"/>
          </p:cNvPicPr>
          <p:nvPr userDrawn="1"/>
        </p:nvPicPr>
        <p:blipFill>
          <a:blip r:embed="rId2"/>
          <a:stretch>
            <a:fillRect/>
          </a:stretch>
        </p:blipFill>
        <p:spPr>
          <a:xfrm>
            <a:off x="6005354" y="4406955"/>
            <a:ext cx="2568137" cy="1419437"/>
          </a:xfrm>
          <a:prstGeom prst="rect">
            <a:avLst/>
          </a:prstGeom>
        </p:spPr>
      </p:pic>
      <p:pic>
        <p:nvPicPr>
          <p:cNvPr id="19" name="Picture 18">
            <a:extLst>
              <a:ext uri="{FF2B5EF4-FFF2-40B4-BE49-F238E27FC236}">
                <a16:creationId xmlns:a16="http://schemas.microsoft.com/office/drawing/2014/main" id="{586EB79E-9371-0A1B-968D-C22F27D9B21D}"/>
              </a:ext>
            </a:extLst>
          </p:cNvPr>
          <p:cNvPicPr>
            <a:picLocks noChangeAspect="1"/>
          </p:cNvPicPr>
          <p:nvPr userDrawn="1"/>
        </p:nvPicPr>
        <p:blipFill>
          <a:blip r:embed="rId3"/>
          <a:srcRect/>
          <a:stretch/>
        </p:blipFill>
        <p:spPr>
          <a:xfrm>
            <a:off x="8901049" y="4347429"/>
            <a:ext cx="2568137" cy="1419437"/>
          </a:xfrm>
          <a:prstGeom prst="rect">
            <a:avLst/>
          </a:prstGeom>
        </p:spPr>
      </p:pic>
      <p:pic>
        <p:nvPicPr>
          <p:cNvPr id="20" name="Picture 19">
            <a:extLst>
              <a:ext uri="{FF2B5EF4-FFF2-40B4-BE49-F238E27FC236}">
                <a16:creationId xmlns:a16="http://schemas.microsoft.com/office/drawing/2014/main" id="{45C0C526-01C5-466E-6FD7-7B359CE8E2C7}"/>
              </a:ext>
            </a:extLst>
          </p:cNvPr>
          <p:cNvPicPr>
            <a:picLocks noChangeAspect="1"/>
          </p:cNvPicPr>
          <p:nvPr userDrawn="1"/>
        </p:nvPicPr>
        <p:blipFill>
          <a:blip r:embed="rId4"/>
          <a:srcRect/>
          <a:stretch/>
        </p:blipFill>
        <p:spPr>
          <a:xfrm>
            <a:off x="9585300" y="3674417"/>
            <a:ext cx="1248019" cy="927099"/>
          </a:xfrm>
          <a:prstGeom prst="rect">
            <a:avLst/>
          </a:prstGeom>
        </p:spPr>
      </p:pic>
      <p:sp>
        <p:nvSpPr>
          <p:cNvPr id="21" name="Title 1">
            <a:extLst>
              <a:ext uri="{FF2B5EF4-FFF2-40B4-BE49-F238E27FC236}">
                <a16:creationId xmlns:a16="http://schemas.microsoft.com/office/drawing/2014/main" id="{AC5E1655-85AC-9C64-4D6F-1701985C6D3F}"/>
              </a:ext>
            </a:extLst>
          </p:cNvPr>
          <p:cNvSpPr txBox="1">
            <a:spLocks/>
          </p:cNvSpPr>
          <p:nvPr userDrawn="1"/>
        </p:nvSpPr>
        <p:spPr>
          <a:xfrm>
            <a:off x="9912858" y="40623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8</a:t>
            </a:r>
            <a:endParaRPr lang="en-US" sz="2800" dirty="0"/>
          </a:p>
        </p:txBody>
      </p:sp>
      <p:pic>
        <p:nvPicPr>
          <p:cNvPr id="23" name="Picture 22">
            <a:extLst>
              <a:ext uri="{FF2B5EF4-FFF2-40B4-BE49-F238E27FC236}">
                <a16:creationId xmlns:a16="http://schemas.microsoft.com/office/drawing/2014/main" id="{0818FE29-35C7-17DB-A979-68DC38C7766A}"/>
              </a:ext>
            </a:extLst>
          </p:cNvPr>
          <p:cNvPicPr>
            <a:picLocks noChangeAspect="1"/>
          </p:cNvPicPr>
          <p:nvPr userDrawn="1"/>
        </p:nvPicPr>
        <p:blipFill>
          <a:blip r:embed="rId4"/>
          <a:srcRect/>
          <a:stretch/>
        </p:blipFill>
        <p:spPr>
          <a:xfrm>
            <a:off x="1040538" y="1296867"/>
            <a:ext cx="1248019" cy="927099"/>
          </a:xfrm>
          <a:prstGeom prst="rect">
            <a:avLst/>
          </a:prstGeom>
        </p:spPr>
      </p:pic>
      <p:sp>
        <p:nvSpPr>
          <p:cNvPr id="31" name="Title 1">
            <a:extLst>
              <a:ext uri="{FF2B5EF4-FFF2-40B4-BE49-F238E27FC236}">
                <a16:creationId xmlns:a16="http://schemas.microsoft.com/office/drawing/2014/main" id="{4BB3CE4D-3B02-7A6E-04FA-018E03C295CA}"/>
              </a:ext>
            </a:extLst>
          </p:cNvPr>
          <p:cNvSpPr txBox="1">
            <a:spLocks/>
          </p:cNvSpPr>
          <p:nvPr userDrawn="1"/>
        </p:nvSpPr>
        <p:spPr>
          <a:xfrm>
            <a:off x="1368096"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1</a:t>
            </a:r>
            <a:endParaRPr lang="en-US" sz="2800" dirty="0"/>
          </a:p>
        </p:txBody>
      </p:sp>
      <p:pic>
        <p:nvPicPr>
          <p:cNvPr id="32" name="Picture 31">
            <a:extLst>
              <a:ext uri="{FF2B5EF4-FFF2-40B4-BE49-F238E27FC236}">
                <a16:creationId xmlns:a16="http://schemas.microsoft.com/office/drawing/2014/main" id="{F53A2460-38ED-61C0-DC45-94B9EE622CC9}"/>
              </a:ext>
            </a:extLst>
          </p:cNvPr>
          <p:cNvPicPr>
            <a:picLocks noChangeAspect="1"/>
          </p:cNvPicPr>
          <p:nvPr userDrawn="1"/>
        </p:nvPicPr>
        <p:blipFill>
          <a:blip r:embed="rId4"/>
          <a:srcRect/>
          <a:stretch/>
        </p:blipFill>
        <p:spPr>
          <a:xfrm>
            <a:off x="6550618" y="1309219"/>
            <a:ext cx="1248019" cy="927099"/>
          </a:xfrm>
          <a:prstGeom prst="rect">
            <a:avLst/>
          </a:prstGeom>
        </p:spPr>
      </p:pic>
      <p:sp>
        <p:nvSpPr>
          <p:cNvPr id="33" name="Title 1">
            <a:extLst>
              <a:ext uri="{FF2B5EF4-FFF2-40B4-BE49-F238E27FC236}">
                <a16:creationId xmlns:a16="http://schemas.microsoft.com/office/drawing/2014/main" id="{B74FD65A-86A2-FC2E-BF24-43C1B92310A6}"/>
              </a:ext>
            </a:extLst>
          </p:cNvPr>
          <p:cNvSpPr txBox="1">
            <a:spLocks/>
          </p:cNvSpPr>
          <p:nvPr userDrawn="1"/>
        </p:nvSpPr>
        <p:spPr>
          <a:xfrm>
            <a:off x="6878176" y="169713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3</a:t>
            </a:r>
            <a:endParaRPr lang="en-US" sz="2800" dirty="0"/>
          </a:p>
        </p:txBody>
      </p:sp>
      <p:pic>
        <p:nvPicPr>
          <p:cNvPr id="34" name="Picture 33">
            <a:extLst>
              <a:ext uri="{FF2B5EF4-FFF2-40B4-BE49-F238E27FC236}">
                <a16:creationId xmlns:a16="http://schemas.microsoft.com/office/drawing/2014/main" id="{DC712ACA-A31B-E13E-1A72-312FE259F128}"/>
              </a:ext>
            </a:extLst>
          </p:cNvPr>
          <p:cNvPicPr>
            <a:picLocks noChangeAspect="1"/>
          </p:cNvPicPr>
          <p:nvPr userDrawn="1"/>
        </p:nvPicPr>
        <p:blipFill>
          <a:blip r:embed="rId4"/>
          <a:srcRect/>
          <a:stretch/>
        </p:blipFill>
        <p:spPr>
          <a:xfrm>
            <a:off x="1040538" y="3755617"/>
            <a:ext cx="1248019" cy="927099"/>
          </a:xfrm>
          <a:prstGeom prst="rect">
            <a:avLst/>
          </a:prstGeom>
        </p:spPr>
      </p:pic>
      <p:sp>
        <p:nvSpPr>
          <p:cNvPr id="35" name="Title 1">
            <a:extLst>
              <a:ext uri="{FF2B5EF4-FFF2-40B4-BE49-F238E27FC236}">
                <a16:creationId xmlns:a16="http://schemas.microsoft.com/office/drawing/2014/main" id="{9AF1A876-626A-D0F5-8840-B455B9A2DE81}"/>
              </a:ext>
            </a:extLst>
          </p:cNvPr>
          <p:cNvSpPr txBox="1">
            <a:spLocks/>
          </p:cNvSpPr>
          <p:nvPr userDrawn="1"/>
        </p:nvSpPr>
        <p:spPr>
          <a:xfrm>
            <a:off x="1368096" y="41435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5</a:t>
            </a:r>
            <a:endParaRPr lang="en-US" sz="2800" dirty="0"/>
          </a:p>
        </p:txBody>
      </p:sp>
      <p:pic>
        <p:nvPicPr>
          <p:cNvPr id="36" name="Picture 35">
            <a:extLst>
              <a:ext uri="{FF2B5EF4-FFF2-40B4-BE49-F238E27FC236}">
                <a16:creationId xmlns:a16="http://schemas.microsoft.com/office/drawing/2014/main" id="{65B9263E-24CB-ED6F-FF79-D6C097EC051E}"/>
              </a:ext>
            </a:extLst>
          </p:cNvPr>
          <p:cNvPicPr>
            <a:picLocks noChangeAspect="1"/>
          </p:cNvPicPr>
          <p:nvPr userDrawn="1"/>
        </p:nvPicPr>
        <p:blipFill>
          <a:blip r:embed="rId4"/>
          <a:srcRect/>
          <a:stretch/>
        </p:blipFill>
        <p:spPr>
          <a:xfrm>
            <a:off x="6721458" y="3751944"/>
            <a:ext cx="1248019" cy="927099"/>
          </a:xfrm>
          <a:prstGeom prst="rect">
            <a:avLst/>
          </a:prstGeom>
        </p:spPr>
      </p:pic>
      <p:sp>
        <p:nvSpPr>
          <p:cNvPr id="37" name="Title 1">
            <a:extLst>
              <a:ext uri="{FF2B5EF4-FFF2-40B4-BE49-F238E27FC236}">
                <a16:creationId xmlns:a16="http://schemas.microsoft.com/office/drawing/2014/main" id="{4BF3CA82-06E9-A653-1BF0-D638F7C0A71A}"/>
              </a:ext>
            </a:extLst>
          </p:cNvPr>
          <p:cNvSpPr txBox="1">
            <a:spLocks/>
          </p:cNvSpPr>
          <p:nvPr userDrawn="1"/>
        </p:nvSpPr>
        <p:spPr>
          <a:xfrm>
            <a:off x="7049016" y="4139855"/>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7</a:t>
            </a:r>
            <a:endParaRPr lang="en-US" sz="2800" dirty="0"/>
          </a:p>
        </p:txBody>
      </p:sp>
      <p:pic>
        <p:nvPicPr>
          <p:cNvPr id="38" name="Google Shape;57;p37">
            <a:extLst>
              <a:ext uri="{FF2B5EF4-FFF2-40B4-BE49-F238E27FC236}">
                <a16:creationId xmlns:a16="http://schemas.microsoft.com/office/drawing/2014/main" id="{622906BE-6136-EAC4-3512-F573E665AD02}"/>
              </a:ext>
            </a:extLst>
          </p:cNvPr>
          <p:cNvPicPr preferRelativeResize="0"/>
          <p:nvPr userDrawn="1"/>
        </p:nvPicPr>
        <p:blipFill rotWithShape="1">
          <a:blip r:embed="rId5">
            <a:alphaModFix/>
          </a:blip>
          <a:srcRect/>
          <a:stretch/>
        </p:blipFill>
        <p:spPr>
          <a:xfrm>
            <a:off x="222431" y="228198"/>
            <a:ext cx="11454693" cy="544625"/>
          </a:xfrm>
          <a:prstGeom prst="rect">
            <a:avLst/>
          </a:prstGeom>
          <a:noFill/>
          <a:ln>
            <a:noFill/>
          </a:ln>
        </p:spPr>
      </p:pic>
      <p:sp>
        <p:nvSpPr>
          <p:cNvPr id="44" name="Google Shape;58;p37">
            <a:extLst>
              <a:ext uri="{FF2B5EF4-FFF2-40B4-BE49-F238E27FC236}">
                <a16:creationId xmlns:a16="http://schemas.microsoft.com/office/drawing/2014/main" id="{DF38AEF4-6077-2C04-7BE5-9D19C21E6FDD}"/>
              </a:ext>
            </a:extLst>
          </p:cNvPr>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74320465"/>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9C3FD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08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38"/>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64" name="Google Shape;64;p3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334E"/>
              </a:buClr>
              <a:buSzPts val="1800"/>
              <a:buFont typeface="Arial"/>
              <a:buNone/>
              <a:defRPr sz="1800" b="1" i="0">
                <a:solidFill>
                  <a:srgbClr val="01334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8"/>
          <p:cNvSpPr txBox="1"/>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
        <p:nvSpPr>
          <p:cNvPr id="68" name="Google Shape;68;p38"/>
          <p:cNvSpPr txBox="1">
            <a:spLocks noGrp="1"/>
          </p:cNvSpPr>
          <p:nvPr>
            <p:ph type="body" idx="1"/>
          </p:nvPr>
        </p:nvSpPr>
        <p:spPr>
          <a:xfrm>
            <a:off x="1294134" y="1934796"/>
            <a:ext cx="5657651" cy="2227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334E"/>
              </a:buClr>
              <a:buSzPts val="4000"/>
              <a:buNone/>
              <a:defRPr sz="4000" b="1" i="0">
                <a:solidFill>
                  <a:srgbClr val="01334E"/>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532871" y="1665073"/>
            <a:ext cx="5896233" cy="1325563"/>
          </a:xfrm>
        </p:spPr>
        <p:txBody>
          <a:bodyPr anchor="b"/>
          <a:lstStyle>
            <a:lvl1pPr>
              <a:defRPr>
                <a:solidFill>
                  <a:srgbClr val="FF826A"/>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hasCustomPrompt="1"/>
          </p:nvPr>
        </p:nvSpPr>
        <p:spPr>
          <a:xfrm>
            <a:off x="4532871" y="3064390"/>
            <a:ext cx="5389605" cy="212853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Title/School</a:t>
            </a:r>
            <a:endParaRPr lang="en-US" dirty="0"/>
          </a:p>
        </p:txBody>
      </p:sp>
      <p:pic>
        <p:nvPicPr>
          <p:cNvPr id="5" name="Picture 4">
            <a:extLst>
              <a:ext uri="{FF2B5EF4-FFF2-40B4-BE49-F238E27FC236}">
                <a16:creationId xmlns:a16="http://schemas.microsoft.com/office/drawing/2014/main" id="{77CD5B8A-35A0-671D-6C46-A4B420E9C15B}"/>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0352216" y="5914768"/>
            <a:ext cx="892431" cy="79426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454D916-9DE2-DB5E-8378-F72C1F30921B}"/>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75326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18071" y="540609"/>
            <a:ext cx="8244015" cy="1325563"/>
          </a:xfrm>
        </p:spPr>
        <p:txBody>
          <a:bodyPr/>
          <a:lstStyle>
            <a:lvl1pPr>
              <a:defRPr>
                <a:solidFill>
                  <a:srgbClr val="FF826A"/>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418071" y="2137634"/>
            <a:ext cx="8244015" cy="3076917"/>
          </a:xfrm>
        </p:spPr>
        <p:txBody>
          <a:bodyPr/>
          <a:lstStyle>
            <a:lvl1pPr>
              <a:defRPr>
                <a:solidFill>
                  <a:srgbClr val="01334E"/>
                </a:solidFill>
              </a:defRPr>
            </a:lvl1pPr>
            <a:lvl2pPr>
              <a:defRPr>
                <a:solidFill>
                  <a:srgbClr val="01334E"/>
                </a:solidFill>
              </a:defRPr>
            </a:lvl2pPr>
            <a:lvl3pPr>
              <a:defRPr>
                <a:solidFill>
                  <a:srgbClr val="01334E"/>
                </a:solidFill>
              </a:defRPr>
            </a:lvl3pPr>
            <a:lvl4pPr>
              <a:defRPr>
                <a:solidFill>
                  <a:srgbClr val="01334E"/>
                </a:solidFill>
              </a:defRPr>
            </a:lvl4pPr>
            <a:lvl5pPr>
              <a:defRPr>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ubtitle 2">
            <a:extLst>
              <a:ext uri="{FF2B5EF4-FFF2-40B4-BE49-F238E27FC236}">
                <a16:creationId xmlns:a16="http://schemas.microsoft.com/office/drawing/2014/main" id="{FBC639E9-3D7B-B733-D12E-3332632FA872}"/>
              </a:ext>
            </a:extLst>
          </p:cNvPr>
          <p:cNvSpPr txBox="1">
            <a:spLocks/>
          </p:cNvSpPr>
          <p:nvPr userDrawn="1"/>
        </p:nvSpPr>
        <p:spPr>
          <a:xfrm>
            <a:off x="418071" y="6051947"/>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0" dirty="0">
                <a:solidFill>
                  <a:schemeClr val="bg1"/>
                </a:solidFill>
              </a:rPr>
              <a:t>Click to edit Master subtitle style</a:t>
            </a:r>
            <a:endParaRPr lang="en-US" sz="1800" b="0" dirty="0">
              <a:solidFill>
                <a:schemeClr val="bg1"/>
              </a:solidFill>
            </a:endParaRPr>
          </a:p>
        </p:txBody>
      </p:sp>
      <p:pic>
        <p:nvPicPr>
          <p:cNvPr id="8" name="Picture 7" descr="Logo, company name&#10;&#10;Description automatically generated">
            <a:extLst>
              <a:ext uri="{FF2B5EF4-FFF2-40B4-BE49-F238E27FC236}">
                <a16:creationId xmlns:a16="http://schemas.microsoft.com/office/drawing/2014/main" id="{BB67F458-ACF8-C47C-C4C5-BA6BF6824E7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C9040B6-87FF-8DD7-62E9-A516D9A10985}"/>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696002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75E67-26FC-9F96-16DC-A9BCFC7D549D}"/>
              </a:ext>
            </a:extLst>
          </p:cNvPr>
          <p:cNvSpPr>
            <a:spLocks noGrp="1"/>
          </p:cNvSpPr>
          <p:nvPr>
            <p:ph type="dt" sz="half" idx="10"/>
          </p:nvPr>
        </p:nvSpPr>
        <p:spPr/>
        <p:txBody>
          <a:bodyPr/>
          <a:lstStyle/>
          <a:p>
            <a:fld id="{4A32817D-B2C5-FE42-AD20-3D309ABCC58A}" type="datetimeFigureOut">
              <a:rPr lang="en-US" smtClean="0"/>
              <a:t>8/14/2024</a:t>
            </a:fld>
            <a:endParaRPr lang="en-US" dirty="0"/>
          </a:p>
        </p:txBody>
      </p:sp>
      <p:sp>
        <p:nvSpPr>
          <p:cNvPr id="3" name="Footer Placeholder 2">
            <a:extLst>
              <a:ext uri="{FF2B5EF4-FFF2-40B4-BE49-F238E27FC236}">
                <a16:creationId xmlns:a16="http://schemas.microsoft.com/office/drawing/2014/main" id="{661656E8-7DFD-EB53-275D-76DE64AAB4E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9031320-EF56-99C6-CBB7-C12301CF7F89}"/>
              </a:ext>
            </a:extLst>
          </p:cNvPr>
          <p:cNvSpPr>
            <a:spLocks noGrp="1"/>
          </p:cNvSpPr>
          <p:nvPr>
            <p:ph type="sldNum" sz="quarter" idx="12"/>
          </p:nvPr>
        </p:nvSpPr>
        <p:spPr/>
        <p:txBody>
          <a:bodyPr/>
          <a:lstStyle/>
          <a:p>
            <a:fld id="{7A96CF1D-C6AB-8D43-AA1A-2142132553A4}" type="slidenum">
              <a:rPr lang="en-US" smtClean="0"/>
              <a:t>‹#›</a:t>
            </a:fld>
            <a:endParaRPr lang="en-US" dirty="0"/>
          </a:p>
        </p:txBody>
      </p:sp>
    </p:spTree>
    <p:extLst>
      <p:ext uri="{BB962C8B-B14F-4D97-AF65-F5344CB8AC3E}">
        <p14:creationId xmlns:p14="http://schemas.microsoft.com/office/powerpoint/2010/main" val="27782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blipFill>
          <a:blip r:embed="rId2">
            <a:alphaModFix/>
          </a:blip>
          <a:stretch>
            <a:fillRect/>
          </a:stretch>
        </a:blipFill>
        <a:effectLst/>
      </p:bgPr>
    </p:bg>
    <p:spTree>
      <p:nvGrpSpPr>
        <p:cNvPr id="1" name="Shape 135"/>
        <p:cNvGrpSpPr/>
        <p:nvPr/>
      </p:nvGrpSpPr>
      <p:grpSpPr>
        <a:xfrm>
          <a:off x="0" y="0"/>
          <a:ext cx="0" cy="0"/>
          <a:chOff x="0" y="0"/>
          <a:chExt cx="0" cy="0"/>
        </a:xfrm>
      </p:grpSpPr>
      <p:pic>
        <p:nvPicPr>
          <p:cNvPr id="2" name="Google Shape;139;p48" descr="Logo, company name&#10;&#10;Description automatically generated">
            <a:extLst>
              <a:ext uri="{FF2B5EF4-FFF2-40B4-BE49-F238E27FC236}">
                <a16:creationId xmlns:a16="http://schemas.microsoft.com/office/drawing/2014/main" id="{67C84856-B637-0C58-FF7E-0FD9B0AAA821}"/>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95C40225-3549-BBE4-F771-27CF234412CC}"/>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41" name="Google Shape;141;p48"/>
          <p:cNvSpPr txBox="1"/>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1432077"/>
          </a:xfrm>
          <a:prstGeom prst="rect">
            <a:avLst/>
          </a:prstGeom>
        </p:spPr>
      </p:pic>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3"/>
          <a:srcRect/>
          <a:stretch/>
        </p:blipFill>
        <p:spPr>
          <a:xfrm>
            <a:off x="3104607" y="1977081"/>
            <a:ext cx="2568137" cy="1432077"/>
          </a:xfrm>
          <a:prstGeom prst="rect">
            <a:avLst/>
          </a:prstGeom>
        </p:spPr>
      </p:pic>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4"/>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1419437"/>
          </a:xfrm>
          <a:prstGeom prst="rect">
            <a:avLst/>
          </a:prstGeom>
        </p:spPr>
      </p:pic>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3"/>
          <a:srcRect/>
          <a:stretch/>
        </p:blipFill>
        <p:spPr>
          <a:xfrm>
            <a:off x="8676511" y="1969879"/>
            <a:ext cx="2568137" cy="1419437"/>
          </a:xfrm>
          <a:prstGeom prst="rect">
            <a:avLst/>
          </a:prstGeom>
        </p:spPr>
      </p:pic>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4"/>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4</a:t>
            </a:r>
            <a:endParaRPr lang="en-US" sz="2800" dirty="0"/>
          </a:p>
        </p:txBody>
      </p:sp>
      <p:pic>
        <p:nvPicPr>
          <p:cNvPr id="2" name="Picture 1" descr="Shape, square&#10;&#10;Description automatically generated">
            <a:extLst>
              <a:ext uri="{FF2B5EF4-FFF2-40B4-BE49-F238E27FC236}">
                <a16:creationId xmlns:a16="http://schemas.microsoft.com/office/drawing/2014/main" id="{91CB6A6E-6401-92F8-1AE7-69E71E5F725A}"/>
              </a:ext>
            </a:extLst>
          </p:cNvPr>
          <p:cNvPicPr>
            <a:picLocks noChangeAspect="1"/>
          </p:cNvPicPr>
          <p:nvPr userDrawn="1"/>
        </p:nvPicPr>
        <p:blipFill>
          <a:blip r:embed="rId2"/>
          <a:stretch>
            <a:fillRect/>
          </a:stretch>
        </p:blipFill>
        <p:spPr>
          <a:xfrm>
            <a:off x="356287" y="4426797"/>
            <a:ext cx="2568137" cy="1432077"/>
          </a:xfrm>
          <a:prstGeom prst="rect">
            <a:avLst/>
          </a:prstGeom>
        </p:spPr>
      </p:pic>
      <p:pic>
        <p:nvPicPr>
          <p:cNvPr id="11" name="Picture 10">
            <a:extLst>
              <a:ext uri="{FF2B5EF4-FFF2-40B4-BE49-F238E27FC236}">
                <a16:creationId xmlns:a16="http://schemas.microsoft.com/office/drawing/2014/main" id="{9B4ED672-E850-134D-3597-2C1777E80A88}"/>
              </a:ext>
            </a:extLst>
          </p:cNvPr>
          <p:cNvPicPr>
            <a:picLocks noChangeAspect="1"/>
          </p:cNvPicPr>
          <p:nvPr userDrawn="1"/>
        </p:nvPicPr>
        <p:blipFill>
          <a:blip r:embed="rId3"/>
          <a:srcRect/>
          <a:stretch/>
        </p:blipFill>
        <p:spPr>
          <a:xfrm>
            <a:off x="3162796" y="4428629"/>
            <a:ext cx="2568137" cy="1432077"/>
          </a:xfrm>
          <a:prstGeom prst="rect">
            <a:avLst/>
          </a:prstGeom>
        </p:spPr>
      </p:pic>
      <p:pic>
        <p:nvPicPr>
          <p:cNvPr id="13" name="Picture 12">
            <a:extLst>
              <a:ext uri="{FF2B5EF4-FFF2-40B4-BE49-F238E27FC236}">
                <a16:creationId xmlns:a16="http://schemas.microsoft.com/office/drawing/2014/main" id="{5A61D10D-ABA3-3A85-7FC5-6DB672DDB9F6}"/>
              </a:ext>
            </a:extLst>
          </p:cNvPr>
          <p:cNvPicPr>
            <a:picLocks noChangeAspect="1"/>
          </p:cNvPicPr>
          <p:nvPr userDrawn="1"/>
        </p:nvPicPr>
        <p:blipFill>
          <a:blip r:embed="rId4"/>
          <a:srcRect/>
          <a:stretch/>
        </p:blipFill>
        <p:spPr>
          <a:xfrm>
            <a:off x="3847047" y="3755617"/>
            <a:ext cx="1248019" cy="927099"/>
          </a:xfrm>
          <a:prstGeom prst="rect">
            <a:avLst/>
          </a:prstGeom>
        </p:spPr>
      </p:pic>
      <p:sp>
        <p:nvSpPr>
          <p:cNvPr id="15" name="Title 1">
            <a:extLst>
              <a:ext uri="{FF2B5EF4-FFF2-40B4-BE49-F238E27FC236}">
                <a16:creationId xmlns:a16="http://schemas.microsoft.com/office/drawing/2014/main" id="{FB1CB312-B4C0-3AB8-D4BE-6315B301D51E}"/>
              </a:ext>
            </a:extLst>
          </p:cNvPr>
          <p:cNvSpPr txBox="1">
            <a:spLocks/>
          </p:cNvSpPr>
          <p:nvPr userDrawn="1"/>
        </p:nvSpPr>
        <p:spPr>
          <a:xfrm>
            <a:off x="4174605" y="41435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6</a:t>
            </a:r>
            <a:endParaRPr lang="en-US" sz="2800" dirty="0"/>
          </a:p>
        </p:txBody>
      </p:sp>
      <p:pic>
        <p:nvPicPr>
          <p:cNvPr id="16" name="Picture 15" descr="Shape, square&#10;&#10;Description automatically generated">
            <a:extLst>
              <a:ext uri="{FF2B5EF4-FFF2-40B4-BE49-F238E27FC236}">
                <a16:creationId xmlns:a16="http://schemas.microsoft.com/office/drawing/2014/main" id="{9D4CD281-83B4-361A-E05F-B8E44036DBA9}"/>
              </a:ext>
            </a:extLst>
          </p:cNvPr>
          <p:cNvPicPr>
            <a:picLocks noChangeAspect="1"/>
          </p:cNvPicPr>
          <p:nvPr userDrawn="1"/>
        </p:nvPicPr>
        <p:blipFill>
          <a:blip r:embed="rId2"/>
          <a:stretch>
            <a:fillRect/>
          </a:stretch>
        </p:blipFill>
        <p:spPr>
          <a:xfrm>
            <a:off x="6005354" y="4406955"/>
            <a:ext cx="2568137" cy="1419437"/>
          </a:xfrm>
          <a:prstGeom prst="rect">
            <a:avLst/>
          </a:prstGeom>
        </p:spPr>
      </p:pic>
      <p:pic>
        <p:nvPicPr>
          <p:cNvPr id="19" name="Picture 18">
            <a:extLst>
              <a:ext uri="{FF2B5EF4-FFF2-40B4-BE49-F238E27FC236}">
                <a16:creationId xmlns:a16="http://schemas.microsoft.com/office/drawing/2014/main" id="{586EB79E-9371-0A1B-968D-C22F27D9B21D}"/>
              </a:ext>
            </a:extLst>
          </p:cNvPr>
          <p:cNvPicPr>
            <a:picLocks noChangeAspect="1"/>
          </p:cNvPicPr>
          <p:nvPr userDrawn="1"/>
        </p:nvPicPr>
        <p:blipFill>
          <a:blip r:embed="rId3"/>
          <a:srcRect/>
          <a:stretch/>
        </p:blipFill>
        <p:spPr>
          <a:xfrm>
            <a:off x="8901049" y="4347429"/>
            <a:ext cx="2568137" cy="1419437"/>
          </a:xfrm>
          <a:prstGeom prst="rect">
            <a:avLst/>
          </a:prstGeom>
        </p:spPr>
      </p:pic>
      <p:pic>
        <p:nvPicPr>
          <p:cNvPr id="20" name="Picture 19">
            <a:extLst>
              <a:ext uri="{FF2B5EF4-FFF2-40B4-BE49-F238E27FC236}">
                <a16:creationId xmlns:a16="http://schemas.microsoft.com/office/drawing/2014/main" id="{45C0C526-01C5-466E-6FD7-7B359CE8E2C7}"/>
              </a:ext>
            </a:extLst>
          </p:cNvPr>
          <p:cNvPicPr>
            <a:picLocks noChangeAspect="1"/>
          </p:cNvPicPr>
          <p:nvPr userDrawn="1"/>
        </p:nvPicPr>
        <p:blipFill>
          <a:blip r:embed="rId4"/>
          <a:srcRect/>
          <a:stretch/>
        </p:blipFill>
        <p:spPr>
          <a:xfrm>
            <a:off x="9585300" y="3674417"/>
            <a:ext cx="1248019" cy="927099"/>
          </a:xfrm>
          <a:prstGeom prst="rect">
            <a:avLst/>
          </a:prstGeom>
        </p:spPr>
      </p:pic>
      <p:sp>
        <p:nvSpPr>
          <p:cNvPr id="21" name="Title 1">
            <a:extLst>
              <a:ext uri="{FF2B5EF4-FFF2-40B4-BE49-F238E27FC236}">
                <a16:creationId xmlns:a16="http://schemas.microsoft.com/office/drawing/2014/main" id="{AC5E1655-85AC-9C64-4D6F-1701985C6D3F}"/>
              </a:ext>
            </a:extLst>
          </p:cNvPr>
          <p:cNvSpPr txBox="1">
            <a:spLocks/>
          </p:cNvSpPr>
          <p:nvPr userDrawn="1"/>
        </p:nvSpPr>
        <p:spPr>
          <a:xfrm>
            <a:off x="9912858" y="40623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8</a:t>
            </a:r>
            <a:endParaRPr lang="en-US" sz="2800" dirty="0"/>
          </a:p>
        </p:txBody>
      </p:sp>
      <p:pic>
        <p:nvPicPr>
          <p:cNvPr id="23" name="Picture 22">
            <a:extLst>
              <a:ext uri="{FF2B5EF4-FFF2-40B4-BE49-F238E27FC236}">
                <a16:creationId xmlns:a16="http://schemas.microsoft.com/office/drawing/2014/main" id="{0818FE29-35C7-17DB-A979-68DC38C7766A}"/>
              </a:ext>
            </a:extLst>
          </p:cNvPr>
          <p:cNvPicPr>
            <a:picLocks noChangeAspect="1"/>
          </p:cNvPicPr>
          <p:nvPr userDrawn="1"/>
        </p:nvPicPr>
        <p:blipFill>
          <a:blip r:embed="rId4"/>
          <a:srcRect/>
          <a:stretch/>
        </p:blipFill>
        <p:spPr>
          <a:xfrm>
            <a:off x="1040538" y="1296867"/>
            <a:ext cx="1248019" cy="927099"/>
          </a:xfrm>
          <a:prstGeom prst="rect">
            <a:avLst/>
          </a:prstGeom>
        </p:spPr>
      </p:pic>
      <p:sp>
        <p:nvSpPr>
          <p:cNvPr id="31" name="Title 1">
            <a:extLst>
              <a:ext uri="{FF2B5EF4-FFF2-40B4-BE49-F238E27FC236}">
                <a16:creationId xmlns:a16="http://schemas.microsoft.com/office/drawing/2014/main" id="{4BB3CE4D-3B02-7A6E-04FA-018E03C295CA}"/>
              </a:ext>
            </a:extLst>
          </p:cNvPr>
          <p:cNvSpPr txBox="1">
            <a:spLocks/>
          </p:cNvSpPr>
          <p:nvPr userDrawn="1"/>
        </p:nvSpPr>
        <p:spPr>
          <a:xfrm>
            <a:off x="1368096"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1</a:t>
            </a:r>
            <a:endParaRPr lang="en-US" sz="2800" dirty="0"/>
          </a:p>
        </p:txBody>
      </p:sp>
      <p:pic>
        <p:nvPicPr>
          <p:cNvPr id="32" name="Picture 31">
            <a:extLst>
              <a:ext uri="{FF2B5EF4-FFF2-40B4-BE49-F238E27FC236}">
                <a16:creationId xmlns:a16="http://schemas.microsoft.com/office/drawing/2014/main" id="{F53A2460-38ED-61C0-DC45-94B9EE622CC9}"/>
              </a:ext>
            </a:extLst>
          </p:cNvPr>
          <p:cNvPicPr>
            <a:picLocks noChangeAspect="1"/>
          </p:cNvPicPr>
          <p:nvPr userDrawn="1"/>
        </p:nvPicPr>
        <p:blipFill>
          <a:blip r:embed="rId4"/>
          <a:srcRect/>
          <a:stretch/>
        </p:blipFill>
        <p:spPr>
          <a:xfrm>
            <a:off x="6550618" y="1309219"/>
            <a:ext cx="1248019" cy="927099"/>
          </a:xfrm>
          <a:prstGeom prst="rect">
            <a:avLst/>
          </a:prstGeom>
        </p:spPr>
      </p:pic>
      <p:sp>
        <p:nvSpPr>
          <p:cNvPr id="33" name="Title 1">
            <a:extLst>
              <a:ext uri="{FF2B5EF4-FFF2-40B4-BE49-F238E27FC236}">
                <a16:creationId xmlns:a16="http://schemas.microsoft.com/office/drawing/2014/main" id="{B74FD65A-86A2-FC2E-BF24-43C1B92310A6}"/>
              </a:ext>
            </a:extLst>
          </p:cNvPr>
          <p:cNvSpPr txBox="1">
            <a:spLocks/>
          </p:cNvSpPr>
          <p:nvPr userDrawn="1"/>
        </p:nvSpPr>
        <p:spPr>
          <a:xfrm>
            <a:off x="6878176" y="169713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3</a:t>
            </a:r>
            <a:endParaRPr lang="en-US" sz="2800" dirty="0"/>
          </a:p>
        </p:txBody>
      </p:sp>
      <p:pic>
        <p:nvPicPr>
          <p:cNvPr id="34" name="Picture 33">
            <a:extLst>
              <a:ext uri="{FF2B5EF4-FFF2-40B4-BE49-F238E27FC236}">
                <a16:creationId xmlns:a16="http://schemas.microsoft.com/office/drawing/2014/main" id="{DC712ACA-A31B-E13E-1A72-312FE259F128}"/>
              </a:ext>
            </a:extLst>
          </p:cNvPr>
          <p:cNvPicPr>
            <a:picLocks noChangeAspect="1"/>
          </p:cNvPicPr>
          <p:nvPr userDrawn="1"/>
        </p:nvPicPr>
        <p:blipFill>
          <a:blip r:embed="rId4"/>
          <a:srcRect/>
          <a:stretch/>
        </p:blipFill>
        <p:spPr>
          <a:xfrm>
            <a:off x="1040538" y="3755617"/>
            <a:ext cx="1248019" cy="927099"/>
          </a:xfrm>
          <a:prstGeom prst="rect">
            <a:avLst/>
          </a:prstGeom>
        </p:spPr>
      </p:pic>
      <p:sp>
        <p:nvSpPr>
          <p:cNvPr id="35" name="Title 1">
            <a:extLst>
              <a:ext uri="{FF2B5EF4-FFF2-40B4-BE49-F238E27FC236}">
                <a16:creationId xmlns:a16="http://schemas.microsoft.com/office/drawing/2014/main" id="{9AF1A876-626A-D0F5-8840-B455B9A2DE81}"/>
              </a:ext>
            </a:extLst>
          </p:cNvPr>
          <p:cNvSpPr txBox="1">
            <a:spLocks/>
          </p:cNvSpPr>
          <p:nvPr userDrawn="1"/>
        </p:nvSpPr>
        <p:spPr>
          <a:xfrm>
            <a:off x="1368096" y="41435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5</a:t>
            </a:r>
            <a:endParaRPr lang="en-US" sz="2800" dirty="0"/>
          </a:p>
        </p:txBody>
      </p:sp>
      <p:pic>
        <p:nvPicPr>
          <p:cNvPr id="36" name="Picture 35">
            <a:extLst>
              <a:ext uri="{FF2B5EF4-FFF2-40B4-BE49-F238E27FC236}">
                <a16:creationId xmlns:a16="http://schemas.microsoft.com/office/drawing/2014/main" id="{65B9263E-24CB-ED6F-FF79-D6C097EC051E}"/>
              </a:ext>
            </a:extLst>
          </p:cNvPr>
          <p:cNvPicPr>
            <a:picLocks noChangeAspect="1"/>
          </p:cNvPicPr>
          <p:nvPr userDrawn="1"/>
        </p:nvPicPr>
        <p:blipFill>
          <a:blip r:embed="rId4"/>
          <a:srcRect/>
          <a:stretch/>
        </p:blipFill>
        <p:spPr>
          <a:xfrm>
            <a:off x="6721458" y="3751944"/>
            <a:ext cx="1248019" cy="927099"/>
          </a:xfrm>
          <a:prstGeom prst="rect">
            <a:avLst/>
          </a:prstGeom>
        </p:spPr>
      </p:pic>
      <p:sp>
        <p:nvSpPr>
          <p:cNvPr id="37" name="Title 1">
            <a:extLst>
              <a:ext uri="{FF2B5EF4-FFF2-40B4-BE49-F238E27FC236}">
                <a16:creationId xmlns:a16="http://schemas.microsoft.com/office/drawing/2014/main" id="{4BF3CA82-06E9-A653-1BF0-D638F7C0A71A}"/>
              </a:ext>
            </a:extLst>
          </p:cNvPr>
          <p:cNvSpPr txBox="1">
            <a:spLocks/>
          </p:cNvSpPr>
          <p:nvPr userDrawn="1"/>
        </p:nvSpPr>
        <p:spPr>
          <a:xfrm>
            <a:off x="7049016" y="4139855"/>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7</a:t>
            </a:r>
            <a:endParaRPr lang="en-US" sz="2800" dirty="0"/>
          </a:p>
        </p:txBody>
      </p:sp>
      <p:pic>
        <p:nvPicPr>
          <p:cNvPr id="38" name="Google Shape;57;p37">
            <a:extLst>
              <a:ext uri="{FF2B5EF4-FFF2-40B4-BE49-F238E27FC236}">
                <a16:creationId xmlns:a16="http://schemas.microsoft.com/office/drawing/2014/main" id="{622906BE-6136-EAC4-3512-F573E665AD02}"/>
              </a:ext>
            </a:extLst>
          </p:cNvPr>
          <p:cNvPicPr preferRelativeResize="0"/>
          <p:nvPr userDrawn="1"/>
        </p:nvPicPr>
        <p:blipFill rotWithShape="1">
          <a:blip r:embed="rId5">
            <a:alphaModFix/>
          </a:blip>
          <a:srcRect/>
          <a:stretch/>
        </p:blipFill>
        <p:spPr>
          <a:xfrm>
            <a:off x="222431" y="228198"/>
            <a:ext cx="11454693" cy="544625"/>
          </a:xfrm>
          <a:prstGeom prst="rect">
            <a:avLst/>
          </a:prstGeom>
          <a:noFill/>
          <a:ln>
            <a:noFill/>
          </a:ln>
        </p:spPr>
      </p:pic>
      <p:sp>
        <p:nvSpPr>
          <p:cNvPr id="44" name="Google Shape;58;p37">
            <a:extLst>
              <a:ext uri="{FF2B5EF4-FFF2-40B4-BE49-F238E27FC236}">
                <a16:creationId xmlns:a16="http://schemas.microsoft.com/office/drawing/2014/main" id="{DF38AEF4-6077-2C04-7BE5-9D19C21E6FDD}"/>
              </a:ext>
            </a:extLst>
          </p:cNvPr>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4679258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9734-6CCC-4186-63C3-F458F9B52793}"/>
              </a:ext>
            </a:extLst>
          </p:cNvPr>
          <p:cNvSpPr>
            <a:spLocks noGrp="1"/>
          </p:cNvSpPr>
          <p:nvPr>
            <p:ph type="ctrTitle"/>
          </p:nvPr>
        </p:nvSpPr>
        <p:spPr>
          <a:xfrm>
            <a:off x="547817" y="1122363"/>
            <a:ext cx="9144000" cy="2387600"/>
          </a:xfrm>
        </p:spPr>
        <p:txBody>
          <a:bodyPr anchor="b"/>
          <a:lstStyle>
            <a:lvl1pPr algn="l">
              <a:defRPr sz="6000">
                <a:solidFill>
                  <a:srgbClr val="FF826A"/>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505D949-2015-FCD8-475D-2C66A944C0D7}"/>
              </a:ext>
            </a:extLst>
          </p:cNvPr>
          <p:cNvSpPr>
            <a:spLocks noGrp="1"/>
          </p:cNvSpPr>
          <p:nvPr>
            <p:ph type="subTitle" idx="1"/>
          </p:nvPr>
        </p:nvSpPr>
        <p:spPr>
          <a:xfrm>
            <a:off x="547817" y="3602038"/>
            <a:ext cx="9144000" cy="1655762"/>
          </a:xfrm>
        </p:spPr>
        <p:txBody>
          <a:bodyPr>
            <a:normAutofit/>
          </a:bodyPr>
          <a:lstStyle>
            <a:lvl1pPr marL="0" indent="0" algn="l">
              <a:buNone/>
              <a:defRPr sz="2800" b="1">
                <a:solidFill>
                  <a:srgbClr val="E1C6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descr="Logo, company name&#10;&#10;Description automatically generated">
            <a:extLst>
              <a:ext uri="{FF2B5EF4-FFF2-40B4-BE49-F238E27FC236}">
                <a16:creationId xmlns:a16="http://schemas.microsoft.com/office/drawing/2014/main" id="{E75DB962-1BC4-B8CC-5E50-F4EBC9E7C2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FD79729-89E6-782A-99AA-8CE208FCF38C}"/>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9" name="Subtitle 2">
            <a:extLst>
              <a:ext uri="{FF2B5EF4-FFF2-40B4-BE49-F238E27FC236}">
                <a16:creationId xmlns:a16="http://schemas.microsoft.com/office/drawing/2014/main" id="{1CE56081-2806-6891-72EE-2B003CA90826}"/>
              </a:ext>
            </a:extLst>
          </p:cNvPr>
          <p:cNvSpPr txBox="1">
            <a:spLocks/>
          </p:cNvSpPr>
          <p:nvPr userDrawn="1"/>
        </p:nvSpPr>
        <p:spPr>
          <a:xfrm>
            <a:off x="547817" y="6311900"/>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solidFill>
                  <a:schemeClr val="bg1"/>
                </a:solidFill>
              </a:rPr>
              <a:t>Click to edit Master subtitle style</a:t>
            </a:r>
            <a:endParaRPr lang="en-US" sz="1800" dirty="0">
              <a:solidFill>
                <a:schemeClr val="bg1"/>
              </a:solidFill>
            </a:endParaRPr>
          </a:p>
        </p:txBody>
      </p:sp>
    </p:spTree>
    <p:extLst>
      <p:ext uri="{BB962C8B-B14F-4D97-AF65-F5344CB8AC3E}">
        <p14:creationId xmlns:p14="http://schemas.microsoft.com/office/powerpoint/2010/main" val="1830323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65" r:id="rId6"/>
    <p:sldLayoutId id="2147483666" r:id="rId7"/>
    <p:sldLayoutId id="214748371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5E515-FF7B-AE43-F4B6-E541AAAB3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6D91BD-7172-54BE-4831-D6A45F014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09EED8-1978-58CC-02FF-AC4B01A7E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2817D-B2C5-FE42-AD20-3D309ABCC58A}" type="datetimeFigureOut">
              <a:rPr lang="en-US" smtClean="0"/>
              <a:t>8/14/2024</a:t>
            </a:fld>
            <a:endParaRPr lang="en-US" dirty="0"/>
          </a:p>
        </p:txBody>
      </p:sp>
      <p:sp>
        <p:nvSpPr>
          <p:cNvPr id="5" name="Footer Placeholder 4">
            <a:extLst>
              <a:ext uri="{FF2B5EF4-FFF2-40B4-BE49-F238E27FC236}">
                <a16:creationId xmlns:a16="http://schemas.microsoft.com/office/drawing/2014/main" id="{47EE28B7-6CDA-EDEC-B5E0-4E7CB0C1A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52D8C77-A345-2ECD-CBA5-9531EBA7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6CF1D-C6AB-8D43-AA1A-2142132553A4}" type="slidenum">
              <a:rPr lang="en-US" smtClean="0"/>
              <a:t>‹#›</a:t>
            </a:fld>
            <a:endParaRPr lang="en-US" dirty="0"/>
          </a:p>
        </p:txBody>
      </p:sp>
    </p:spTree>
    <p:extLst>
      <p:ext uri="{BB962C8B-B14F-4D97-AF65-F5344CB8AC3E}">
        <p14:creationId xmlns:p14="http://schemas.microsoft.com/office/powerpoint/2010/main" val="328895733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5E515-FF7B-AE43-F4B6-E541AAAB3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6D91BD-7172-54BE-4831-D6A45F014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09EED8-1978-58CC-02FF-AC4B01A7E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2817D-B2C5-FE42-AD20-3D309ABCC58A}" type="datetimeFigureOut">
              <a:rPr lang="en-US" smtClean="0"/>
              <a:t>8/14/2024</a:t>
            </a:fld>
            <a:endParaRPr lang="en-US" dirty="0"/>
          </a:p>
        </p:txBody>
      </p:sp>
      <p:sp>
        <p:nvSpPr>
          <p:cNvPr id="5" name="Footer Placeholder 4">
            <a:extLst>
              <a:ext uri="{FF2B5EF4-FFF2-40B4-BE49-F238E27FC236}">
                <a16:creationId xmlns:a16="http://schemas.microsoft.com/office/drawing/2014/main" id="{47EE28B7-6CDA-EDEC-B5E0-4E7CB0C1A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52D8C77-A345-2ECD-CBA5-9531EBA7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6CF1D-C6AB-8D43-AA1A-2142132553A4}" type="slidenum">
              <a:rPr lang="en-US" smtClean="0"/>
              <a:t>‹#›</a:t>
            </a:fld>
            <a:endParaRPr lang="en-US" dirty="0"/>
          </a:p>
        </p:txBody>
      </p:sp>
    </p:spTree>
    <p:extLst>
      <p:ext uri="{BB962C8B-B14F-4D97-AF65-F5344CB8AC3E}">
        <p14:creationId xmlns:p14="http://schemas.microsoft.com/office/powerpoint/2010/main" val="74743188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26.png"/><Relationship Id="rId5" Type="http://schemas.openxmlformats.org/officeDocument/2006/relationships/image" Target="../media/image46.sv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9.xml"/><Relationship Id="rId6" Type="http://schemas.openxmlformats.org/officeDocument/2006/relationships/image" Target="../media/image26.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5.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26.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hyperlink" Target="https://www.susi.ie/" TargetMode="External"/><Relationship Id="rId3" Type="http://schemas.openxmlformats.org/officeDocument/2006/relationships/image" Target="../media/image15.png"/><Relationship Id="rId7" Type="http://schemas.openxmlformats.org/officeDocument/2006/relationships/hyperlink" Target="https://careersportal.ie/parents/options.php?ed_sub_cat_id=450&amp;menu_parent_id=3022&amp;parent=3022" TargetMode="External"/><Relationship Id="rId12"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s://www.iua.ie/ourwork/access/1916-bursary/" TargetMode="External"/><Relationship Id="rId11" Type="http://schemas.openxmlformats.org/officeDocument/2006/relationships/image" Target="../media/image36.png"/><Relationship Id="rId5" Type="http://schemas.openxmlformats.org/officeDocument/2006/relationships/hyperlink" Target="https://accesscollege.ie/dare/" TargetMode="External"/><Relationship Id="rId10" Type="http://schemas.openxmlformats.org/officeDocument/2006/relationships/image" Target="../media/image34.png"/><Relationship Id="rId4" Type="http://schemas.openxmlformats.org/officeDocument/2006/relationships/hyperlink" Target="https://accesscollege.ie/hear/" TargetMode="External"/><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4.jpeg"/><Relationship Id="rId2" Type="http://schemas.openxmlformats.org/officeDocument/2006/relationships/slideLayout" Target="../slideLayouts/slideLayout23.xml"/><Relationship Id="rId1" Type="http://schemas.openxmlformats.org/officeDocument/2006/relationships/video" Target="https://www.youtube.com/embed/enVo_BfZkL4?start=58&amp;feature=oembed" TargetMode="External"/><Relationship Id="rId6" Type="http://schemas.openxmlformats.org/officeDocument/2006/relationships/hyperlink" Target="https://www.youtube.com/watch?v=enVo_BfZkL4&amp;t=58s" TargetMode="External"/><Relationship Id="rId5" Type="http://schemas.openxmlformats.org/officeDocument/2006/relationships/image" Target="../media/image38.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26.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826A"/>
              </a:buClr>
              <a:buSzPts val="6000"/>
              <a:buFont typeface="Arial Black"/>
              <a:buNone/>
            </a:pPr>
            <a:r>
              <a:rPr lang="en-IE" dirty="0"/>
              <a:t>Pathways</a:t>
            </a:r>
            <a:endParaRPr dirty="0"/>
          </a:p>
        </p:txBody>
      </p:sp>
      <p:sp>
        <p:nvSpPr>
          <p:cNvPr id="159" name="Google Shape;159;p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1C6F3"/>
              </a:buClr>
              <a:buSzPts val="2800"/>
              <a:buNone/>
            </a:pPr>
            <a:r>
              <a:rPr lang="en-IE" dirty="0"/>
              <a:t>Third Year</a:t>
            </a:r>
          </a:p>
          <a:p>
            <a:pPr marL="0" lvl="0" indent="0" algn="l" rtl="0">
              <a:lnSpc>
                <a:spcPct val="90000"/>
              </a:lnSpc>
              <a:spcBef>
                <a:spcPts val="0"/>
              </a:spcBef>
              <a:spcAft>
                <a:spcPts val="0"/>
              </a:spcAft>
              <a:buClr>
                <a:srgbClr val="E1C6F3"/>
              </a:buClr>
              <a:buSzPts val="2800"/>
              <a:buNone/>
            </a:pPr>
            <a:r>
              <a:rPr lang="en-IE" dirty="0"/>
              <a:t>Unit 2: Requirements and Routes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1590-D469-F88D-3B3D-5B44F5471F73}"/>
              </a:ext>
            </a:extLst>
          </p:cNvPr>
          <p:cNvSpPr>
            <a:spLocks noGrp="1"/>
          </p:cNvSpPr>
          <p:nvPr>
            <p:ph type="title"/>
          </p:nvPr>
        </p:nvSpPr>
        <p:spPr>
          <a:xfrm>
            <a:off x="346762" y="423304"/>
            <a:ext cx="8441724" cy="352983"/>
          </a:xfrm>
        </p:spPr>
        <p:txBody>
          <a:bodyPr>
            <a:normAutofit fontScale="90000"/>
          </a:bodyPr>
          <a:lstStyle/>
          <a:p>
            <a:pPr marL="0" marR="0" lvl="0" indent="0" defTabSz="914400" rtl="0" eaLnBrk="1" fontAlgn="auto" latinLnBrk="0" hangingPunct="1">
              <a:lnSpc>
                <a:spcPct val="90000"/>
              </a:lnSpc>
              <a:spcBef>
                <a:spcPts val="0"/>
              </a:spcBef>
              <a:spcAft>
                <a:spcPts val="0"/>
              </a:spcAft>
              <a:tabLst/>
              <a:defRPr/>
            </a:pPr>
            <a:r>
              <a:rPr kumimoji="0" lang="en-IE" sz="2000" b="1" i="0" u="none" strike="noStrike" kern="0" cap="none" spc="0" normalizeH="0" baseline="0" noProof="0" dirty="0">
                <a:ln>
                  <a:noFill/>
                </a:ln>
                <a:solidFill>
                  <a:srgbClr val="FFFFFF"/>
                </a:solidFill>
                <a:effectLst/>
                <a:uLnTx/>
                <a:uFillTx/>
                <a:latin typeface="Arial"/>
                <a:cs typeface="Arial"/>
                <a:sym typeface="Arial"/>
              </a:rPr>
              <a:t>Unit 2, Activity </a:t>
            </a:r>
            <a:r>
              <a:rPr lang="en-IE" sz="2000" dirty="0">
                <a:solidFill>
                  <a:srgbClr val="FFFFFF"/>
                </a:solidFill>
              </a:rPr>
              <a:t>3</a:t>
            </a:r>
            <a:br>
              <a:rPr kumimoji="0" lang="en-IE" sz="1800" b="1" i="0" u="none" strike="noStrike" kern="0" cap="none" spc="0" normalizeH="0" baseline="0" noProof="0" dirty="0">
                <a:ln>
                  <a:noFill/>
                </a:ln>
                <a:solidFill>
                  <a:srgbClr val="FFFFFF"/>
                </a:solidFill>
                <a:effectLst/>
                <a:uLnTx/>
                <a:uFillTx/>
                <a:latin typeface="Arial"/>
                <a:cs typeface="Arial"/>
                <a:sym typeface="Arial"/>
              </a:rPr>
            </a:br>
            <a:endParaRPr lang="en-US" dirty="0"/>
          </a:p>
        </p:txBody>
      </p:sp>
      <p:sp>
        <p:nvSpPr>
          <p:cNvPr id="3" name="Content Placeholder 2">
            <a:extLst>
              <a:ext uri="{FF2B5EF4-FFF2-40B4-BE49-F238E27FC236}">
                <a16:creationId xmlns:a16="http://schemas.microsoft.com/office/drawing/2014/main" id="{64D0F636-F8AD-68D1-199D-C03A6F5D3DE9}"/>
              </a:ext>
            </a:extLst>
          </p:cNvPr>
          <p:cNvSpPr>
            <a:spLocks noGrp="1"/>
          </p:cNvSpPr>
          <p:nvPr>
            <p:ph idx="4294967295"/>
          </p:nvPr>
        </p:nvSpPr>
        <p:spPr>
          <a:xfrm>
            <a:off x="644308" y="2210122"/>
            <a:ext cx="1990237" cy="830233"/>
          </a:xfrm>
        </p:spPr>
        <p:txBody>
          <a:bodyPr>
            <a:noAutofit/>
          </a:bodyPr>
          <a:lstStyle/>
          <a:p>
            <a:pPr marL="0" indent="0" algn="ctr">
              <a:buNone/>
            </a:pPr>
            <a:r>
              <a:rPr lang="en-IE" sz="2000" kern="100" dirty="0">
                <a:effectLst/>
                <a:latin typeface="Aptos" panose="020B0004020202020204" pitchFamily="34" charset="0"/>
                <a:ea typeface="Aptos" panose="020B0004020202020204" pitchFamily="34" charset="0"/>
                <a:cs typeface="Arial" panose="020B0604020202020204" pitchFamily="34" charset="0"/>
              </a:rPr>
              <a:t>Vet medicine: min H5 in Chemistry</a:t>
            </a:r>
            <a:endParaRPr lang="en-US" sz="1400" dirty="0"/>
          </a:p>
        </p:txBody>
      </p:sp>
      <p:sp>
        <p:nvSpPr>
          <p:cNvPr id="4" name="Content Placeholder 3">
            <a:extLst>
              <a:ext uri="{FF2B5EF4-FFF2-40B4-BE49-F238E27FC236}">
                <a16:creationId xmlns:a16="http://schemas.microsoft.com/office/drawing/2014/main" id="{ADD5075A-ACBA-77F0-291D-4DB6DB7D2AEE}"/>
              </a:ext>
            </a:extLst>
          </p:cNvPr>
          <p:cNvSpPr>
            <a:spLocks noGrp="1"/>
          </p:cNvSpPr>
          <p:nvPr>
            <p:ph idx="4294967295"/>
          </p:nvPr>
        </p:nvSpPr>
        <p:spPr>
          <a:xfrm>
            <a:off x="3227468" y="2210122"/>
            <a:ext cx="2308937" cy="352983"/>
          </a:xfrm>
        </p:spPr>
        <p:txBody>
          <a:bodyPr>
            <a:noAutofit/>
          </a:bodyPr>
          <a:lstStyle/>
          <a:p>
            <a:pPr marL="0" indent="0" algn="ctr">
              <a:buNone/>
            </a:pPr>
            <a:r>
              <a:rPr lang="en-US" sz="1800" dirty="0">
                <a:solidFill>
                  <a:schemeClr val="bg1"/>
                </a:solidFill>
              </a:rPr>
              <a:t>Medicine: HPAT exam (intelligence test) &amp; min 480 LC points</a:t>
            </a:r>
          </a:p>
        </p:txBody>
      </p:sp>
      <p:sp>
        <p:nvSpPr>
          <p:cNvPr id="5" name="Content Placeholder 4">
            <a:extLst>
              <a:ext uri="{FF2B5EF4-FFF2-40B4-BE49-F238E27FC236}">
                <a16:creationId xmlns:a16="http://schemas.microsoft.com/office/drawing/2014/main" id="{3FB2D062-A814-5FBF-496E-7143A761DC14}"/>
              </a:ext>
            </a:extLst>
          </p:cNvPr>
          <p:cNvSpPr>
            <a:spLocks noGrp="1"/>
          </p:cNvSpPr>
          <p:nvPr>
            <p:ph idx="4294967295"/>
          </p:nvPr>
        </p:nvSpPr>
        <p:spPr>
          <a:xfrm>
            <a:off x="6194782" y="2210121"/>
            <a:ext cx="1990237" cy="352983"/>
          </a:xfrm>
        </p:spPr>
        <p:txBody>
          <a:bodyPr>
            <a:noAutofit/>
          </a:bodyPr>
          <a:lstStyle/>
          <a:p>
            <a:pPr marL="0" indent="0" algn="ctr">
              <a:buNone/>
            </a:pPr>
            <a:r>
              <a:rPr lang="en-US" sz="2000" dirty="0">
                <a:solidFill>
                  <a:schemeClr val="bg1"/>
                </a:solidFill>
              </a:rPr>
              <a:t>Law with French: min H3 French</a:t>
            </a:r>
          </a:p>
        </p:txBody>
      </p:sp>
      <p:sp>
        <p:nvSpPr>
          <p:cNvPr id="6" name="Content Placeholder 5">
            <a:extLst>
              <a:ext uri="{FF2B5EF4-FFF2-40B4-BE49-F238E27FC236}">
                <a16:creationId xmlns:a16="http://schemas.microsoft.com/office/drawing/2014/main" id="{B43A9E71-49B0-931E-5A6C-01A33ACAECD2}"/>
              </a:ext>
            </a:extLst>
          </p:cNvPr>
          <p:cNvSpPr>
            <a:spLocks noGrp="1"/>
          </p:cNvSpPr>
          <p:nvPr>
            <p:ph idx="4294967295"/>
          </p:nvPr>
        </p:nvSpPr>
        <p:spPr>
          <a:xfrm>
            <a:off x="9000253" y="2246382"/>
            <a:ext cx="1990237" cy="352983"/>
          </a:xfrm>
        </p:spPr>
        <p:txBody>
          <a:bodyPr>
            <a:noAutofit/>
          </a:bodyPr>
          <a:lstStyle/>
          <a:p>
            <a:pPr marL="0" indent="0" algn="ctr">
              <a:buNone/>
            </a:pPr>
            <a:r>
              <a:rPr lang="en-US" sz="2000" dirty="0">
                <a:solidFill>
                  <a:schemeClr val="bg1"/>
                </a:solidFill>
              </a:rPr>
              <a:t>Engineering: min H4 Mathematics</a:t>
            </a:r>
          </a:p>
        </p:txBody>
      </p:sp>
      <p:sp>
        <p:nvSpPr>
          <p:cNvPr id="7" name="Content Placeholder 5">
            <a:extLst>
              <a:ext uri="{FF2B5EF4-FFF2-40B4-BE49-F238E27FC236}">
                <a16:creationId xmlns:a16="http://schemas.microsoft.com/office/drawing/2014/main" id="{C7CB3669-DCDC-D405-8078-E613E59A7517}"/>
              </a:ext>
            </a:extLst>
          </p:cNvPr>
          <p:cNvSpPr txBox="1">
            <a:spLocks/>
          </p:cNvSpPr>
          <p:nvPr/>
        </p:nvSpPr>
        <p:spPr>
          <a:xfrm>
            <a:off x="644308" y="4664871"/>
            <a:ext cx="1990237" cy="710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Font typeface="Arial" panose="020B0604020202020204" pitchFamily="34" charset="0"/>
              <a:buNone/>
            </a:pPr>
            <a:r>
              <a:rPr lang="en-US" sz="2000" dirty="0">
                <a:solidFill>
                  <a:schemeClr val="bg1"/>
                </a:solidFill>
              </a:rPr>
              <a:t>Primary teaching???</a:t>
            </a:r>
          </a:p>
        </p:txBody>
      </p:sp>
      <p:sp>
        <p:nvSpPr>
          <p:cNvPr id="8" name="Content Placeholder 5">
            <a:extLst>
              <a:ext uri="{FF2B5EF4-FFF2-40B4-BE49-F238E27FC236}">
                <a16:creationId xmlns:a16="http://schemas.microsoft.com/office/drawing/2014/main" id="{23400839-1E5E-0868-CAD0-6112DDDCFC7E}"/>
              </a:ext>
            </a:extLst>
          </p:cNvPr>
          <p:cNvSpPr txBox="1">
            <a:spLocks/>
          </p:cNvSpPr>
          <p:nvPr/>
        </p:nvSpPr>
        <p:spPr>
          <a:xfrm>
            <a:off x="3392629" y="4664870"/>
            <a:ext cx="1990237" cy="710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Font typeface="Arial" panose="020B0604020202020204" pitchFamily="34" charset="0"/>
              <a:buNone/>
            </a:pPr>
            <a:r>
              <a:rPr lang="en-US" sz="2000" dirty="0">
                <a:solidFill>
                  <a:schemeClr val="bg1"/>
                </a:solidFill>
              </a:rPr>
              <a:t>?</a:t>
            </a:r>
          </a:p>
        </p:txBody>
      </p:sp>
      <p:sp>
        <p:nvSpPr>
          <p:cNvPr id="9" name="Content Placeholder 5">
            <a:extLst>
              <a:ext uri="{FF2B5EF4-FFF2-40B4-BE49-F238E27FC236}">
                <a16:creationId xmlns:a16="http://schemas.microsoft.com/office/drawing/2014/main" id="{18139908-1DD6-36EF-375C-BC306AEC2A17}"/>
              </a:ext>
            </a:extLst>
          </p:cNvPr>
          <p:cNvSpPr txBox="1">
            <a:spLocks/>
          </p:cNvSpPr>
          <p:nvPr/>
        </p:nvSpPr>
        <p:spPr>
          <a:xfrm>
            <a:off x="6364429" y="4664869"/>
            <a:ext cx="1990237" cy="7109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Font typeface="Arial" panose="020B0604020202020204" pitchFamily="34" charset="0"/>
              <a:buNone/>
            </a:pPr>
            <a:r>
              <a:rPr lang="en-US" sz="2000" dirty="0">
                <a:solidFill>
                  <a:schemeClr val="bg1"/>
                </a:solidFill>
              </a:rPr>
              <a:t>?</a:t>
            </a:r>
          </a:p>
        </p:txBody>
      </p:sp>
      <p:sp>
        <p:nvSpPr>
          <p:cNvPr id="10" name="Content Placeholder 5">
            <a:extLst>
              <a:ext uri="{FF2B5EF4-FFF2-40B4-BE49-F238E27FC236}">
                <a16:creationId xmlns:a16="http://schemas.microsoft.com/office/drawing/2014/main" id="{AC343934-3B6A-42EA-D44B-C51B8B9791E8}"/>
              </a:ext>
            </a:extLst>
          </p:cNvPr>
          <p:cNvSpPr txBox="1">
            <a:spLocks/>
          </p:cNvSpPr>
          <p:nvPr/>
        </p:nvSpPr>
        <p:spPr>
          <a:xfrm>
            <a:off x="9202879" y="4607719"/>
            <a:ext cx="1990237" cy="7680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Font typeface="Arial" panose="020B0604020202020204" pitchFamily="34" charset="0"/>
              <a:buNone/>
            </a:pPr>
            <a:r>
              <a:rPr lang="en-US" sz="2000" dirty="0">
                <a:solidFill>
                  <a:schemeClr val="bg1"/>
                </a:solidFill>
              </a:rPr>
              <a:t>?</a:t>
            </a:r>
          </a:p>
        </p:txBody>
      </p:sp>
      <p:grpSp>
        <p:nvGrpSpPr>
          <p:cNvPr id="19" name="Group 18">
            <a:extLst>
              <a:ext uri="{FF2B5EF4-FFF2-40B4-BE49-F238E27FC236}">
                <a16:creationId xmlns:a16="http://schemas.microsoft.com/office/drawing/2014/main" id="{D8AA4B16-20CD-959C-2E7E-9880EA2821F4}"/>
              </a:ext>
            </a:extLst>
          </p:cNvPr>
          <p:cNvGrpSpPr/>
          <p:nvPr/>
        </p:nvGrpSpPr>
        <p:grpSpPr>
          <a:xfrm>
            <a:off x="11118667" y="203552"/>
            <a:ext cx="1068747" cy="2359552"/>
            <a:chOff x="11118667" y="203552"/>
            <a:chExt cx="1068747" cy="2359552"/>
          </a:xfrm>
        </p:grpSpPr>
        <p:pic>
          <p:nvPicPr>
            <p:cNvPr id="14" name="Google Shape;425;p21" descr="Shape, square&#10;&#10;Description automatically generated">
              <a:extLst>
                <a:ext uri="{FF2B5EF4-FFF2-40B4-BE49-F238E27FC236}">
                  <a16:creationId xmlns:a16="http://schemas.microsoft.com/office/drawing/2014/main" id="{6B6006FC-3CC6-DD52-99BB-408FCEB0A98F}"/>
                </a:ext>
              </a:extLst>
            </p:cNvPr>
            <p:cNvPicPr preferRelativeResize="0"/>
            <p:nvPr/>
          </p:nvPicPr>
          <p:blipFill rotWithShape="1">
            <a:blip r:embed="rId3">
              <a:alphaModFix/>
            </a:blip>
            <a:srcRect/>
            <a:stretch/>
          </p:blipFill>
          <p:spPr>
            <a:xfrm rot="16200000">
              <a:off x="10529157" y="918068"/>
              <a:ext cx="2186265" cy="823346"/>
            </a:xfrm>
            <a:prstGeom prst="rect">
              <a:avLst/>
            </a:prstGeom>
            <a:noFill/>
            <a:ln>
              <a:noFill/>
            </a:ln>
          </p:spPr>
        </p:pic>
        <p:pic>
          <p:nvPicPr>
            <p:cNvPr id="15" name="Google Shape;330;p19" descr="A picture containing text&#10;&#10;Description automatically generated">
              <a:extLst>
                <a:ext uri="{FF2B5EF4-FFF2-40B4-BE49-F238E27FC236}">
                  <a16:creationId xmlns:a16="http://schemas.microsoft.com/office/drawing/2014/main" id="{1D433B70-B21A-5859-AFA8-131E2CF0CA9A}"/>
                </a:ext>
              </a:extLst>
            </p:cNvPr>
            <p:cNvPicPr preferRelativeResize="0"/>
            <p:nvPr/>
          </p:nvPicPr>
          <p:blipFill rotWithShape="1">
            <a:blip r:embed="rId4">
              <a:alphaModFix/>
            </a:blip>
            <a:srcRect/>
            <a:stretch/>
          </p:blipFill>
          <p:spPr>
            <a:xfrm>
              <a:off x="11118667" y="879708"/>
              <a:ext cx="1007241" cy="1007241"/>
            </a:xfrm>
            <a:prstGeom prst="rect">
              <a:avLst/>
            </a:prstGeom>
            <a:noFill/>
            <a:ln>
              <a:noFill/>
            </a:ln>
          </p:spPr>
        </p:pic>
        <p:pic>
          <p:nvPicPr>
            <p:cNvPr id="17" name="Picture 16" descr="Icon&#10;&#10;Description automatically generated">
              <a:extLst>
                <a:ext uri="{FF2B5EF4-FFF2-40B4-BE49-F238E27FC236}">
                  <a16:creationId xmlns:a16="http://schemas.microsoft.com/office/drawing/2014/main" id="{CAC270EB-5D01-7CC4-7128-1F1B76C1230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180173" y="1555863"/>
              <a:ext cx="1007241" cy="1007241"/>
            </a:xfrm>
            <a:prstGeom prst="rect">
              <a:avLst/>
            </a:prstGeom>
          </p:spPr>
        </p:pic>
        <p:pic>
          <p:nvPicPr>
            <p:cNvPr id="18" name="Picture 17" descr="Icon&#10;&#10;Description automatically generated">
              <a:extLst>
                <a:ext uri="{FF2B5EF4-FFF2-40B4-BE49-F238E27FC236}">
                  <a16:creationId xmlns:a16="http://schemas.microsoft.com/office/drawing/2014/main" id="{5BE2E020-4C78-CBD3-F556-AA81B32D323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1118667" y="203552"/>
              <a:ext cx="1007241" cy="1007241"/>
            </a:xfrm>
            <a:prstGeom prst="rect">
              <a:avLst/>
            </a:prstGeom>
          </p:spPr>
        </p:pic>
      </p:grpSp>
    </p:spTree>
    <p:extLst>
      <p:ext uri="{BB962C8B-B14F-4D97-AF65-F5344CB8AC3E}">
        <p14:creationId xmlns:p14="http://schemas.microsoft.com/office/powerpoint/2010/main" val="612569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80ADC02-1F16-8563-AEDC-6B3EC9014447}"/>
              </a:ext>
            </a:extLst>
          </p:cNvPr>
          <p:cNvPicPr>
            <a:picLocks noChangeAspect="1"/>
          </p:cNvPicPr>
          <p:nvPr/>
        </p:nvPicPr>
        <p:blipFill>
          <a:blip r:embed="rId3"/>
          <a:stretch>
            <a:fillRect/>
          </a:stretch>
        </p:blipFill>
        <p:spPr>
          <a:xfrm>
            <a:off x="223963" y="224062"/>
            <a:ext cx="11444699" cy="535473"/>
          </a:xfrm>
          <a:prstGeom prst="rect">
            <a:avLst/>
          </a:prstGeom>
        </p:spPr>
      </p:pic>
      <p:sp>
        <p:nvSpPr>
          <p:cNvPr id="6" name="Google Shape;196;p7">
            <a:extLst>
              <a:ext uri="{FF2B5EF4-FFF2-40B4-BE49-F238E27FC236}">
                <a16:creationId xmlns:a16="http://schemas.microsoft.com/office/drawing/2014/main" id="{873CE5A1-6286-B149-F9BC-9A6CD3A356BA}"/>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IE" sz="1800" b="1" i="0" u="none" strike="noStrike" kern="0" cap="none" spc="0" normalizeH="0" baseline="0" noProof="0" dirty="0">
                <a:ln>
                  <a:noFill/>
                </a:ln>
                <a:solidFill>
                  <a:srgbClr val="FFFFFF"/>
                </a:solidFill>
                <a:effectLst/>
                <a:uLnTx/>
                <a:uFillTx/>
                <a:latin typeface="Arial"/>
                <a:cs typeface="Arial"/>
                <a:sym typeface="Arial"/>
              </a:rPr>
              <a:t>Unit 2, Activity 4</a:t>
            </a:r>
          </a:p>
        </p:txBody>
      </p:sp>
      <p:pic>
        <p:nvPicPr>
          <p:cNvPr id="7" name="Graphic 6" descr="Questions outline">
            <a:extLst>
              <a:ext uri="{FF2B5EF4-FFF2-40B4-BE49-F238E27FC236}">
                <a16:creationId xmlns:a16="http://schemas.microsoft.com/office/drawing/2014/main" id="{A3538F90-E94F-549C-BC58-F6E3E22F07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0331" y="1677674"/>
            <a:ext cx="4271962" cy="4271962"/>
          </a:xfrm>
          <a:prstGeom prst="rect">
            <a:avLst/>
          </a:prstGeom>
        </p:spPr>
      </p:pic>
      <p:grpSp>
        <p:nvGrpSpPr>
          <p:cNvPr id="13" name="Group 12">
            <a:extLst>
              <a:ext uri="{FF2B5EF4-FFF2-40B4-BE49-F238E27FC236}">
                <a16:creationId xmlns:a16="http://schemas.microsoft.com/office/drawing/2014/main" id="{03BA0197-8E46-A664-A06A-20DF27D09A0C}"/>
              </a:ext>
            </a:extLst>
          </p:cNvPr>
          <p:cNvGrpSpPr/>
          <p:nvPr/>
        </p:nvGrpSpPr>
        <p:grpSpPr>
          <a:xfrm>
            <a:off x="10747785" y="948156"/>
            <a:ext cx="1007241" cy="1007241"/>
            <a:chOff x="11076398" y="1848269"/>
            <a:chExt cx="1007241" cy="1007241"/>
          </a:xfrm>
        </p:grpSpPr>
        <p:pic>
          <p:nvPicPr>
            <p:cNvPr id="5" name="Google Shape;425;p21" descr="Shape, square&#10;&#10;Description automatically generated">
              <a:extLst>
                <a:ext uri="{FF2B5EF4-FFF2-40B4-BE49-F238E27FC236}">
                  <a16:creationId xmlns:a16="http://schemas.microsoft.com/office/drawing/2014/main" id="{51056002-6AC5-A790-1ED4-0EE1850F8A40}"/>
                </a:ext>
              </a:extLst>
            </p:cNvPr>
            <p:cNvPicPr preferRelativeResize="0"/>
            <p:nvPr/>
          </p:nvPicPr>
          <p:blipFill rotWithShape="1">
            <a:blip r:embed="rId6">
              <a:alphaModFix/>
            </a:blip>
            <a:srcRect/>
            <a:stretch/>
          </p:blipFill>
          <p:spPr>
            <a:xfrm rot="16200000">
              <a:off x="11125436" y="1923031"/>
              <a:ext cx="909165" cy="823346"/>
            </a:xfrm>
            <a:prstGeom prst="rect">
              <a:avLst/>
            </a:prstGeom>
            <a:noFill/>
            <a:ln>
              <a:noFill/>
            </a:ln>
          </p:spPr>
        </p:pic>
        <p:pic>
          <p:nvPicPr>
            <p:cNvPr id="9" name="Google Shape;330;p19" descr="A picture containing text&#10;&#10;Description automatically generated">
              <a:extLst>
                <a:ext uri="{FF2B5EF4-FFF2-40B4-BE49-F238E27FC236}">
                  <a16:creationId xmlns:a16="http://schemas.microsoft.com/office/drawing/2014/main" id="{852A6B6B-A1B9-DF5A-098B-C4FF0155B1B9}"/>
                </a:ext>
              </a:extLst>
            </p:cNvPr>
            <p:cNvPicPr preferRelativeResize="0"/>
            <p:nvPr/>
          </p:nvPicPr>
          <p:blipFill rotWithShape="1">
            <a:blip r:embed="rId7">
              <a:alphaModFix/>
            </a:blip>
            <a:srcRect/>
            <a:stretch/>
          </p:blipFill>
          <p:spPr>
            <a:xfrm>
              <a:off x="11076398" y="1848269"/>
              <a:ext cx="1007241" cy="1007241"/>
            </a:xfrm>
            <a:prstGeom prst="rect">
              <a:avLst/>
            </a:prstGeom>
            <a:noFill/>
            <a:ln>
              <a:noFill/>
            </a:ln>
          </p:spPr>
        </p:pic>
      </p:grpSp>
    </p:spTree>
    <p:extLst>
      <p:ext uri="{BB962C8B-B14F-4D97-AF65-F5344CB8AC3E}">
        <p14:creationId xmlns:p14="http://schemas.microsoft.com/office/powerpoint/2010/main" val="137268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2, Activity 4</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754937"/>
            <a:ext cx="11302313" cy="4829784"/>
          </a:xfrm>
          <a:custGeom>
            <a:avLst/>
            <a:gdLst>
              <a:gd name="connsiteX0" fmla="*/ 0 w 11302313"/>
              <a:gd name="connsiteY0" fmla="*/ 0 h 4829784"/>
              <a:gd name="connsiteX1" fmla="*/ 438796 w 11302313"/>
              <a:gd name="connsiteY1" fmla="*/ 0 h 4829784"/>
              <a:gd name="connsiteX2" fmla="*/ 764568 w 11302313"/>
              <a:gd name="connsiteY2" fmla="*/ 0 h 4829784"/>
              <a:gd name="connsiteX3" fmla="*/ 1542433 w 11302313"/>
              <a:gd name="connsiteY3" fmla="*/ 0 h 4829784"/>
              <a:gd name="connsiteX4" fmla="*/ 2094252 w 11302313"/>
              <a:gd name="connsiteY4" fmla="*/ 0 h 4829784"/>
              <a:gd name="connsiteX5" fmla="*/ 2533048 w 11302313"/>
              <a:gd name="connsiteY5" fmla="*/ 0 h 4829784"/>
              <a:gd name="connsiteX6" fmla="*/ 3423936 w 11302313"/>
              <a:gd name="connsiteY6" fmla="*/ 0 h 4829784"/>
              <a:gd name="connsiteX7" fmla="*/ 4314824 w 11302313"/>
              <a:gd name="connsiteY7" fmla="*/ 0 h 4829784"/>
              <a:gd name="connsiteX8" fmla="*/ 4753620 w 11302313"/>
              <a:gd name="connsiteY8" fmla="*/ 0 h 4829784"/>
              <a:gd name="connsiteX9" fmla="*/ 5418462 w 11302313"/>
              <a:gd name="connsiteY9" fmla="*/ 0 h 4829784"/>
              <a:gd name="connsiteX10" fmla="*/ 5970281 w 11302313"/>
              <a:gd name="connsiteY10" fmla="*/ 0 h 4829784"/>
              <a:gd name="connsiteX11" fmla="*/ 6635123 w 11302313"/>
              <a:gd name="connsiteY11" fmla="*/ 0 h 4829784"/>
              <a:gd name="connsiteX12" fmla="*/ 7186941 w 11302313"/>
              <a:gd name="connsiteY12" fmla="*/ 0 h 4829784"/>
              <a:gd name="connsiteX13" fmla="*/ 8077830 w 11302313"/>
              <a:gd name="connsiteY13" fmla="*/ 0 h 4829784"/>
              <a:gd name="connsiteX14" fmla="*/ 8968718 w 11302313"/>
              <a:gd name="connsiteY14" fmla="*/ 0 h 4829784"/>
              <a:gd name="connsiteX15" fmla="*/ 9746583 w 11302313"/>
              <a:gd name="connsiteY15" fmla="*/ 0 h 4829784"/>
              <a:gd name="connsiteX16" fmla="*/ 10298402 w 11302313"/>
              <a:gd name="connsiteY16" fmla="*/ 0 h 4829784"/>
              <a:gd name="connsiteX17" fmla="*/ 11302313 w 11302313"/>
              <a:gd name="connsiteY17" fmla="*/ 0 h 4829784"/>
              <a:gd name="connsiteX18" fmla="*/ 11302313 w 11302313"/>
              <a:gd name="connsiteY18" fmla="*/ 545076 h 4829784"/>
              <a:gd name="connsiteX19" fmla="*/ 11302313 w 11302313"/>
              <a:gd name="connsiteY19" fmla="*/ 1138449 h 4829784"/>
              <a:gd name="connsiteX20" fmla="*/ 11302313 w 11302313"/>
              <a:gd name="connsiteY20" fmla="*/ 1683525 h 4829784"/>
              <a:gd name="connsiteX21" fmla="*/ 11302313 w 11302313"/>
              <a:gd name="connsiteY21" fmla="*/ 2421792 h 4829784"/>
              <a:gd name="connsiteX22" fmla="*/ 11302313 w 11302313"/>
              <a:gd name="connsiteY22" fmla="*/ 3015165 h 4829784"/>
              <a:gd name="connsiteX23" fmla="*/ 11302313 w 11302313"/>
              <a:gd name="connsiteY23" fmla="*/ 3753432 h 4829784"/>
              <a:gd name="connsiteX24" fmla="*/ 11302313 w 11302313"/>
              <a:gd name="connsiteY24" fmla="*/ 4829784 h 4829784"/>
              <a:gd name="connsiteX25" fmla="*/ 10637471 w 11302313"/>
              <a:gd name="connsiteY25" fmla="*/ 4829784 h 4829784"/>
              <a:gd name="connsiteX26" fmla="*/ 9859606 w 11302313"/>
              <a:gd name="connsiteY26" fmla="*/ 4829784 h 4829784"/>
              <a:gd name="connsiteX27" fmla="*/ 9533833 w 11302313"/>
              <a:gd name="connsiteY27" fmla="*/ 4829784 h 4829784"/>
              <a:gd name="connsiteX28" fmla="*/ 8868991 w 11302313"/>
              <a:gd name="connsiteY28" fmla="*/ 4829784 h 4829784"/>
              <a:gd name="connsiteX29" fmla="*/ 8543219 w 11302313"/>
              <a:gd name="connsiteY29" fmla="*/ 4829784 h 4829784"/>
              <a:gd name="connsiteX30" fmla="*/ 7878377 w 11302313"/>
              <a:gd name="connsiteY30" fmla="*/ 4829784 h 4829784"/>
              <a:gd name="connsiteX31" fmla="*/ 7326558 w 11302313"/>
              <a:gd name="connsiteY31" fmla="*/ 4829784 h 4829784"/>
              <a:gd name="connsiteX32" fmla="*/ 6435670 w 11302313"/>
              <a:gd name="connsiteY32" fmla="*/ 4829784 h 4829784"/>
              <a:gd name="connsiteX33" fmla="*/ 6109897 w 11302313"/>
              <a:gd name="connsiteY33" fmla="*/ 4829784 h 4829784"/>
              <a:gd name="connsiteX34" fmla="*/ 5445055 w 11302313"/>
              <a:gd name="connsiteY34" fmla="*/ 4829784 h 4829784"/>
              <a:gd name="connsiteX35" fmla="*/ 5006260 w 11302313"/>
              <a:gd name="connsiteY35" fmla="*/ 4829784 h 4829784"/>
              <a:gd name="connsiteX36" fmla="*/ 4567464 w 11302313"/>
              <a:gd name="connsiteY36" fmla="*/ 4829784 h 4829784"/>
              <a:gd name="connsiteX37" fmla="*/ 3789599 w 11302313"/>
              <a:gd name="connsiteY37" fmla="*/ 4829784 h 4829784"/>
              <a:gd name="connsiteX38" fmla="*/ 3463827 w 11302313"/>
              <a:gd name="connsiteY38" fmla="*/ 4829784 h 4829784"/>
              <a:gd name="connsiteX39" fmla="*/ 2572938 w 11302313"/>
              <a:gd name="connsiteY39" fmla="*/ 4829784 h 4829784"/>
              <a:gd name="connsiteX40" fmla="*/ 1682050 w 11302313"/>
              <a:gd name="connsiteY40" fmla="*/ 4829784 h 4829784"/>
              <a:gd name="connsiteX41" fmla="*/ 1017208 w 11302313"/>
              <a:gd name="connsiteY41" fmla="*/ 4829784 h 4829784"/>
              <a:gd name="connsiteX42" fmla="*/ 0 w 11302313"/>
              <a:gd name="connsiteY42" fmla="*/ 4829784 h 4829784"/>
              <a:gd name="connsiteX43" fmla="*/ 0 w 11302313"/>
              <a:gd name="connsiteY43" fmla="*/ 4091517 h 4829784"/>
              <a:gd name="connsiteX44" fmla="*/ 0 w 11302313"/>
              <a:gd name="connsiteY44" fmla="*/ 3401548 h 4829784"/>
              <a:gd name="connsiteX45" fmla="*/ 0 w 11302313"/>
              <a:gd name="connsiteY45" fmla="*/ 2759877 h 4829784"/>
              <a:gd name="connsiteX46" fmla="*/ 0 w 11302313"/>
              <a:gd name="connsiteY46" fmla="*/ 2214801 h 4829784"/>
              <a:gd name="connsiteX47" fmla="*/ 0 w 11302313"/>
              <a:gd name="connsiteY47" fmla="*/ 1621427 h 4829784"/>
              <a:gd name="connsiteX48" fmla="*/ 0 w 11302313"/>
              <a:gd name="connsiteY48" fmla="*/ 883161 h 4829784"/>
              <a:gd name="connsiteX49" fmla="*/ 0 w 11302313"/>
              <a:gd name="connsiteY49" fmla="*/ 0 h 48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13" h="4829784"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322824" y="164840"/>
                  <a:pt x="11320109" y="364681"/>
                  <a:pt x="11302313" y="545076"/>
                </a:cubicBezTo>
                <a:cubicBezTo>
                  <a:pt x="11284517" y="725471"/>
                  <a:pt x="11326965" y="875991"/>
                  <a:pt x="11302313" y="1138449"/>
                </a:cubicBezTo>
                <a:cubicBezTo>
                  <a:pt x="11277661" y="1400907"/>
                  <a:pt x="11314683" y="1542070"/>
                  <a:pt x="11302313" y="1683525"/>
                </a:cubicBezTo>
                <a:cubicBezTo>
                  <a:pt x="11289943" y="1824980"/>
                  <a:pt x="11269195" y="2207898"/>
                  <a:pt x="11302313" y="2421792"/>
                </a:cubicBezTo>
                <a:cubicBezTo>
                  <a:pt x="11335431" y="2635686"/>
                  <a:pt x="11291757" y="2782609"/>
                  <a:pt x="11302313" y="3015165"/>
                </a:cubicBezTo>
                <a:cubicBezTo>
                  <a:pt x="11312869" y="3247721"/>
                  <a:pt x="11323121" y="3467079"/>
                  <a:pt x="11302313" y="3753432"/>
                </a:cubicBezTo>
                <a:cubicBezTo>
                  <a:pt x="11281505" y="4039785"/>
                  <a:pt x="11262240" y="4429600"/>
                  <a:pt x="11302313" y="4829784"/>
                </a:cubicBezTo>
                <a:cubicBezTo>
                  <a:pt x="11078846" y="4817789"/>
                  <a:pt x="10828668" y="4846744"/>
                  <a:pt x="10637471" y="4829784"/>
                </a:cubicBezTo>
                <a:cubicBezTo>
                  <a:pt x="10446274" y="4812824"/>
                  <a:pt x="10228825" y="4841957"/>
                  <a:pt x="9859606" y="4829784"/>
                </a:cubicBezTo>
                <a:cubicBezTo>
                  <a:pt x="9490388" y="4817611"/>
                  <a:pt x="9684475" y="4820800"/>
                  <a:pt x="9533833" y="4829784"/>
                </a:cubicBezTo>
                <a:cubicBezTo>
                  <a:pt x="9383191" y="4838768"/>
                  <a:pt x="9050488" y="4846359"/>
                  <a:pt x="8868991" y="4829784"/>
                </a:cubicBezTo>
                <a:cubicBezTo>
                  <a:pt x="8687494" y="4813209"/>
                  <a:pt x="8640882" y="4830317"/>
                  <a:pt x="8543219" y="4829784"/>
                </a:cubicBezTo>
                <a:cubicBezTo>
                  <a:pt x="8445556" y="4829251"/>
                  <a:pt x="8059827" y="4832397"/>
                  <a:pt x="7878377" y="4829784"/>
                </a:cubicBezTo>
                <a:cubicBezTo>
                  <a:pt x="7696927" y="4827171"/>
                  <a:pt x="7506149" y="4810251"/>
                  <a:pt x="7326558" y="4829784"/>
                </a:cubicBezTo>
                <a:cubicBezTo>
                  <a:pt x="7146967" y="4849317"/>
                  <a:pt x="6746934" y="4835167"/>
                  <a:pt x="6435670" y="4829784"/>
                </a:cubicBezTo>
                <a:cubicBezTo>
                  <a:pt x="6124406" y="4824401"/>
                  <a:pt x="6270629" y="4842268"/>
                  <a:pt x="6109897" y="4829784"/>
                </a:cubicBezTo>
                <a:cubicBezTo>
                  <a:pt x="5949165" y="4817300"/>
                  <a:pt x="5714134" y="4855645"/>
                  <a:pt x="5445055" y="4829784"/>
                </a:cubicBezTo>
                <a:cubicBezTo>
                  <a:pt x="5175976" y="4803923"/>
                  <a:pt x="5140731" y="4820339"/>
                  <a:pt x="5006260" y="4829784"/>
                </a:cubicBezTo>
                <a:cubicBezTo>
                  <a:pt x="4871790" y="4839229"/>
                  <a:pt x="4694981" y="4846384"/>
                  <a:pt x="4567464" y="4829784"/>
                </a:cubicBezTo>
                <a:cubicBezTo>
                  <a:pt x="4439947" y="4813184"/>
                  <a:pt x="3992411" y="4836511"/>
                  <a:pt x="3789599" y="4829784"/>
                </a:cubicBezTo>
                <a:cubicBezTo>
                  <a:pt x="3586788" y="4823057"/>
                  <a:pt x="3557189" y="4829074"/>
                  <a:pt x="3463827" y="4829784"/>
                </a:cubicBezTo>
                <a:cubicBezTo>
                  <a:pt x="3370465" y="4830494"/>
                  <a:pt x="2978854" y="4855373"/>
                  <a:pt x="2572938" y="4829784"/>
                </a:cubicBezTo>
                <a:cubicBezTo>
                  <a:pt x="2167022" y="4804195"/>
                  <a:pt x="1938316" y="4796675"/>
                  <a:pt x="1682050" y="4829784"/>
                </a:cubicBezTo>
                <a:cubicBezTo>
                  <a:pt x="1425784" y="4862893"/>
                  <a:pt x="1225825" y="4823062"/>
                  <a:pt x="1017208" y="4829784"/>
                </a:cubicBezTo>
                <a:cubicBezTo>
                  <a:pt x="808591" y="4836506"/>
                  <a:pt x="209072" y="4855858"/>
                  <a:pt x="0" y="4829784"/>
                </a:cubicBezTo>
                <a:cubicBezTo>
                  <a:pt x="14796" y="4616648"/>
                  <a:pt x="9039" y="4355017"/>
                  <a:pt x="0" y="4091517"/>
                </a:cubicBezTo>
                <a:cubicBezTo>
                  <a:pt x="-9039" y="3828017"/>
                  <a:pt x="21299" y="3729853"/>
                  <a:pt x="0" y="3401548"/>
                </a:cubicBezTo>
                <a:cubicBezTo>
                  <a:pt x="-21299" y="3073243"/>
                  <a:pt x="16187" y="2970110"/>
                  <a:pt x="0" y="2759877"/>
                </a:cubicBezTo>
                <a:cubicBezTo>
                  <a:pt x="-16187" y="2549644"/>
                  <a:pt x="2938" y="2469010"/>
                  <a:pt x="0" y="2214801"/>
                </a:cubicBezTo>
                <a:cubicBezTo>
                  <a:pt x="-2938" y="1960592"/>
                  <a:pt x="24556" y="1761193"/>
                  <a:pt x="0" y="1621427"/>
                </a:cubicBezTo>
                <a:cubicBezTo>
                  <a:pt x="-24556" y="1481661"/>
                  <a:pt x="28135" y="1216555"/>
                  <a:pt x="0" y="883161"/>
                </a:cubicBezTo>
                <a:cubicBezTo>
                  <a:pt x="-28135" y="549767"/>
                  <a:pt x="7900" y="236188"/>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a:lnSpc>
                <a:spcPct val="107000"/>
              </a:lnSpc>
              <a:spcAft>
                <a:spcPts val="800"/>
              </a:spcAft>
            </a:pPr>
            <a:r>
              <a:rPr lang="en-GB" sz="1650" kern="100" dirty="0">
                <a:effectLst/>
                <a:latin typeface="+mn-lt"/>
                <a:ea typeface="Aptos" panose="020B0004020202020204" pitchFamily="34" charset="0"/>
                <a:cs typeface="Arial" panose="020B0604020202020204" pitchFamily="34" charset="0"/>
              </a:rPr>
              <a:t>	     </a:t>
            </a:r>
            <a:r>
              <a:rPr lang="en-GB" sz="1650" dirty="0">
                <a:effectLst/>
                <a:latin typeface="+mn-lt"/>
                <a:ea typeface="Arial" panose="020B0604020202020204" pitchFamily="34" charset="0"/>
              </a:rPr>
              <a:t>It was during the second half of my secondary school experience that I made my decision in my own mind 	[that] teaching [Art] was definitely something that I wanted to do. … </a:t>
            </a:r>
            <a:r>
              <a:rPr lang="en-GB" sz="1650" kern="100" dirty="0">
                <a:effectLst/>
                <a:latin typeface="+mn-lt"/>
                <a:ea typeface="Aptos" panose="020B0004020202020204" pitchFamily="34" charset="0"/>
                <a:cs typeface="Arial" panose="020B0604020202020204" pitchFamily="34" charset="0"/>
              </a:rPr>
              <a:t>Unfortunately, I didn't get the [Leaving Certificate] points that I wanted to... </a:t>
            </a:r>
            <a:r>
              <a:rPr lang="en-GB" sz="1650" dirty="0">
                <a:effectLst/>
                <a:latin typeface="+mn-lt"/>
                <a:ea typeface="Arial" panose="020B0604020202020204" pitchFamily="34" charset="0"/>
              </a:rPr>
              <a:t>All of my friends were celebrating their results, and I was at home crying because my results were nowhere near what I needed them to be. That was very, very difficult. I didn’t get a CAO offer. I thought that was the only way to get into college and get to do what I wanted to do. It was a very difficult time. </a:t>
            </a:r>
            <a:endParaRPr lang="en-GB" sz="1650" kern="100" dirty="0">
              <a:latin typeface="+mn-lt"/>
              <a:ea typeface="Arial" panose="020B0604020202020204" pitchFamily="34" charset="0"/>
              <a:cs typeface="Arial" panose="020B0604020202020204" pitchFamily="34" charset="0"/>
            </a:endParaRPr>
          </a:p>
          <a:p>
            <a:pPr>
              <a:lnSpc>
                <a:spcPct val="107000"/>
              </a:lnSpc>
              <a:spcAft>
                <a:spcPts val="800"/>
              </a:spcAft>
            </a:pPr>
            <a:r>
              <a:rPr lang="en-GB" sz="1650" dirty="0">
                <a:effectLst/>
                <a:latin typeface="+mn-lt"/>
                <a:ea typeface="Arial" panose="020B0604020202020204" pitchFamily="34" charset="0"/>
              </a:rPr>
              <a:t>My family…encouraged me to still pursue the…dream job I had wanted to do for so long. So, I decided to…do a Post Leaving Certificate (PLC)…a year-long portfolio preparation course. This would set me up to submit my art portfolio to get into Art College. But I missed out on a place in the Art College by about 10 or 15 points. My old art teacher…offered words of encouragement... </a:t>
            </a:r>
          </a:p>
          <a:p>
            <a:pPr>
              <a:lnSpc>
                <a:spcPct val="107000"/>
              </a:lnSpc>
              <a:spcAft>
                <a:spcPts val="800"/>
              </a:spcAft>
            </a:pPr>
            <a:r>
              <a:rPr lang="en-GB" sz="1650" dirty="0">
                <a:effectLst/>
                <a:latin typeface="+mn-lt"/>
                <a:ea typeface="Arial" panose="020B0604020202020204" pitchFamily="34" charset="0"/>
              </a:rPr>
              <a:t>So, I did a 2-year higher National Diploma in Graphic Design. I always had an interest in graphic design... It was something I enjoyed. After the two years, I submitted my portfolio for a second time to art colleges and thankfully I got in. </a:t>
            </a:r>
          </a:p>
          <a:p>
            <a:pPr>
              <a:lnSpc>
                <a:spcPct val="107000"/>
              </a:lnSpc>
              <a:spcAft>
                <a:spcPts val="800"/>
              </a:spcAft>
            </a:pPr>
            <a:r>
              <a:rPr lang="en-GB" sz="1650" dirty="0">
                <a:effectLst/>
                <a:latin typeface="+mn-lt"/>
                <a:ea typeface="Arial" panose="020B0604020202020204" pitchFamily="34" charset="0"/>
              </a:rPr>
              <a:t>They allowed me to go into the 2</a:t>
            </a:r>
            <a:r>
              <a:rPr lang="en-GB" sz="1650" baseline="30000" dirty="0">
                <a:effectLst/>
                <a:latin typeface="+mn-lt"/>
                <a:ea typeface="Arial" panose="020B0604020202020204" pitchFamily="34" charset="0"/>
              </a:rPr>
              <a:t>nd</a:t>
            </a:r>
            <a:r>
              <a:rPr lang="en-GB" sz="1650" dirty="0">
                <a:effectLst/>
                <a:latin typeface="+mn-lt"/>
                <a:ea typeface="Arial" panose="020B0604020202020204" pitchFamily="34" charset="0"/>
              </a:rPr>
              <a:t> year of their BEd art teaching course... It took a year off my course, and it was amazing to get the place. I completed 3 years in the National College of Art and Design (NCAD) and qualified after 6 years (in total) as an Art teacher. </a:t>
            </a:r>
          </a:p>
          <a:p>
            <a:pPr>
              <a:lnSpc>
                <a:spcPct val="107000"/>
              </a:lnSpc>
              <a:spcAft>
                <a:spcPts val="800"/>
              </a:spcAft>
            </a:pPr>
            <a:r>
              <a:rPr lang="en-GB" sz="1650" dirty="0">
                <a:effectLst/>
                <a:latin typeface="+mn-lt"/>
                <a:ea typeface="Arial" panose="020B0604020202020204" pitchFamily="34" charset="0"/>
              </a:rPr>
              <a:t>My graduation day was the most rewarding day. I felt I had completed the journey... </a:t>
            </a:r>
            <a:endParaRPr lang="en-GB" sz="1650" kern="100" dirty="0">
              <a:effectLst/>
              <a:latin typeface="+mn-lt"/>
              <a:ea typeface="Aptos" panose="020B00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5115BBF-FF4B-7AD1-0752-1BDA8087BA6C}"/>
              </a:ext>
            </a:extLst>
          </p:cNvPr>
          <p:cNvPicPr>
            <a:picLocks noChangeAspect="1"/>
          </p:cNvPicPr>
          <p:nvPr/>
        </p:nvPicPr>
        <p:blipFill>
          <a:blip r:embed="rId3"/>
          <a:srcRect/>
          <a:stretch/>
        </p:blipFill>
        <p:spPr>
          <a:xfrm>
            <a:off x="212946" y="745330"/>
            <a:ext cx="1404874" cy="1424781"/>
          </a:xfrm>
          <a:prstGeom prst="rect">
            <a:avLst/>
          </a:prstGeom>
        </p:spPr>
      </p:pic>
      <p:sp>
        <p:nvSpPr>
          <p:cNvPr id="5" name="TextBox 4">
            <a:extLst>
              <a:ext uri="{FF2B5EF4-FFF2-40B4-BE49-F238E27FC236}">
                <a16:creationId xmlns:a16="http://schemas.microsoft.com/office/drawing/2014/main" id="{A489FD6D-BC69-E0ED-61EC-4B63F025D4D4}"/>
              </a:ext>
            </a:extLst>
          </p:cNvPr>
          <p:cNvSpPr txBox="1"/>
          <p:nvPr/>
        </p:nvSpPr>
        <p:spPr>
          <a:xfrm>
            <a:off x="1563114" y="1231717"/>
            <a:ext cx="1315818" cy="523220"/>
          </a:xfrm>
          <a:custGeom>
            <a:avLst/>
            <a:gdLst>
              <a:gd name="connsiteX0" fmla="*/ 0 w 1315818"/>
              <a:gd name="connsiteY0" fmla="*/ 0 h 523220"/>
              <a:gd name="connsiteX1" fmla="*/ 451764 w 1315818"/>
              <a:gd name="connsiteY1" fmla="*/ 0 h 523220"/>
              <a:gd name="connsiteX2" fmla="*/ 864054 w 1315818"/>
              <a:gd name="connsiteY2" fmla="*/ 0 h 523220"/>
              <a:gd name="connsiteX3" fmla="*/ 1315818 w 1315818"/>
              <a:gd name="connsiteY3" fmla="*/ 0 h 523220"/>
              <a:gd name="connsiteX4" fmla="*/ 1315818 w 1315818"/>
              <a:gd name="connsiteY4" fmla="*/ 523220 h 523220"/>
              <a:gd name="connsiteX5" fmla="*/ 850896 w 1315818"/>
              <a:gd name="connsiteY5" fmla="*/ 523220 h 523220"/>
              <a:gd name="connsiteX6" fmla="*/ 451764 w 1315818"/>
              <a:gd name="connsiteY6" fmla="*/ 523220 h 523220"/>
              <a:gd name="connsiteX7" fmla="*/ 0 w 1315818"/>
              <a:gd name="connsiteY7" fmla="*/ 523220 h 523220"/>
              <a:gd name="connsiteX8" fmla="*/ 0 w 1315818"/>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5818" h="523220" fill="none" extrusionOk="0">
                <a:moveTo>
                  <a:pt x="0" y="0"/>
                </a:moveTo>
                <a:cubicBezTo>
                  <a:pt x="186326" y="-53396"/>
                  <a:pt x="275490" y="46386"/>
                  <a:pt x="451764" y="0"/>
                </a:cubicBezTo>
                <a:cubicBezTo>
                  <a:pt x="628038" y="-46386"/>
                  <a:pt x="745118" y="19420"/>
                  <a:pt x="864054" y="0"/>
                </a:cubicBezTo>
                <a:cubicBezTo>
                  <a:pt x="982990" y="-19420"/>
                  <a:pt x="1111713" y="15672"/>
                  <a:pt x="1315818" y="0"/>
                </a:cubicBezTo>
                <a:cubicBezTo>
                  <a:pt x="1349927" y="164428"/>
                  <a:pt x="1303433" y="288843"/>
                  <a:pt x="1315818" y="523220"/>
                </a:cubicBezTo>
                <a:cubicBezTo>
                  <a:pt x="1125585" y="570411"/>
                  <a:pt x="1079855" y="491758"/>
                  <a:pt x="850896" y="523220"/>
                </a:cubicBezTo>
                <a:cubicBezTo>
                  <a:pt x="621937" y="554682"/>
                  <a:pt x="542913" y="478880"/>
                  <a:pt x="451764" y="523220"/>
                </a:cubicBezTo>
                <a:cubicBezTo>
                  <a:pt x="360615" y="567560"/>
                  <a:pt x="148593" y="495767"/>
                  <a:pt x="0" y="523220"/>
                </a:cubicBezTo>
                <a:cubicBezTo>
                  <a:pt x="-508" y="272717"/>
                  <a:pt x="7592" y="245492"/>
                  <a:pt x="0" y="0"/>
                </a:cubicBezTo>
                <a:close/>
              </a:path>
              <a:path w="1315818" h="523220" stroke="0" extrusionOk="0">
                <a:moveTo>
                  <a:pt x="0" y="0"/>
                </a:moveTo>
                <a:cubicBezTo>
                  <a:pt x="130400" y="-34378"/>
                  <a:pt x="224564" y="14007"/>
                  <a:pt x="438606" y="0"/>
                </a:cubicBezTo>
                <a:cubicBezTo>
                  <a:pt x="652648" y="-14007"/>
                  <a:pt x="705225" y="16261"/>
                  <a:pt x="850896" y="0"/>
                </a:cubicBezTo>
                <a:cubicBezTo>
                  <a:pt x="996567" y="-16261"/>
                  <a:pt x="1200648" y="42719"/>
                  <a:pt x="1315818" y="0"/>
                </a:cubicBezTo>
                <a:cubicBezTo>
                  <a:pt x="1359957" y="215203"/>
                  <a:pt x="1274194" y="326025"/>
                  <a:pt x="1315818" y="523220"/>
                </a:cubicBezTo>
                <a:cubicBezTo>
                  <a:pt x="1092102" y="528275"/>
                  <a:pt x="950779" y="473717"/>
                  <a:pt x="850896" y="523220"/>
                </a:cubicBezTo>
                <a:cubicBezTo>
                  <a:pt x="751013" y="572723"/>
                  <a:pt x="627393" y="477796"/>
                  <a:pt x="412290" y="523220"/>
                </a:cubicBezTo>
                <a:cubicBezTo>
                  <a:pt x="197187" y="568644"/>
                  <a:pt x="111991" y="506323"/>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algn="ctr"/>
            <a:r>
              <a:rPr lang="en-GB" sz="2800" b="1" dirty="0">
                <a:solidFill>
                  <a:schemeClr val="bg1"/>
                </a:solidFill>
              </a:rPr>
              <a:t>Nasir</a:t>
            </a:r>
          </a:p>
        </p:txBody>
      </p:sp>
      <p:pic>
        <p:nvPicPr>
          <p:cNvPr id="7" name="Google Shape;330;p19" descr="A picture containing text&#10;&#10;Description automatically generated">
            <a:extLst>
              <a:ext uri="{FF2B5EF4-FFF2-40B4-BE49-F238E27FC236}">
                <a16:creationId xmlns:a16="http://schemas.microsoft.com/office/drawing/2014/main" id="{CC7CEA7E-004B-059A-ABC5-77095F563826}"/>
              </a:ext>
            </a:extLst>
          </p:cNvPr>
          <p:cNvPicPr preferRelativeResize="0"/>
          <p:nvPr/>
        </p:nvPicPr>
        <p:blipFill rotWithShape="1">
          <a:blip r:embed="rId4">
            <a:alphaModFix/>
          </a:blip>
          <a:srcRect/>
          <a:stretch/>
        </p:blipFill>
        <p:spPr>
          <a:xfrm>
            <a:off x="10828472" y="747696"/>
            <a:ext cx="1007241" cy="1007241"/>
          </a:xfrm>
          <a:prstGeom prst="rect">
            <a:avLst/>
          </a:prstGeom>
          <a:noFill/>
          <a:ln>
            <a:noFill/>
          </a:ln>
        </p:spPr>
      </p:pic>
    </p:spTree>
    <p:extLst>
      <p:ext uri="{BB962C8B-B14F-4D97-AF65-F5344CB8AC3E}">
        <p14:creationId xmlns:p14="http://schemas.microsoft.com/office/powerpoint/2010/main" val="243076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2, Activity 4</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754937"/>
            <a:ext cx="11302313" cy="4786182"/>
          </a:xfrm>
          <a:custGeom>
            <a:avLst/>
            <a:gdLst>
              <a:gd name="connsiteX0" fmla="*/ 0 w 11302313"/>
              <a:gd name="connsiteY0" fmla="*/ 0 h 4786182"/>
              <a:gd name="connsiteX1" fmla="*/ 438796 w 11302313"/>
              <a:gd name="connsiteY1" fmla="*/ 0 h 4786182"/>
              <a:gd name="connsiteX2" fmla="*/ 764568 w 11302313"/>
              <a:gd name="connsiteY2" fmla="*/ 0 h 4786182"/>
              <a:gd name="connsiteX3" fmla="*/ 1542433 w 11302313"/>
              <a:gd name="connsiteY3" fmla="*/ 0 h 4786182"/>
              <a:gd name="connsiteX4" fmla="*/ 2094252 w 11302313"/>
              <a:gd name="connsiteY4" fmla="*/ 0 h 4786182"/>
              <a:gd name="connsiteX5" fmla="*/ 2533048 w 11302313"/>
              <a:gd name="connsiteY5" fmla="*/ 0 h 4786182"/>
              <a:gd name="connsiteX6" fmla="*/ 3423936 w 11302313"/>
              <a:gd name="connsiteY6" fmla="*/ 0 h 4786182"/>
              <a:gd name="connsiteX7" fmla="*/ 4314824 w 11302313"/>
              <a:gd name="connsiteY7" fmla="*/ 0 h 4786182"/>
              <a:gd name="connsiteX8" fmla="*/ 4753620 w 11302313"/>
              <a:gd name="connsiteY8" fmla="*/ 0 h 4786182"/>
              <a:gd name="connsiteX9" fmla="*/ 5418462 w 11302313"/>
              <a:gd name="connsiteY9" fmla="*/ 0 h 4786182"/>
              <a:gd name="connsiteX10" fmla="*/ 5970281 w 11302313"/>
              <a:gd name="connsiteY10" fmla="*/ 0 h 4786182"/>
              <a:gd name="connsiteX11" fmla="*/ 6635123 w 11302313"/>
              <a:gd name="connsiteY11" fmla="*/ 0 h 4786182"/>
              <a:gd name="connsiteX12" fmla="*/ 7186941 w 11302313"/>
              <a:gd name="connsiteY12" fmla="*/ 0 h 4786182"/>
              <a:gd name="connsiteX13" fmla="*/ 8077830 w 11302313"/>
              <a:gd name="connsiteY13" fmla="*/ 0 h 4786182"/>
              <a:gd name="connsiteX14" fmla="*/ 8968718 w 11302313"/>
              <a:gd name="connsiteY14" fmla="*/ 0 h 4786182"/>
              <a:gd name="connsiteX15" fmla="*/ 9746583 w 11302313"/>
              <a:gd name="connsiteY15" fmla="*/ 0 h 4786182"/>
              <a:gd name="connsiteX16" fmla="*/ 10298402 w 11302313"/>
              <a:gd name="connsiteY16" fmla="*/ 0 h 4786182"/>
              <a:gd name="connsiteX17" fmla="*/ 11302313 w 11302313"/>
              <a:gd name="connsiteY17" fmla="*/ 0 h 4786182"/>
              <a:gd name="connsiteX18" fmla="*/ 11302313 w 11302313"/>
              <a:gd name="connsiteY18" fmla="*/ 540155 h 4786182"/>
              <a:gd name="connsiteX19" fmla="*/ 11302313 w 11302313"/>
              <a:gd name="connsiteY19" fmla="*/ 1128171 h 4786182"/>
              <a:gd name="connsiteX20" fmla="*/ 11302313 w 11302313"/>
              <a:gd name="connsiteY20" fmla="*/ 1668326 h 4786182"/>
              <a:gd name="connsiteX21" fmla="*/ 11302313 w 11302313"/>
              <a:gd name="connsiteY21" fmla="*/ 2399928 h 4786182"/>
              <a:gd name="connsiteX22" fmla="*/ 11302313 w 11302313"/>
              <a:gd name="connsiteY22" fmla="*/ 2987945 h 4786182"/>
              <a:gd name="connsiteX23" fmla="*/ 11302313 w 11302313"/>
              <a:gd name="connsiteY23" fmla="*/ 3719547 h 4786182"/>
              <a:gd name="connsiteX24" fmla="*/ 11302313 w 11302313"/>
              <a:gd name="connsiteY24" fmla="*/ 4786182 h 4786182"/>
              <a:gd name="connsiteX25" fmla="*/ 10637471 w 11302313"/>
              <a:gd name="connsiteY25" fmla="*/ 4786182 h 4786182"/>
              <a:gd name="connsiteX26" fmla="*/ 9859606 w 11302313"/>
              <a:gd name="connsiteY26" fmla="*/ 4786182 h 4786182"/>
              <a:gd name="connsiteX27" fmla="*/ 9533833 w 11302313"/>
              <a:gd name="connsiteY27" fmla="*/ 4786182 h 4786182"/>
              <a:gd name="connsiteX28" fmla="*/ 8868991 w 11302313"/>
              <a:gd name="connsiteY28" fmla="*/ 4786182 h 4786182"/>
              <a:gd name="connsiteX29" fmla="*/ 8543219 w 11302313"/>
              <a:gd name="connsiteY29" fmla="*/ 4786182 h 4786182"/>
              <a:gd name="connsiteX30" fmla="*/ 7878377 w 11302313"/>
              <a:gd name="connsiteY30" fmla="*/ 4786182 h 4786182"/>
              <a:gd name="connsiteX31" fmla="*/ 7326558 w 11302313"/>
              <a:gd name="connsiteY31" fmla="*/ 4786182 h 4786182"/>
              <a:gd name="connsiteX32" fmla="*/ 6435670 w 11302313"/>
              <a:gd name="connsiteY32" fmla="*/ 4786182 h 4786182"/>
              <a:gd name="connsiteX33" fmla="*/ 6109897 w 11302313"/>
              <a:gd name="connsiteY33" fmla="*/ 4786182 h 4786182"/>
              <a:gd name="connsiteX34" fmla="*/ 5445055 w 11302313"/>
              <a:gd name="connsiteY34" fmla="*/ 4786182 h 4786182"/>
              <a:gd name="connsiteX35" fmla="*/ 5006260 w 11302313"/>
              <a:gd name="connsiteY35" fmla="*/ 4786182 h 4786182"/>
              <a:gd name="connsiteX36" fmla="*/ 4567464 w 11302313"/>
              <a:gd name="connsiteY36" fmla="*/ 4786182 h 4786182"/>
              <a:gd name="connsiteX37" fmla="*/ 3789599 w 11302313"/>
              <a:gd name="connsiteY37" fmla="*/ 4786182 h 4786182"/>
              <a:gd name="connsiteX38" fmla="*/ 3463827 w 11302313"/>
              <a:gd name="connsiteY38" fmla="*/ 4786182 h 4786182"/>
              <a:gd name="connsiteX39" fmla="*/ 2572938 w 11302313"/>
              <a:gd name="connsiteY39" fmla="*/ 4786182 h 4786182"/>
              <a:gd name="connsiteX40" fmla="*/ 1682050 w 11302313"/>
              <a:gd name="connsiteY40" fmla="*/ 4786182 h 4786182"/>
              <a:gd name="connsiteX41" fmla="*/ 1017208 w 11302313"/>
              <a:gd name="connsiteY41" fmla="*/ 4786182 h 4786182"/>
              <a:gd name="connsiteX42" fmla="*/ 0 w 11302313"/>
              <a:gd name="connsiteY42" fmla="*/ 4786182 h 4786182"/>
              <a:gd name="connsiteX43" fmla="*/ 0 w 11302313"/>
              <a:gd name="connsiteY43" fmla="*/ 4054580 h 4786182"/>
              <a:gd name="connsiteX44" fmla="*/ 0 w 11302313"/>
              <a:gd name="connsiteY44" fmla="*/ 3370840 h 4786182"/>
              <a:gd name="connsiteX45" fmla="*/ 0 w 11302313"/>
              <a:gd name="connsiteY45" fmla="*/ 2734961 h 4786182"/>
              <a:gd name="connsiteX46" fmla="*/ 0 w 11302313"/>
              <a:gd name="connsiteY46" fmla="*/ 2194806 h 4786182"/>
              <a:gd name="connsiteX47" fmla="*/ 0 w 11302313"/>
              <a:gd name="connsiteY47" fmla="*/ 1606790 h 4786182"/>
              <a:gd name="connsiteX48" fmla="*/ 0 w 11302313"/>
              <a:gd name="connsiteY48" fmla="*/ 875188 h 4786182"/>
              <a:gd name="connsiteX49" fmla="*/ 0 w 11302313"/>
              <a:gd name="connsiteY49" fmla="*/ 0 h 478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13" h="4786182"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320817" y="137595"/>
                  <a:pt x="11315610" y="293051"/>
                  <a:pt x="11302313" y="540155"/>
                </a:cubicBezTo>
                <a:cubicBezTo>
                  <a:pt x="11289016" y="787260"/>
                  <a:pt x="11327593" y="882625"/>
                  <a:pt x="11302313" y="1128171"/>
                </a:cubicBezTo>
                <a:cubicBezTo>
                  <a:pt x="11277033" y="1373717"/>
                  <a:pt x="11322024" y="1419673"/>
                  <a:pt x="11302313" y="1668326"/>
                </a:cubicBezTo>
                <a:cubicBezTo>
                  <a:pt x="11282602" y="1916979"/>
                  <a:pt x="11295018" y="2076922"/>
                  <a:pt x="11302313" y="2399928"/>
                </a:cubicBezTo>
                <a:cubicBezTo>
                  <a:pt x="11309608" y="2722934"/>
                  <a:pt x="11317987" y="2736942"/>
                  <a:pt x="11302313" y="2987945"/>
                </a:cubicBezTo>
                <a:cubicBezTo>
                  <a:pt x="11286639" y="3238948"/>
                  <a:pt x="11335223" y="3549502"/>
                  <a:pt x="11302313" y="3719547"/>
                </a:cubicBezTo>
                <a:cubicBezTo>
                  <a:pt x="11269403" y="3889592"/>
                  <a:pt x="11281964" y="4298397"/>
                  <a:pt x="11302313" y="4786182"/>
                </a:cubicBezTo>
                <a:cubicBezTo>
                  <a:pt x="11078846" y="4774187"/>
                  <a:pt x="10828668" y="4803142"/>
                  <a:pt x="10637471" y="4786182"/>
                </a:cubicBezTo>
                <a:cubicBezTo>
                  <a:pt x="10446274" y="4769222"/>
                  <a:pt x="10228825" y="4798355"/>
                  <a:pt x="9859606" y="4786182"/>
                </a:cubicBezTo>
                <a:cubicBezTo>
                  <a:pt x="9490388" y="4774009"/>
                  <a:pt x="9684475" y="4777198"/>
                  <a:pt x="9533833" y="4786182"/>
                </a:cubicBezTo>
                <a:cubicBezTo>
                  <a:pt x="9383191" y="4795166"/>
                  <a:pt x="9050488" y="4802757"/>
                  <a:pt x="8868991" y="4786182"/>
                </a:cubicBezTo>
                <a:cubicBezTo>
                  <a:pt x="8687494" y="4769607"/>
                  <a:pt x="8640882" y="4786715"/>
                  <a:pt x="8543219" y="4786182"/>
                </a:cubicBezTo>
                <a:cubicBezTo>
                  <a:pt x="8445556" y="4785649"/>
                  <a:pt x="8059827" y="4788795"/>
                  <a:pt x="7878377" y="4786182"/>
                </a:cubicBezTo>
                <a:cubicBezTo>
                  <a:pt x="7696927" y="4783569"/>
                  <a:pt x="7506149" y="4766649"/>
                  <a:pt x="7326558" y="4786182"/>
                </a:cubicBezTo>
                <a:cubicBezTo>
                  <a:pt x="7146967" y="4805715"/>
                  <a:pt x="6746934" y="4791565"/>
                  <a:pt x="6435670" y="4786182"/>
                </a:cubicBezTo>
                <a:cubicBezTo>
                  <a:pt x="6124406" y="4780799"/>
                  <a:pt x="6270629" y="4798666"/>
                  <a:pt x="6109897" y="4786182"/>
                </a:cubicBezTo>
                <a:cubicBezTo>
                  <a:pt x="5949165" y="4773698"/>
                  <a:pt x="5714134" y="4812043"/>
                  <a:pt x="5445055" y="4786182"/>
                </a:cubicBezTo>
                <a:cubicBezTo>
                  <a:pt x="5175976" y="4760321"/>
                  <a:pt x="5140731" y="4776737"/>
                  <a:pt x="5006260" y="4786182"/>
                </a:cubicBezTo>
                <a:cubicBezTo>
                  <a:pt x="4871790" y="4795627"/>
                  <a:pt x="4694981" y="4802782"/>
                  <a:pt x="4567464" y="4786182"/>
                </a:cubicBezTo>
                <a:cubicBezTo>
                  <a:pt x="4439947" y="4769582"/>
                  <a:pt x="3992411" y="4792909"/>
                  <a:pt x="3789599" y="4786182"/>
                </a:cubicBezTo>
                <a:cubicBezTo>
                  <a:pt x="3586788" y="4779455"/>
                  <a:pt x="3557189" y="4785472"/>
                  <a:pt x="3463827" y="4786182"/>
                </a:cubicBezTo>
                <a:cubicBezTo>
                  <a:pt x="3370465" y="4786892"/>
                  <a:pt x="2978854" y="4811771"/>
                  <a:pt x="2572938" y="4786182"/>
                </a:cubicBezTo>
                <a:cubicBezTo>
                  <a:pt x="2167022" y="4760593"/>
                  <a:pt x="1938316" y="4753073"/>
                  <a:pt x="1682050" y="4786182"/>
                </a:cubicBezTo>
                <a:cubicBezTo>
                  <a:pt x="1425784" y="4819291"/>
                  <a:pt x="1225825" y="4779460"/>
                  <a:pt x="1017208" y="4786182"/>
                </a:cubicBezTo>
                <a:cubicBezTo>
                  <a:pt x="808591" y="4792904"/>
                  <a:pt x="209072" y="4812256"/>
                  <a:pt x="0" y="4786182"/>
                </a:cubicBezTo>
                <a:cubicBezTo>
                  <a:pt x="-35542" y="4468423"/>
                  <a:pt x="30417" y="4315040"/>
                  <a:pt x="0" y="4054580"/>
                </a:cubicBezTo>
                <a:cubicBezTo>
                  <a:pt x="-30417" y="3794120"/>
                  <a:pt x="-8315" y="3629991"/>
                  <a:pt x="0" y="3370840"/>
                </a:cubicBezTo>
                <a:cubicBezTo>
                  <a:pt x="8315" y="3111689"/>
                  <a:pt x="-5248" y="2959881"/>
                  <a:pt x="0" y="2734961"/>
                </a:cubicBezTo>
                <a:cubicBezTo>
                  <a:pt x="5248" y="2510041"/>
                  <a:pt x="-15372" y="2327071"/>
                  <a:pt x="0" y="2194806"/>
                </a:cubicBezTo>
                <a:cubicBezTo>
                  <a:pt x="15372" y="2062542"/>
                  <a:pt x="28917" y="1736101"/>
                  <a:pt x="0" y="1606790"/>
                </a:cubicBezTo>
                <a:cubicBezTo>
                  <a:pt x="-28917" y="1477479"/>
                  <a:pt x="-14812" y="1219659"/>
                  <a:pt x="0" y="875188"/>
                </a:cubicBezTo>
                <a:cubicBezTo>
                  <a:pt x="14812" y="530717"/>
                  <a:pt x="-23098" y="323684"/>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a:lnSpc>
                <a:spcPct val="107000"/>
              </a:lnSpc>
              <a:spcAft>
                <a:spcPts val="800"/>
              </a:spcAft>
            </a:pPr>
            <a:r>
              <a:rPr lang="en-GB" sz="1500" kern="100" dirty="0">
                <a:effectLst/>
                <a:latin typeface="+mn-lt"/>
                <a:ea typeface="Aptos" panose="020B0004020202020204" pitchFamily="34" charset="0"/>
                <a:cs typeface="Arial" panose="020B0604020202020204" pitchFamily="34" charset="0"/>
              </a:rPr>
              <a:t>	     …I got really low [Leaving Certificate - LC] points. I failed Ordinary level Maths, which was a surprise…</a:t>
            </a:r>
          </a:p>
          <a:p>
            <a:pPr>
              <a:lnSpc>
                <a:spcPct val="107000"/>
              </a:lnSpc>
              <a:spcAft>
                <a:spcPts val="800"/>
              </a:spcAft>
            </a:pPr>
            <a:r>
              <a:rPr lang="en-GB" sz="1500" kern="100" dirty="0">
                <a:effectLst/>
                <a:latin typeface="+mn-lt"/>
                <a:ea typeface="Aptos" panose="020B0004020202020204" pitchFamily="34" charset="0"/>
                <a:cs typeface="Arial" panose="020B0604020202020204" pitchFamily="34" charset="0"/>
              </a:rPr>
              <a:t>	I had no idea what I wanted to do. I knew that I loved working with children. After my LC, I did a one-year PLC in Childcare and Early Education. After that, I ended up working in a creche. I was 18 getting my first full time job. My friends all went off to college and I was working full time. I was earning money, so I was happy enough. But, when I was about 20, I kind of had enough. … I felt like I could do a lot better and be earning more money. Although I loved kids, I wasn’t happy doing it [anymore].</a:t>
            </a:r>
          </a:p>
          <a:p>
            <a:pPr>
              <a:lnSpc>
                <a:spcPct val="107000"/>
              </a:lnSpc>
              <a:spcAft>
                <a:spcPts val="800"/>
              </a:spcAft>
            </a:pPr>
            <a:r>
              <a:rPr lang="en-GB" sz="1500" kern="100" dirty="0">
                <a:effectLst/>
                <a:latin typeface="+mn-lt"/>
                <a:ea typeface="Aptos" panose="020B0004020202020204" pitchFamily="34" charset="0"/>
                <a:cs typeface="Arial" panose="020B0604020202020204" pitchFamily="34" charset="0"/>
              </a:rPr>
              <a:t>I wasn’t ready to commit to repeating the full LC…but I thought ‘I’m going to repeat that Maths’. I was 22 by the time I did all of this. I was still in the same job. I got the Maths…and that was the start of it then. </a:t>
            </a:r>
          </a:p>
          <a:p>
            <a:pPr>
              <a:lnSpc>
                <a:spcPct val="107000"/>
              </a:lnSpc>
              <a:spcAft>
                <a:spcPts val="800"/>
              </a:spcAft>
            </a:pPr>
            <a:r>
              <a:rPr lang="en-GB" sz="1500" kern="100" dirty="0">
                <a:effectLst/>
                <a:latin typeface="+mn-lt"/>
                <a:ea typeface="Aptos" panose="020B0004020202020204" pitchFamily="34" charset="0"/>
                <a:cs typeface="Arial" panose="020B0604020202020204" pitchFamily="34" charset="0"/>
              </a:rPr>
              <a:t>I knew I wanted to go back to college. I waited until I was 23 and I went back as a mature student. So, I didn’t need access to my LC points to gain access to the course I wanted. I did my undergraduate degree (four years) in Psychology. I chose that because I became quite interested in how children learn…just from working the pre-school. </a:t>
            </a:r>
          </a:p>
          <a:p>
            <a:pPr>
              <a:lnSpc>
                <a:spcPct val="107000"/>
              </a:lnSpc>
              <a:spcAft>
                <a:spcPts val="800"/>
              </a:spcAft>
            </a:pPr>
            <a:r>
              <a:rPr lang="en-GB" sz="1500" kern="100" dirty="0">
                <a:effectLst/>
                <a:latin typeface="+mn-lt"/>
                <a:ea typeface="Aptos" panose="020B0004020202020204" pitchFamily="34" charset="0"/>
                <a:cs typeface="Arial" panose="020B0604020202020204" pitchFamily="34" charset="0"/>
              </a:rPr>
              <a:t>In the third year of the degree, I knew I missed working with children. I had gotten my love of learning back. I started to think ‘I want to be a teacher’. …I wasn’t like some people who have always known they wanted to be a teacher. I [decided] to go straight into it because I was in a good momentum… but I needed higher level Irish… So, while I was in the final year of my degree, I repeated the Irish LC in a night school. It was hard work. I wanted to prove to myself that I could do it. I was aiming for a 1</a:t>
            </a:r>
            <a:r>
              <a:rPr lang="en-GB" sz="1500" kern="100" baseline="30000" dirty="0">
                <a:effectLst/>
                <a:latin typeface="+mn-lt"/>
                <a:ea typeface="Aptos" panose="020B0004020202020204" pitchFamily="34" charset="0"/>
                <a:cs typeface="Arial" panose="020B0604020202020204" pitchFamily="34" charset="0"/>
              </a:rPr>
              <a:t>st</a:t>
            </a:r>
            <a:r>
              <a:rPr lang="en-GB" sz="1500" kern="100" dirty="0">
                <a:effectLst/>
                <a:latin typeface="+mn-lt"/>
                <a:ea typeface="Aptos" panose="020B0004020202020204" pitchFamily="34" charset="0"/>
                <a:cs typeface="Arial" panose="020B0604020202020204" pitchFamily="34" charset="0"/>
              </a:rPr>
              <a:t> in my undergrad while passing the LC paper. </a:t>
            </a:r>
          </a:p>
          <a:p>
            <a:pPr>
              <a:lnSpc>
                <a:spcPct val="107000"/>
              </a:lnSpc>
              <a:spcAft>
                <a:spcPts val="800"/>
              </a:spcAft>
            </a:pPr>
            <a:r>
              <a:rPr lang="en-GB" sz="1500" kern="100" dirty="0">
                <a:effectLst/>
                <a:latin typeface="+mn-lt"/>
                <a:ea typeface="Aptos" panose="020B0004020202020204" pitchFamily="34" charset="0"/>
                <a:cs typeface="Arial" panose="020B0604020202020204" pitchFamily="34" charset="0"/>
              </a:rPr>
              <a:t>I finished my PME (primary) a couple of years ago – graduated in 2019. </a:t>
            </a:r>
            <a:r>
              <a:rPr lang="en-GB" sz="1500" dirty="0">
                <a:effectLst/>
                <a:latin typeface="+mn-lt"/>
                <a:ea typeface="Aptos" panose="020B0004020202020204" pitchFamily="34" charset="0"/>
                <a:cs typeface="Arial" panose="020B0604020202020204" pitchFamily="34" charset="0"/>
              </a:rPr>
              <a:t>This is the best thing I’ve ever done. I’m so happy I made this choice. </a:t>
            </a:r>
            <a:endParaRPr lang="en-GB" sz="1500" kern="100" dirty="0">
              <a:effectLst/>
              <a:latin typeface="+mn-lt"/>
              <a:ea typeface="Aptos" panose="020B00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91387FB-C8E4-9633-6886-41008901232F}"/>
              </a:ext>
            </a:extLst>
          </p:cNvPr>
          <p:cNvPicPr>
            <a:picLocks noChangeAspect="1"/>
          </p:cNvPicPr>
          <p:nvPr/>
        </p:nvPicPr>
        <p:blipFill>
          <a:blip r:embed="rId3"/>
          <a:srcRect/>
          <a:stretch/>
        </p:blipFill>
        <p:spPr>
          <a:xfrm>
            <a:off x="228688" y="808448"/>
            <a:ext cx="1404875" cy="1424781"/>
          </a:xfrm>
          <a:prstGeom prst="rect">
            <a:avLst/>
          </a:prstGeom>
        </p:spPr>
      </p:pic>
      <p:sp>
        <p:nvSpPr>
          <p:cNvPr id="6" name="TextBox 5">
            <a:extLst>
              <a:ext uri="{FF2B5EF4-FFF2-40B4-BE49-F238E27FC236}">
                <a16:creationId xmlns:a16="http://schemas.microsoft.com/office/drawing/2014/main" id="{6D15F659-A8AE-B23C-A757-EDE41214B98E}"/>
              </a:ext>
            </a:extLst>
          </p:cNvPr>
          <p:cNvSpPr txBox="1"/>
          <p:nvPr/>
        </p:nvSpPr>
        <p:spPr>
          <a:xfrm>
            <a:off x="1505964" y="1259228"/>
            <a:ext cx="1315818" cy="523220"/>
          </a:xfrm>
          <a:custGeom>
            <a:avLst/>
            <a:gdLst>
              <a:gd name="connsiteX0" fmla="*/ 0 w 1315818"/>
              <a:gd name="connsiteY0" fmla="*/ 0 h 523220"/>
              <a:gd name="connsiteX1" fmla="*/ 451764 w 1315818"/>
              <a:gd name="connsiteY1" fmla="*/ 0 h 523220"/>
              <a:gd name="connsiteX2" fmla="*/ 864054 w 1315818"/>
              <a:gd name="connsiteY2" fmla="*/ 0 h 523220"/>
              <a:gd name="connsiteX3" fmla="*/ 1315818 w 1315818"/>
              <a:gd name="connsiteY3" fmla="*/ 0 h 523220"/>
              <a:gd name="connsiteX4" fmla="*/ 1315818 w 1315818"/>
              <a:gd name="connsiteY4" fmla="*/ 523220 h 523220"/>
              <a:gd name="connsiteX5" fmla="*/ 850896 w 1315818"/>
              <a:gd name="connsiteY5" fmla="*/ 523220 h 523220"/>
              <a:gd name="connsiteX6" fmla="*/ 451764 w 1315818"/>
              <a:gd name="connsiteY6" fmla="*/ 523220 h 523220"/>
              <a:gd name="connsiteX7" fmla="*/ 0 w 1315818"/>
              <a:gd name="connsiteY7" fmla="*/ 523220 h 523220"/>
              <a:gd name="connsiteX8" fmla="*/ 0 w 1315818"/>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5818" h="523220" fill="none" extrusionOk="0">
                <a:moveTo>
                  <a:pt x="0" y="0"/>
                </a:moveTo>
                <a:cubicBezTo>
                  <a:pt x="186326" y="-53396"/>
                  <a:pt x="275490" y="46386"/>
                  <a:pt x="451764" y="0"/>
                </a:cubicBezTo>
                <a:cubicBezTo>
                  <a:pt x="628038" y="-46386"/>
                  <a:pt x="745118" y="19420"/>
                  <a:pt x="864054" y="0"/>
                </a:cubicBezTo>
                <a:cubicBezTo>
                  <a:pt x="982990" y="-19420"/>
                  <a:pt x="1111713" y="15672"/>
                  <a:pt x="1315818" y="0"/>
                </a:cubicBezTo>
                <a:cubicBezTo>
                  <a:pt x="1349927" y="164428"/>
                  <a:pt x="1303433" y="288843"/>
                  <a:pt x="1315818" y="523220"/>
                </a:cubicBezTo>
                <a:cubicBezTo>
                  <a:pt x="1125585" y="570411"/>
                  <a:pt x="1079855" y="491758"/>
                  <a:pt x="850896" y="523220"/>
                </a:cubicBezTo>
                <a:cubicBezTo>
                  <a:pt x="621937" y="554682"/>
                  <a:pt x="542913" y="478880"/>
                  <a:pt x="451764" y="523220"/>
                </a:cubicBezTo>
                <a:cubicBezTo>
                  <a:pt x="360615" y="567560"/>
                  <a:pt x="148593" y="495767"/>
                  <a:pt x="0" y="523220"/>
                </a:cubicBezTo>
                <a:cubicBezTo>
                  <a:pt x="-508" y="272717"/>
                  <a:pt x="7592" y="245492"/>
                  <a:pt x="0" y="0"/>
                </a:cubicBezTo>
                <a:close/>
              </a:path>
              <a:path w="1315818" h="523220" stroke="0" extrusionOk="0">
                <a:moveTo>
                  <a:pt x="0" y="0"/>
                </a:moveTo>
                <a:cubicBezTo>
                  <a:pt x="130400" y="-34378"/>
                  <a:pt x="224564" y="14007"/>
                  <a:pt x="438606" y="0"/>
                </a:cubicBezTo>
                <a:cubicBezTo>
                  <a:pt x="652648" y="-14007"/>
                  <a:pt x="705225" y="16261"/>
                  <a:pt x="850896" y="0"/>
                </a:cubicBezTo>
                <a:cubicBezTo>
                  <a:pt x="996567" y="-16261"/>
                  <a:pt x="1200648" y="42719"/>
                  <a:pt x="1315818" y="0"/>
                </a:cubicBezTo>
                <a:cubicBezTo>
                  <a:pt x="1359957" y="215203"/>
                  <a:pt x="1274194" y="326025"/>
                  <a:pt x="1315818" y="523220"/>
                </a:cubicBezTo>
                <a:cubicBezTo>
                  <a:pt x="1092102" y="528275"/>
                  <a:pt x="950779" y="473717"/>
                  <a:pt x="850896" y="523220"/>
                </a:cubicBezTo>
                <a:cubicBezTo>
                  <a:pt x="751013" y="572723"/>
                  <a:pt x="627393" y="477796"/>
                  <a:pt x="412290" y="523220"/>
                </a:cubicBezTo>
                <a:cubicBezTo>
                  <a:pt x="197187" y="568644"/>
                  <a:pt x="111991" y="506323"/>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algn="ctr"/>
            <a:r>
              <a:rPr lang="en-GB" sz="2800" b="1" dirty="0">
                <a:solidFill>
                  <a:schemeClr val="bg1"/>
                </a:solidFill>
              </a:rPr>
              <a:t>Anna</a:t>
            </a:r>
          </a:p>
        </p:txBody>
      </p:sp>
      <p:pic>
        <p:nvPicPr>
          <p:cNvPr id="7" name="Google Shape;330;p19" descr="A picture containing text&#10;&#10;Description automatically generated">
            <a:extLst>
              <a:ext uri="{FF2B5EF4-FFF2-40B4-BE49-F238E27FC236}">
                <a16:creationId xmlns:a16="http://schemas.microsoft.com/office/drawing/2014/main" id="{4FAC149D-2157-8E3F-6D5E-050C5C1B616D}"/>
              </a:ext>
            </a:extLst>
          </p:cNvPr>
          <p:cNvPicPr preferRelativeResize="0"/>
          <p:nvPr/>
        </p:nvPicPr>
        <p:blipFill rotWithShape="1">
          <a:blip r:embed="rId4">
            <a:alphaModFix/>
          </a:blip>
          <a:srcRect/>
          <a:stretch/>
        </p:blipFill>
        <p:spPr>
          <a:xfrm>
            <a:off x="10828472" y="747696"/>
            <a:ext cx="1007241" cy="1007241"/>
          </a:xfrm>
          <a:prstGeom prst="rect">
            <a:avLst/>
          </a:prstGeom>
          <a:noFill/>
          <a:ln>
            <a:noFill/>
          </a:ln>
        </p:spPr>
      </p:pic>
    </p:spTree>
    <p:extLst>
      <p:ext uri="{BB962C8B-B14F-4D97-AF65-F5344CB8AC3E}">
        <p14:creationId xmlns:p14="http://schemas.microsoft.com/office/powerpoint/2010/main" val="2781972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80ADC02-1F16-8563-AEDC-6B3EC9014447}"/>
              </a:ext>
            </a:extLst>
          </p:cNvPr>
          <p:cNvPicPr>
            <a:picLocks noChangeAspect="1"/>
          </p:cNvPicPr>
          <p:nvPr/>
        </p:nvPicPr>
        <p:blipFill>
          <a:blip r:embed="rId3"/>
          <a:stretch>
            <a:fillRect/>
          </a:stretch>
        </p:blipFill>
        <p:spPr>
          <a:xfrm>
            <a:off x="223963" y="224062"/>
            <a:ext cx="11444699" cy="535473"/>
          </a:xfrm>
          <a:prstGeom prst="rect">
            <a:avLst/>
          </a:prstGeom>
        </p:spPr>
      </p:pic>
      <p:sp>
        <p:nvSpPr>
          <p:cNvPr id="6" name="Google Shape;196;p7">
            <a:extLst>
              <a:ext uri="{FF2B5EF4-FFF2-40B4-BE49-F238E27FC236}">
                <a16:creationId xmlns:a16="http://schemas.microsoft.com/office/drawing/2014/main" id="{873CE5A1-6286-B149-F9BC-9A6CD3A356BA}"/>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IE" sz="1800" b="1" i="0" u="none" strike="noStrike" kern="0" cap="none" spc="0" normalizeH="0" baseline="0" noProof="0" dirty="0">
                <a:ln>
                  <a:noFill/>
                </a:ln>
                <a:solidFill>
                  <a:srgbClr val="FFFFFF"/>
                </a:solidFill>
                <a:effectLst/>
                <a:uLnTx/>
                <a:uFillTx/>
                <a:latin typeface="Arial"/>
                <a:cs typeface="Arial"/>
                <a:sym typeface="Arial"/>
              </a:rPr>
              <a:t>Unit 2, Activity 4</a:t>
            </a:r>
          </a:p>
        </p:txBody>
      </p:sp>
      <p:graphicFrame>
        <p:nvGraphicFramePr>
          <p:cNvPr id="16" name="Table 15">
            <a:extLst>
              <a:ext uri="{FF2B5EF4-FFF2-40B4-BE49-F238E27FC236}">
                <a16:creationId xmlns:a16="http://schemas.microsoft.com/office/drawing/2014/main" id="{EEAA624A-B391-9192-C1D0-73B2A8D51A33}"/>
              </a:ext>
            </a:extLst>
          </p:cNvPr>
          <p:cNvGraphicFramePr>
            <a:graphicFrameLocks noGrp="1"/>
          </p:cNvGraphicFramePr>
          <p:nvPr>
            <p:extLst>
              <p:ext uri="{D42A27DB-BD31-4B8C-83A1-F6EECF244321}">
                <p14:modId xmlns:p14="http://schemas.microsoft.com/office/powerpoint/2010/main" val="471264631"/>
              </p:ext>
            </p:extLst>
          </p:nvPr>
        </p:nvGraphicFramePr>
        <p:xfrm>
          <a:off x="356287" y="1873978"/>
          <a:ext cx="11299649" cy="4485640"/>
        </p:xfrm>
        <a:graphic>
          <a:graphicData uri="http://schemas.openxmlformats.org/drawingml/2006/table">
            <a:tbl>
              <a:tblPr firstRow="1" bandRow="1">
                <a:tableStyleId>{2D5ABB26-0587-4C30-8999-92F81FD0307C}</a:tableStyleId>
              </a:tblPr>
              <a:tblGrid>
                <a:gridCol w="1768170">
                  <a:extLst>
                    <a:ext uri="{9D8B030D-6E8A-4147-A177-3AD203B41FA5}">
                      <a16:colId xmlns:a16="http://schemas.microsoft.com/office/drawing/2014/main" val="1378086345"/>
                    </a:ext>
                  </a:extLst>
                </a:gridCol>
                <a:gridCol w="3394516">
                  <a:extLst>
                    <a:ext uri="{9D8B030D-6E8A-4147-A177-3AD203B41FA5}">
                      <a16:colId xmlns:a16="http://schemas.microsoft.com/office/drawing/2014/main" val="3727202036"/>
                    </a:ext>
                  </a:extLst>
                </a:gridCol>
                <a:gridCol w="3117676">
                  <a:extLst>
                    <a:ext uri="{9D8B030D-6E8A-4147-A177-3AD203B41FA5}">
                      <a16:colId xmlns:a16="http://schemas.microsoft.com/office/drawing/2014/main" val="3692023283"/>
                    </a:ext>
                  </a:extLst>
                </a:gridCol>
                <a:gridCol w="3019287">
                  <a:extLst>
                    <a:ext uri="{9D8B030D-6E8A-4147-A177-3AD203B41FA5}">
                      <a16:colId xmlns:a16="http://schemas.microsoft.com/office/drawing/2014/main" val="1949241220"/>
                    </a:ext>
                  </a:extLst>
                </a:gridCol>
              </a:tblGrid>
              <a:tr h="370840">
                <a:tc>
                  <a:txBody>
                    <a:bodyPr/>
                    <a:lstStyle/>
                    <a:p>
                      <a:endParaRPr lang="en-GB" sz="1800" dirty="0">
                        <a:solidFill>
                          <a:srgbClr val="9C3FD8"/>
                        </a:solidFill>
                      </a:endParaRPr>
                    </a:p>
                  </a:txBody>
                  <a:tcPr>
                    <a:lnL w="12700" cap="flat" cmpd="sng" algn="ctr">
                      <a:solidFill>
                        <a:schemeClr val="tx1"/>
                      </a:solidFill>
                      <a:prstDash val="solid"/>
                      <a:round/>
                      <a:headEnd type="none" w="med" len="med"/>
                      <a:tailEnd type="none" w="med" len="med"/>
                    </a:lnL>
                    <a:lnR w="19050" cap="flat" cmpd="sng" algn="ctr">
                      <a:solidFill>
                        <a:srgbClr val="E7D1F5"/>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r>
                        <a:rPr lang="en-GB" sz="1800" b="1" dirty="0">
                          <a:solidFill>
                            <a:srgbClr val="9C3FD8"/>
                          </a:solidFill>
                        </a:rPr>
                        <a:t>Traditional route </a:t>
                      </a:r>
                    </a:p>
                    <a:p>
                      <a:r>
                        <a:rPr lang="en-GB" sz="1800" b="1" dirty="0">
                          <a:solidFill>
                            <a:srgbClr val="9C3FD8"/>
                          </a:solidFill>
                        </a:rPr>
                        <a:t>(primary &amp; post-primary)</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rtl="0"/>
                      <a:r>
                        <a:rPr lang="en-GB" sz="1800" b="1" dirty="0">
                          <a:solidFill>
                            <a:srgbClr val="9C3FD8"/>
                          </a:solidFill>
                        </a:rPr>
                        <a:t>                Nasir’s route</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r>
                        <a:rPr lang="en-GB" sz="1800" b="1" dirty="0">
                          <a:solidFill>
                            <a:srgbClr val="9C3FD8"/>
                          </a:solidFill>
                        </a:rPr>
                        <a:t>                  Anna’s route</a:t>
                      </a:r>
                    </a:p>
                  </a:txBody>
                  <a:tcPr>
                    <a:lnL w="19050" cap="flat" cmpd="sng" algn="ctr">
                      <a:solidFill>
                        <a:srgbClr val="E7D1F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extLst>
                  <a:ext uri="{0D108BD9-81ED-4DB2-BD59-A6C34878D82A}">
                    <a16:rowId xmlns:a16="http://schemas.microsoft.com/office/drawing/2014/main" val="255285493"/>
                  </a:ext>
                </a:extLst>
              </a:tr>
              <a:tr h="370840">
                <a:tc>
                  <a:txBody>
                    <a:bodyPr/>
                    <a:lstStyle/>
                    <a:p>
                      <a:r>
                        <a:rPr lang="en-GB" sz="1800" dirty="0">
                          <a:solidFill>
                            <a:srgbClr val="9C3FD8"/>
                          </a:solidFill>
                        </a:rPr>
                        <a:t>Step 1</a:t>
                      </a:r>
                    </a:p>
                  </a:txBody>
                  <a:tcPr>
                    <a:lnL w="12700" cap="flat" cmpd="sng" algn="ctr">
                      <a:solidFill>
                        <a:schemeClr val="tx1"/>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r>
                        <a:rPr lang="en-GB" sz="1800" dirty="0"/>
                        <a:t>Leaving Certificate which meets entry requirements</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r>
                        <a:rPr lang="en-GB" sz="1800" dirty="0"/>
                        <a:t>Leaving Certificate (insufficient points)</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r>
                        <a:rPr lang="en-GB" sz="1800" dirty="0"/>
                        <a:t>Leaving Certificate (insufficient points)</a:t>
                      </a:r>
                    </a:p>
                  </a:txBody>
                  <a:tcPr>
                    <a:lnL w="19050" cap="flat" cmpd="sng" algn="ctr">
                      <a:solidFill>
                        <a:srgbClr val="E7D1F5"/>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extLst>
                  <a:ext uri="{0D108BD9-81ED-4DB2-BD59-A6C34878D82A}">
                    <a16:rowId xmlns:a16="http://schemas.microsoft.com/office/drawing/2014/main" val="489370233"/>
                  </a:ext>
                </a:extLst>
              </a:tr>
              <a:tr h="370840">
                <a:tc>
                  <a:txBody>
                    <a:bodyPr/>
                    <a:lstStyle/>
                    <a:p>
                      <a:r>
                        <a:rPr lang="en-GB" sz="1800" dirty="0">
                          <a:solidFill>
                            <a:srgbClr val="9C3FD8"/>
                          </a:solidFill>
                        </a:rPr>
                        <a:t>Step 2</a:t>
                      </a:r>
                    </a:p>
                  </a:txBody>
                  <a:tcPr>
                    <a:lnL w="12700" cap="flat" cmpd="sng" algn="ctr">
                      <a:solidFill>
                        <a:schemeClr val="tx1"/>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r>
                        <a:rPr lang="en-GB" sz="1800" dirty="0"/>
                        <a:t>BEd </a:t>
                      </a:r>
                      <a:r>
                        <a:rPr lang="en-GB" sz="1800" u="sng" dirty="0"/>
                        <a:t>or</a:t>
                      </a:r>
                      <a:r>
                        <a:rPr lang="en-GB" sz="1800" dirty="0"/>
                        <a:t> undergraduate followed by PME</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r>
                        <a:rPr lang="en-GB" sz="1800" dirty="0"/>
                        <a:t>PLC</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r>
                        <a:rPr lang="en-GB" sz="1800" dirty="0"/>
                        <a:t>PLC</a:t>
                      </a:r>
                    </a:p>
                  </a:txBody>
                  <a:tcPr>
                    <a:lnL w="19050" cap="flat" cmpd="sng" algn="ctr">
                      <a:solidFill>
                        <a:srgbClr val="E7D1F5"/>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extLst>
                  <a:ext uri="{0D108BD9-81ED-4DB2-BD59-A6C34878D82A}">
                    <a16:rowId xmlns:a16="http://schemas.microsoft.com/office/drawing/2014/main" val="2404258844"/>
                  </a:ext>
                </a:extLst>
              </a:tr>
              <a:tr h="119922">
                <a:tc>
                  <a:txBody>
                    <a:bodyPr/>
                    <a:lstStyle/>
                    <a:p>
                      <a:r>
                        <a:rPr lang="en-GB" sz="1800" dirty="0">
                          <a:solidFill>
                            <a:srgbClr val="9C3FD8"/>
                          </a:solidFill>
                        </a:rPr>
                        <a:t>Step 3</a:t>
                      </a:r>
                    </a:p>
                  </a:txBody>
                  <a:tcPr>
                    <a:lnL w="12700" cap="flat" cmpd="sng" algn="ctr">
                      <a:solidFill>
                        <a:schemeClr val="tx1"/>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endParaRPr lang="en-GB" sz="1800" dirty="0"/>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National Diploma (graphic design)</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r>
                        <a:rPr lang="en-GB" sz="1800" dirty="0"/>
                        <a:t>Work in creche/pre-school + repeat LC Maths</a:t>
                      </a:r>
                    </a:p>
                  </a:txBody>
                  <a:tcPr>
                    <a:lnL w="19050" cap="flat" cmpd="sng" algn="ctr">
                      <a:solidFill>
                        <a:srgbClr val="E7D1F5"/>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extLst>
                  <a:ext uri="{0D108BD9-81ED-4DB2-BD59-A6C34878D82A}">
                    <a16:rowId xmlns:a16="http://schemas.microsoft.com/office/drawing/2014/main" val="730711822"/>
                  </a:ext>
                </a:extLst>
              </a:tr>
              <a:tr h="370840">
                <a:tc>
                  <a:txBody>
                    <a:bodyPr/>
                    <a:lstStyle/>
                    <a:p>
                      <a:r>
                        <a:rPr lang="en-GB" sz="1800" dirty="0">
                          <a:solidFill>
                            <a:srgbClr val="9C3FD8"/>
                          </a:solidFill>
                        </a:rPr>
                        <a:t>Step 4</a:t>
                      </a:r>
                    </a:p>
                  </a:txBody>
                  <a:tcPr>
                    <a:lnL w="12700" cap="flat" cmpd="sng" algn="ctr">
                      <a:solidFill>
                        <a:schemeClr val="tx1"/>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endParaRPr lang="en-GB" sz="1800" dirty="0"/>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BEd</a:t>
                      </a:r>
                    </a:p>
                    <a:p>
                      <a:endParaRPr lang="en-GB" sz="1800" dirty="0"/>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r>
                        <a:rPr lang="en-GB" sz="1800" dirty="0"/>
                        <a:t>Degree (Psychology) + Repeat LC Irish</a:t>
                      </a:r>
                    </a:p>
                  </a:txBody>
                  <a:tcPr>
                    <a:lnL w="19050" cap="flat" cmpd="sng" algn="ctr">
                      <a:solidFill>
                        <a:srgbClr val="E7D1F5"/>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extLst>
                  <a:ext uri="{0D108BD9-81ED-4DB2-BD59-A6C34878D82A}">
                    <a16:rowId xmlns:a16="http://schemas.microsoft.com/office/drawing/2014/main" val="773260680"/>
                  </a:ext>
                </a:extLst>
              </a:tr>
              <a:tr h="370840">
                <a:tc>
                  <a:txBody>
                    <a:bodyPr/>
                    <a:lstStyle/>
                    <a:p>
                      <a:r>
                        <a:rPr lang="en-GB" sz="1800" dirty="0">
                          <a:solidFill>
                            <a:srgbClr val="9C3FD8"/>
                          </a:solidFill>
                        </a:rPr>
                        <a:t>Step 5</a:t>
                      </a:r>
                    </a:p>
                  </a:txBody>
                  <a:tcPr>
                    <a:lnL w="12700" cap="flat" cmpd="sng" algn="ctr">
                      <a:solidFill>
                        <a:schemeClr val="tx1"/>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endParaRPr lang="en-GB" sz="1800" dirty="0"/>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endParaRPr lang="en-GB" sz="1800" dirty="0"/>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PME</a:t>
                      </a:r>
                    </a:p>
                  </a:txBody>
                  <a:tcPr>
                    <a:lnL w="19050" cap="flat" cmpd="sng" algn="ctr">
                      <a:solidFill>
                        <a:srgbClr val="E7D1F5"/>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E7D1F5"/>
                      </a:solidFill>
                      <a:prstDash val="solid"/>
                      <a:round/>
                      <a:headEnd type="none" w="med" len="med"/>
                      <a:tailEnd type="none" w="med" len="med"/>
                    </a:lnT>
                    <a:lnB w="19050" cap="flat" cmpd="sng" algn="ctr">
                      <a:solidFill>
                        <a:srgbClr val="E7D1F5"/>
                      </a:solidFill>
                      <a:prstDash val="solid"/>
                      <a:round/>
                      <a:headEnd type="none" w="med" len="med"/>
                      <a:tailEnd type="none" w="med" len="med"/>
                    </a:lnB>
                    <a:solidFill>
                      <a:schemeClr val="bg1"/>
                    </a:solidFill>
                  </a:tcPr>
                </a:tc>
                <a:extLst>
                  <a:ext uri="{0D108BD9-81ED-4DB2-BD59-A6C34878D82A}">
                    <a16:rowId xmlns:a16="http://schemas.microsoft.com/office/drawing/2014/main" val="1693867162"/>
                  </a:ext>
                </a:extLst>
              </a:tr>
              <a:tr h="370840">
                <a:tc>
                  <a:txBody>
                    <a:bodyPr/>
                    <a:lstStyle/>
                    <a:p>
                      <a:r>
                        <a:rPr lang="en-GB" sz="1800" dirty="0">
                          <a:solidFill>
                            <a:srgbClr val="9C3FD8"/>
                          </a:solidFill>
                        </a:rPr>
                        <a:t>Time required</a:t>
                      </a:r>
                    </a:p>
                  </a:txBody>
                  <a:tcPr>
                    <a:lnL w="12700" cap="flat" cmpd="sng" algn="ctr">
                      <a:solidFill>
                        <a:schemeClr val="tx1"/>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800" dirty="0"/>
                        <a:t>BEd = 4 years</a:t>
                      </a:r>
                    </a:p>
                    <a:p>
                      <a:r>
                        <a:rPr lang="en-GB" sz="1800" dirty="0"/>
                        <a:t>Undergraduate degree + PME = 5 years</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800" dirty="0"/>
                        <a:t>6 years </a:t>
                      </a:r>
                    </a:p>
                  </a:txBody>
                  <a:tcPr>
                    <a:lnL w="19050" cap="flat" cmpd="sng" algn="ctr">
                      <a:solidFill>
                        <a:srgbClr val="E7D1F5"/>
                      </a:solidFill>
                      <a:prstDash val="solid"/>
                      <a:round/>
                      <a:headEnd type="none" w="med" len="med"/>
                      <a:tailEnd type="none" w="med" len="med"/>
                    </a:lnL>
                    <a:lnR w="19050" cap="flat" cmpd="sng" algn="ctr">
                      <a:solidFill>
                        <a:srgbClr val="E7D1F5"/>
                      </a:solidFill>
                      <a:prstDash val="solid"/>
                      <a:round/>
                      <a:headEnd type="none" w="med" len="med"/>
                      <a:tailEnd type="none" w="med" len="med"/>
                    </a:lnR>
                    <a:lnT w="19050" cap="flat" cmpd="sng" algn="ctr">
                      <a:solidFill>
                        <a:srgbClr val="E7D1F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800" dirty="0"/>
                        <a:t>9 years</a:t>
                      </a:r>
                    </a:p>
                  </a:txBody>
                  <a:tcPr>
                    <a:lnL w="19050" cap="flat" cmpd="sng" algn="ctr">
                      <a:solidFill>
                        <a:srgbClr val="E7D1F5"/>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E7D1F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249936"/>
                  </a:ext>
                </a:extLst>
              </a:tr>
            </a:tbl>
          </a:graphicData>
        </a:graphic>
      </p:graphicFrame>
      <p:pic>
        <p:nvPicPr>
          <p:cNvPr id="3" name="Picture 2">
            <a:extLst>
              <a:ext uri="{FF2B5EF4-FFF2-40B4-BE49-F238E27FC236}">
                <a16:creationId xmlns:a16="http://schemas.microsoft.com/office/drawing/2014/main" id="{6B3E43EA-77D7-5B33-54FB-23347A81D043}"/>
              </a:ext>
            </a:extLst>
          </p:cNvPr>
          <p:cNvPicPr>
            <a:picLocks noChangeAspect="1"/>
          </p:cNvPicPr>
          <p:nvPr/>
        </p:nvPicPr>
        <p:blipFill>
          <a:blip r:embed="rId4"/>
          <a:srcRect/>
          <a:stretch/>
        </p:blipFill>
        <p:spPr>
          <a:xfrm>
            <a:off x="5393563" y="759535"/>
            <a:ext cx="1404874" cy="1424781"/>
          </a:xfrm>
          <a:prstGeom prst="rect">
            <a:avLst/>
          </a:prstGeom>
        </p:spPr>
      </p:pic>
      <p:pic>
        <p:nvPicPr>
          <p:cNvPr id="5" name="Picture 4">
            <a:extLst>
              <a:ext uri="{FF2B5EF4-FFF2-40B4-BE49-F238E27FC236}">
                <a16:creationId xmlns:a16="http://schemas.microsoft.com/office/drawing/2014/main" id="{8B20142A-DDF1-C108-18A6-E9F57BA5DC8D}"/>
              </a:ext>
            </a:extLst>
          </p:cNvPr>
          <p:cNvPicPr>
            <a:picLocks noChangeAspect="1"/>
          </p:cNvPicPr>
          <p:nvPr/>
        </p:nvPicPr>
        <p:blipFill>
          <a:blip r:embed="rId5"/>
          <a:srcRect/>
          <a:stretch/>
        </p:blipFill>
        <p:spPr>
          <a:xfrm>
            <a:off x="8562077" y="922899"/>
            <a:ext cx="1330218" cy="1349066"/>
          </a:xfrm>
          <a:prstGeom prst="rect">
            <a:avLst/>
          </a:prstGeom>
        </p:spPr>
      </p:pic>
      <p:grpSp>
        <p:nvGrpSpPr>
          <p:cNvPr id="8" name="Group 7">
            <a:extLst>
              <a:ext uri="{FF2B5EF4-FFF2-40B4-BE49-F238E27FC236}">
                <a16:creationId xmlns:a16="http://schemas.microsoft.com/office/drawing/2014/main" id="{0E1A5613-501B-B8C6-0733-AE65D8DC88AE}"/>
              </a:ext>
            </a:extLst>
          </p:cNvPr>
          <p:cNvGrpSpPr/>
          <p:nvPr/>
        </p:nvGrpSpPr>
        <p:grpSpPr>
          <a:xfrm>
            <a:off x="10740642" y="759535"/>
            <a:ext cx="1007241" cy="1007241"/>
            <a:chOff x="11076398" y="1024808"/>
            <a:chExt cx="1007241" cy="1007241"/>
          </a:xfrm>
        </p:grpSpPr>
        <p:pic>
          <p:nvPicPr>
            <p:cNvPr id="9" name="Google Shape;425;p21" descr="Shape, square&#10;&#10;Description automatically generated">
              <a:extLst>
                <a:ext uri="{FF2B5EF4-FFF2-40B4-BE49-F238E27FC236}">
                  <a16:creationId xmlns:a16="http://schemas.microsoft.com/office/drawing/2014/main" id="{28DFA33B-58EB-34D5-A9C3-2168C4637DD9}"/>
                </a:ext>
              </a:extLst>
            </p:cNvPr>
            <p:cNvPicPr preferRelativeResize="0"/>
            <p:nvPr/>
          </p:nvPicPr>
          <p:blipFill rotWithShape="1">
            <a:blip r:embed="rId6">
              <a:alphaModFix/>
            </a:blip>
            <a:srcRect/>
            <a:stretch/>
          </p:blipFill>
          <p:spPr>
            <a:xfrm rot="16200000">
              <a:off x="11146050" y="1133177"/>
              <a:ext cx="867938" cy="823346"/>
            </a:xfrm>
            <a:prstGeom prst="rect">
              <a:avLst/>
            </a:prstGeom>
            <a:noFill/>
            <a:ln>
              <a:noFill/>
            </a:ln>
          </p:spPr>
        </p:pic>
        <p:pic>
          <p:nvPicPr>
            <p:cNvPr id="10" name="Picture 9" descr="Icon&#10;&#10;Description automatically generated">
              <a:extLst>
                <a:ext uri="{FF2B5EF4-FFF2-40B4-BE49-F238E27FC236}">
                  <a16:creationId xmlns:a16="http://schemas.microsoft.com/office/drawing/2014/main" id="{7FC9A33F-D2E8-15CC-5B62-D37B016B0FF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076398" y="1024808"/>
              <a:ext cx="1007241" cy="1007241"/>
            </a:xfrm>
            <a:prstGeom prst="rect">
              <a:avLst/>
            </a:prstGeom>
          </p:spPr>
        </p:pic>
      </p:grpSp>
    </p:spTree>
    <p:extLst>
      <p:ext uri="{BB962C8B-B14F-4D97-AF65-F5344CB8AC3E}">
        <p14:creationId xmlns:p14="http://schemas.microsoft.com/office/powerpoint/2010/main" val="563211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hape, square&#10;&#10;Description automatically generated">
            <a:extLst>
              <a:ext uri="{FF2B5EF4-FFF2-40B4-BE49-F238E27FC236}">
                <a16:creationId xmlns:a16="http://schemas.microsoft.com/office/drawing/2014/main" id="{9D796880-5115-4C68-F14C-65448E7EEBA4}"/>
              </a:ext>
            </a:extLst>
          </p:cNvPr>
          <p:cNvPicPr>
            <a:picLocks noChangeAspect="1"/>
          </p:cNvPicPr>
          <p:nvPr/>
        </p:nvPicPr>
        <p:blipFill>
          <a:blip r:embed="rId3"/>
          <a:stretch>
            <a:fillRect/>
          </a:stretch>
        </p:blipFill>
        <p:spPr>
          <a:xfrm>
            <a:off x="576543" y="2405526"/>
            <a:ext cx="11038913" cy="3780962"/>
          </a:xfrm>
          <a:prstGeom prst="rect">
            <a:avLst/>
          </a:prstGeom>
        </p:spPr>
      </p:pic>
      <p:grpSp>
        <p:nvGrpSpPr>
          <p:cNvPr id="13" name="Group 12">
            <a:extLst>
              <a:ext uri="{FF2B5EF4-FFF2-40B4-BE49-F238E27FC236}">
                <a16:creationId xmlns:a16="http://schemas.microsoft.com/office/drawing/2014/main" id="{5F2B937D-B304-5050-28D2-34EA1006C814}"/>
              </a:ext>
            </a:extLst>
          </p:cNvPr>
          <p:cNvGrpSpPr/>
          <p:nvPr/>
        </p:nvGrpSpPr>
        <p:grpSpPr>
          <a:xfrm>
            <a:off x="11042770" y="0"/>
            <a:ext cx="1007242" cy="1007241"/>
            <a:chOff x="11042770" y="0"/>
            <a:chExt cx="1007242" cy="1007241"/>
          </a:xfrm>
        </p:grpSpPr>
        <p:pic>
          <p:nvPicPr>
            <p:cNvPr id="8" name="Google Shape;425;p21" descr="Shape, square&#10;&#10;Description automatically generated">
              <a:extLst>
                <a:ext uri="{FF2B5EF4-FFF2-40B4-BE49-F238E27FC236}">
                  <a16:creationId xmlns:a16="http://schemas.microsoft.com/office/drawing/2014/main" id="{6EA3A03C-76DD-48FB-F7DC-88A813D5D7EA}"/>
                </a:ext>
              </a:extLst>
            </p:cNvPr>
            <p:cNvPicPr preferRelativeResize="0"/>
            <p:nvPr/>
          </p:nvPicPr>
          <p:blipFill rotWithShape="1">
            <a:blip r:embed="rId3">
              <a:alphaModFix/>
            </a:blip>
            <a:srcRect/>
            <a:stretch/>
          </p:blipFill>
          <p:spPr>
            <a:xfrm rot="16200000">
              <a:off x="11067533" y="24762"/>
              <a:ext cx="957717" cy="1007240"/>
            </a:xfrm>
            <a:prstGeom prst="rect">
              <a:avLst/>
            </a:prstGeom>
            <a:noFill/>
            <a:ln>
              <a:noFill/>
            </a:ln>
          </p:spPr>
        </p:pic>
        <p:pic>
          <p:nvPicPr>
            <p:cNvPr id="6" name="Google Shape;331;p19" descr="Icon&#10;&#10;Description automatically generated">
              <a:extLst>
                <a:ext uri="{FF2B5EF4-FFF2-40B4-BE49-F238E27FC236}">
                  <a16:creationId xmlns:a16="http://schemas.microsoft.com/office/drawing/2014/main" id="{296EF156-A9D5-3885-F1E5-E619DCE7C750}"/>
                </a:ext>
              </a:extLst>
            </p:cNvPr>
            <p:cNvPicPr preferRelativeResize="0"/>
            <p:nvPr/>
          </p:nvPicPr>
          <p:blipFill rotWithShape="1">
            <a:blip r:embed="rId4">
              <a:alphaModFix/>
            </a:blip>
            <a:srcRect/>
            <a:stretch/>
          </p:blipFill>
          <p:spPr>
            <a:xfrm>
              <a:off x="11042770" y="0"/>
              <a:ext cx="1007241" cy="1007241"/>
            </a:xfrm>
            <a:prstGeom prst="rect">
              <a:avLst/>
            </a:prstGeom>
            <a:noFill/>
            <a:ln>
              <a:noFill/>
            </a:ln>
          </p:spPr>
        </p:pic>
      </p:grpSp>
      <p:sp>
        <p:nvSpPr>
          <p:cNvPr id="25" name="TextBox 24">
            <a:extLst>
              <a:ext uri="{FF2B5EF4-FFF2-40B4-BE49-F238E27FC236}">
                <a16:creationId xmlns:a16="http://schemas.microsoft.com/office/drawing/2014/main" id="{03CB7D1F-20CB-04B7-5894-78BA4CEE092A}"/>
              </a:ext>
            </a:extLst>
          </p:cNvPr>
          <p:cNvSpPr txBox="1"/>
          <p:nvPr/>
        </p:nvSpPr>
        <p:spPr>
          <a:xfrm>
            <a:off x="141988" y="195843"/>
            <a:ext cx="67103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800" b="1" i="0" u="none" strike="noStrike" kern="0" cap="none" spc="0" normalizeH="0" baseline="0" noProof="0" dirty="0">
                <a:ln>
                  <a:noFill/>
                </a:ln>
                <a:solidFill>
                  <a:prstClr val="white"/>
                </a:solidFill>
                <a:effectLst/>
                <a:uLnTx/>
                <a:uFillTx/>
                <a:latin typeface="Arial"/>
                <a:cs typeface="Arial"/>
                <a:sym typeface="Arial"/>
              </a:rPr>
              <a:t>Unit 2, Activity 5</a:t>
            </a:r>
            <a:endParaRPr kumimoji="0" lang="en-GB" sz="1800" b="1" i="0" u="none" strike="noStrike" kern="0" cap="none" spc="0" normalizeH="0" baseline="0" noProof="0" dirty="0">
              <a:ln>
                <a:noFill/>
              </a:ln>
              <a:solidFill>
                <a:prstClr val="white"/>
              </a:solidFill>
              <a:effectLst/>
              <a:uLnTx/>
              <a:uFillTx/>
              <a:latin typeface="Arial"/>
              <a:cs typeface="Arial"/>
              <a:sym typeface="Arial"/>
            </a:endParaRPr>
          </a:p>
        </p:txBody>
      </p:sp>
      <p:sp>
        <p:nvSpPr>
          <p:cNvPr id="3" name="TextBox 2">
            <a:extLst>
              <a:ext uri="{FF2B5EF4-FFF2-40B4-BE49-F238E27FC236}">
                <a16:creationId xmlns:a16="http://schemas.microsoft.com/office/drawing/2014/main" id="{C77F1C45-3170-6ECE-2AB2-A9431193B3B7}"/>
              </a:ext>
            </a:extLst>
          </p:cNvPr>
          <p:cNvSpPr txBox="1"/>
          <p:nvPr/>
        </p:nvSpPr>
        <p:spPr>
          <a:xfrm>
            <a:off x="828675" y="2825535"/>
            <a:ext cx="10585823" cy="2862322"/>
          </a:xfrm>
          <a:prstGeom prst="rect">
            <a:avLst/>
          </a:prstGeom>
          <a:noFill/>
        </p:spPr>
        <p:txBody>
          <a:bodyPr wrap="square" rtlCol="0">
            <a:spAutoFit/>
          </a:bodyPr>
          <a:lstStyle/>
          <a:p>
            <a:r>
              <a:rPr lang="en-GB" sz="3000" b="1" dirty="0">
                <a:solidFill>
                  <a:srgbClr val="5DC973"/>
                </a:solidFill>
              </a:rPr>
              <a:t>WHAT?</a:t>
            </a:r>
            <a:r>
              <a:rPr lang="en-GB" sz="3000" dirty="0"/>
              <a:t> Describe what you learned in this Pathways unit…</a:t>
            </a:r>
          </a:p>
          <a:p>
            <a:endParaRPr lang="en-GB" sz="3000" dirty="0"/>
          </a:p>
          <a:p>
            <a:r>
              <a:rPr lang="en-GB" sz="3000" b="1" dirty="0">
                <a:solidFill>
                  <a:srgbClr val="5DC973"/>
                </a:solidFill>
              </a:rPr>
              <a:t>SO WHAT? </a:t>
            </a:r>
            <a:r>
              <a:rPr lang="en-GB" sz="3000" dirty="0"/>
              <a:t>Analyse why this matters…</a:t>
            </a:r>
          </a:p>
          <a:p>
            <a:endParaRPr lang="en-GB" sz="3000" dirty="0"/>
          </a:p>
          <a:p>
            <a:r>
              <a:rPr lang="en-GB" sz="3000" b="1" dirty="0">
                <a:solidFill>
                  <a:srgbClr val="5DC973"/>
                </a:solidFill>
              </a:rPr>
              <a:t>NOW WHAT?</a:t>
            </a:r>
            <a:r>
              <a:rPr lang="en-GB" sz="3000" dirty="0"/>
              <a:t> Identify effective next steps with a desired future job/career in mind…</a:t>
            </a:r>
          </a:p>
        </p:txBody>
      </p:sp>
      <p:pic>
        <p:nvPicPr>
          <p:cNvPr id="9" name="Graphic 8" descr="Thought outline">
            <a:extLst>
              <a:ext uri="{FF2B5EF4-FFF2-40B4-BE49-F238E27FC236}">
                <a16:creationId xmlns:a16="http://schemas.microsoft.com/office/drawing/2014/main" id="{66709FC2-0783-3A0D-12E0-D0F61803DD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4259" y="140198"/>
            <a:ext cx="2174653" cy="2174653"/>
          </a:xfrm>
          <a:prstGeom prst="rect">
            <a:avLst/>
          </a:prstGeom>
        </p:spPr>
      </p:pic>
    </p:spTree>
    <p:extLst>
      <p:ext uri="{BB962C8B-B14F-4D97-AF65-F5344CB8AC3E}">
        <p14:creationId xmlns:p14="http://schemas.microsoft.com/office/powerpoint/2010/main" val="79264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 name="Google Shape;26;p32">
            <a:extLst>
              <a:ext uri="{FF2B5EF4-FFF2-40B4-BE49-F238E27FC236}">
                <a16:creationId xmlns:a16="http://schemas.microsoft.com/office/drawing/2014/main" id="{4E222817-56B2-BA7C-7603-1DAFA8F085A3}"/>
              </a:ext>
            </a:extLst>
          </p:cNvPr>
          <p:cNvPicPr preferRelativeResize="0"/>
          <p:nvPr/>
        </p:nvPicPr>
        <p:blipFill rotWithShape="1">
          <a:blip r:embed="rId3">
            <a:alphaModFix/>
          </a:blip>
          <a:srcRect/>
          <a:stretch/>
        </p:blipFill>
        <p:spPr>
          <a:xfrm rot="10800000">
            <a:off x="556566" y="2859791"/>
            <a:ext cx="8561973" cy="3526722"/>
          </a:xfrm>
          <a:prstGeom prst="rect">
            <a:avLst/>
          </a:prstGeom>
          <a:noFill/>
          <a:ln>
            <a:noFill/>
          </a:ln>
        </p:spPr>
      </p:pic>
      <p:sp>
        <p:nvSpPr>
          <p:cNvPr id="3" name="Google Shape;165;p2">
            <a:extLst>
              <a:ext uri="{FF2B5EF4-FFF2-40B4-BE49-F238E27FC236}">
                <a16:creationId xmlns:a16="http://schemas.microsoft.com/office/drawing/2014/main" id="{727C3613-8AAA-E994-66B5-E0FA3705EA73}"/>
              </a:ext>
            </a:extLst>
          </p:cNvPr>
          <p:cNvSpPr txBox="1">
            <a:spLocks/>
          </p:cNvSpPr>
          <p:nvPr/>
        </p:nvSpPr>
        <p:spPr>
          <a:xfrm>
            <a:off x="840526" y="3146825"/>
            <a:ext cx="8128000" cy="23436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1334E"/>
              </a:buClr>
              <a:buSzPts val="2400"/>
            </a:pPr>
            <a:endParaRPr lang="en-IE" sz="2000" dirty="0"/>
          </a:p>
          <a:p>
            <a:pPr marL="342900" indent="-342900">
              <a:spcBef>
                <a:spcPts val="0"/>
              </a:spcBef>
              <a:buClr>
                <a:srgbClr val="9C3FD8"/>
              </a:buClr>
              <a:buFont typeface="Courier New" panose="02070309020205020404" pitchFamily="49" charset="0"/>
              <a:buChar char="o"/>
            </a:pPr>
            <a:r>
              <a:rPr lang="en-IE" sz="2000" dirty="0"/>
              <a:t>discuss supports and barriers for students who want to do further study after school</a:t>
            </a:r>
          </a:p>
          <a:p>
            <a:pPr marL="342900" indent="-342900">
              <a:spcBef>
                <a:spcPts val="0"/>
              </a:spcBef>
              <a:buClr>
                <a:srgbClr val="9C3FD8"/>
              </a:buClr>
              <a:buFont typeface="Courier New" panose="02070309020205020404" pitchFamily="49" charset="0"/>
              <a:buChar char="o"/>
            </a:pPr>
            <a:r>
              <a:rPr lang="en-IE" sz="2000" dirty="0"/>
              <a:t>consider the impact of seeing someone like you in a desired job/career</a:t>
            </a:r>
          </a:p>
          <a:p>
            <a:pPr marL="342900" indent="-342900">
              <a:spcBef>
                <a:spcPts val="0"/>
              </a:spcBef>
              <a:buClr>
                <a:srgbClr val="9C3FD8"/>
              </a:buClr>
              <a:buFont typeface="Courier New" panose="02070309020205020404" pitchFamily="49" charset="0"/>
              <a:buChar char="o"/>
            </a:pPr>
            <a:r>
              <a:rPr lang="en-IE" sz="2000" dirty="0"/>
              <a:t>research entry requirements for a variety of higher education courses</a:t>
            </a:r>
          </a:p>
          <a:p>
            <a:pPr marL="342900" indent="-342900">
              <a:spcBef>
                <a:spcPts val="0"/>
              </a:spcBef>
              <a:buClr>
                <a:srgbClr val="9C3FD8"/>
              </a:buClr>
              <a:buFont typeface="Courier New" panose="02070309020205020404" pitchFamily="49" charset="0"/>
              <a:buChar char="o"/>
            </a:pPr>
            <a:r>
              <a:rPr lang="en-IE" sz="2000" dirty="0"/>
              <a:t>recognise that there are a range of routes to qualification, each with pros and cons</a:t>
            </a:r>
          </a:p>
          <a:p>
            <a:pPr marL="342900" indent="-342900">
              <a:spcBef>
                <a:spcPts val="0"/>
              </a:spcBef>
              <a:buClr>
                <a:srgbClr val="9C3FD8"/>
              </a:buClr>
              <a:buFont typeface="Courier New" panose="02070309020205020404" pitchFamily="49" charset="0"/>
              <a:buChar char="o"/>
            </a:pPr>
            <a:r>
              <a:rPr lang="en-IE" sz="2000" dirty="0"/>
              <a:t>reflect on our learning and next steps</a:t>
            </a:r>
          </a:p>
          <a:p>
            <a:pPr marL="228600" indent="-76200">
              <a:lnSpc>
                <a:spcPct val="90000"/>
              </a:lnSpc>
              <a:buClr>
                <a:srgbClr val="01334E"/>
              </a:buClr>
              <a:buSzPts val="2400"/>
            </a:pPr>
            <a:endParaRPr lang="en-IE" dirty="0"/>
          </a:p>
        </p:txBody>
      </p:sp>
      <p:sp>
        <p:nvSpPr>
          <p:cNvPr id="8" name="TextBox 7">
            <a:extLst>
              <a:ext uri="{FF2B5EF4-FFF2-40B4-BE49-F238E27FC236}">
                <a16:creationId xmlns:a16="http://schemas.microsoft.com/office/drawing/2014/main" id="{6FA8D656-259D-2E0D-B12F-215CAEB0F67C}"/>
              </a:ext>
            </a:extLst>
          </p:cNvPr>
          <p:cNvSpPr txBox="1"/>
          <p:nvPr/>
        </p:nvSpPr>
        <p:spPr>
          <a:xfrm>
            <a:off x="2422474" y="1380479"/>
            <a:ext cx="4136370" cy="1200329"/>
          </a:xfrm>
          <a:prstGeom prst="rect">
            <a:avLst/>
          </a:prstGeom>
          <a:noFill/>
        </p:spPr>
        <p:txBody>
          <a:bodyPr wrap="square">
            <a:spAutoFit/>
          </a:bodyPr>
          <a:lstStyle/>
          <a:p>
            <a:pPr marL="0" lvl="0" indent="0" algn="ctr" rtl="0">
              <a:lnSpc>
                <a:spcPct val="90000"/>
              </a:lnSpc>
              <a:spcBef>
                <a:spcPts val="0"/>
              </a:spcBef>
              <a:spcAft>
                <a:spcPts val="0"/>
              </a:spcAft>
              <a:buClr>
                <a:srgbClr val="01334E"/>
              </a:buClr>
              <a:buSzPts val="4000"/>
              <a:buNone/>
            </a:pPr>
            <a:r>
              <a:rPr lang="en-IE" sz="2000" b="1" dirty="0"/>
              <a:t>Hello again! </a:t>
            </a:r>
          </a:p>
          <a:p>
            <a:pPr marL="0" lvl="0" indent="0" algn="ctr" rtl="0">
              <a:lnSpc>
                <a:spcPct val="90000"/>
              </a:lnSpc>
              <a:spcBef>
                <a:spcPts val="0"/>
              </a:spcBef>
              <a:spcAft>
                <a:spcPts val="0"/>
              </a:spcAft>
              <a:buClr>
                <a:srgbClr val="01334E"/>
              </a:buClr>
              <a:buSzPts val="4000"/>
              <a:buNone/>
            </a:pPr>
            <a:r>
              <a:rPr lang="en-IE" sz="2000" b="1" dirty="0"/>
              <a:t>How did you get on with Unit 2?</a:t>
            </a:r>
          </a:p>
          <a:p>
            <a:pPr marL="0" lvl="0" indent="0" algn="ctr" rtl="0">
              <a:lnSpc>
                <a:spcPct val="90000"/>
              </a:lnSpc>
              <a:spcBef>
                <a:spcPts val="0"/>
              </a:spcBef>
              <a:spcAft>
                <a:spcPts val="0"/>
              </a:spcAft>
              <a:buClr>
                <a:srgbClr val="01334E"/>
              </a:buClr>
              <a:buSzPts val="4000"/>
              <a:buNone/>
            </a:pPr>
            <a:endParaRPr lang="en-IE" sz="2000" b="1" dirty="0"/>
          </a:p>
          <a:p>
            <a:pPr marL="0" lvl="0" indent="0" algn="ctr" rtl="0">
              <a:lnSpc>
                <a:spcPct val="90000"/>
              </a:lnSpc>
              <a:spcBef>
                <a:spcPts val="0"/>
              </a:spcBef>
              <a:spcAft>
                <a:spcPts val="0"/>
              </a:spcAft>
              <a:buClr>
                <a:srgbClr val="01334E"/>
              </a:buClr>
              <a:buSzPts val="4000"/>
              <a:buNone/>
            </a:pPr>
            <a:r>
              <a:rPr lang="en-IE" sz="2000" b="1" dirty="0"/>
              <a:t>Did you learn to…?</a:t>
            </a:r>
          </a:p>
        </p:txBody>
      </p:sp>
      <p:pic>
        <p:nvPicPr>
          <p:cNvPr id="9" name="Google Shape;209;p8" descr="Icon&#10;&#10;Description automatically generated with low confidence">
            <a:extLst>
              <a:ext uri="{FF2B5EF4-FFF2-40B4-BE49-F238E27FC236}">
                <a16:creationId xmlns:a16="http://schemas.microsoft.com/office/drawing/2014/main" id="{ABFB97CF-2383-9BC7-B13C-D3F7E50981EB}"/>
              </a:ext>
            </a:extLst>
          </p:cNvPr>
          <p:cNvPicPr preferRelativeResize="0"/>
          <p:nvPr/>
        </p:nvPicPr>
        <p:blipFill rotWithShape="1">
          <a:blip r:embed="rId4">
            <a:alphaModFix/>
          </a:blip>
          <a:srcRect/>
          <a:stretch/>
        </p:blipFill>
        <p:spPr>
          <a:xfrm>
            <a:off x="2422474" y="1163649"/>
            <a:ext cx="621324" cy="433659"/>
          </a:xfrm>
          <a:prstGeom prst="rect">
            <a:avLst/>
          </a:prstGeom>
          <a:noFill/>
          <a:ln>
            <a:noFill/>
          </a:ln>
        </p:spPr>
      </p:pic>
      <p:pic>
        <p:nvPicPr>
          <p:cNvPr id="10" name="Google Shape;210;p8" descr="Icon&#10;&#10;Description automatically generated with low confidence">
            <a:extLst>
              <a:ext uri="{FF2B5EF4-FFF2-40B4-BE49-F238E27FC236}">
                <a16:creationId xmlns:a16="http://schemas.microsoft.com/office/drawing/2014/main" id="{5B0514D0-CD15-BE1A-A07B-72C7FE99D16D}"/>
              </a:ext>
            </a:extLst>
          </p:cNvPr>
          <p:cNvPicPr preferRelativeResize="0"/>
          <p:nvPr/>
        </p:nvPicPr>
        <p:blipFill rotWithShape="1">
          <a:blip r:embed="rId4">
            <a:alphaModFix/>
          </a:blip>
          <a:srcRect/>
          <a:stretch/>
        </p:blipFill>
        <p:spPr>
          <a:xfrm rot="10800000">
            <a:off x="5785338" y="2160055"/>
            <a:ext cx="621324" cy="433659"/>
          </a:xfrm>
          <a:prstGeom prst="rect">
            <a:avLst/>
          </a:prstGeom>
          <a:noFill/>
          <a:ln>
            <a:noFill/>
          </a:ln>
        </p:spPr>
      </p:pic>
      <p:sp>
        <p:nvSpPr>
          <p:cNvPr id="13" name="Google Shape;206;p8">
            <a:extLst>
              <a:ext uri="{FF2B5EF4-FFF2-40B4-BE49-F238E27FC236}">
                <a16:creationId xmlns:a16="http://schemas.microsoft.com/office/drawing/2014/main" id="{E95EEB99-BE14-AB31-172B-F1D4ADFED2D5}"/>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1334E"/>
              </a:buClr>
              <a:buSzPts val="1800"/>
            </a:pPr>
            <a:r>
              <a:rPr lang="en-IE" sz="1800" b="1" dirty="0"/>
              <a:t>Unit 2, Checking in with the learning intentions</a:t>
            </a:r>
          </a:p>
        </p:txBody>
      </p:sp>
      <p:pic>
        <p:nvPicPr>
          <p:cNvPr id="2" name="Picture 1">
            <a:extLst>
              <a:ext uri="{FF2B5EF4-FFF2-40B4-BE49-F238E27FC236}">
                <a16:creationId xmlns:a16="http://schemas.microsoft.com/office/drawing/2014/main" id="{B72BCE96-59B5-6247-179D-F05D7F83C2C2}"/>
              </a:ext>
            </a:extLst>
          </p:cNvPr>
          <p:cNvPicPr>
            <a:picLocks noChangeAspect="1"/>
          </p:cNvPicPr>
          <p:nvPr/>
        </p:nvPicPr>
        <p:blipFill>
          <a:blip r:embed="rId5"/>
          <a:srcRect/>
          <a:stretch/>
        </p:blipFill>
        <p:spPr>
          <a:xfrm>
            <a:off x="690513" y="1536250"/>
            <a:ext cx="1931300" cy="1958667"/>
          </a:xfrm>
          <a:prstGeom prst="rect">
            <a:avLst/>
          </a:prstGeom>
        </p:spPr>
      </p:pic>
    </p:spTree>
    <p:extLst>
      <p:ext uri="{BB962C8B-B14F-4D97-AF65-F5344CB8AC3E}">
        <p14:creationId xmlns:p14="http://schemas.microsoft.com/office/powerpoint/2010/main" val="2596979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334E"/>
              </a:buClr>
              <a:buSzPts val="1800"/>
              <a:buFont typeface="Arial"/>
              <a:buNone/>
            </a:pPr>
            <a:r>
              <a:rPr lang="en-IE" dirty="0"/>
              <a:t>Unit 2, Extension activity</a:t>
            </a:r>
            <a:endParaRPr dirty="0"/>
          </a:p>
        </p:txBody>
      </p:sp>
      <p:sp>
        <p:nvSpPr>
          <p:cNvPr id="207" name="Google Shape;207;p8"/>
          <p:cNvSpPr txBox="1">
            <a:spLocks noGrp="1"/>
          </p:cNvSpPr>
          <p:nvPr>
            <p:ph type="body" idx="1"/>
          </p:nvPr>
        </p:nvSpPr>
        <p:spPr>
          <a:xfrm>
            <a:off x="1826914" y="1595076"/>
            <a:ext cx="3617188" cy="419136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1334E"/>
              </a:buClr>
              <a:buSzPts val="4000"/>
              <a:buNone/>
            </a:pPr>
            <a:r>
              <a:rPr lang="en-IE" sz="1800" dirty="0"/>
              <a:t>Here’s an idea for you.</a:t>
            </a:r>
          </a:p>
          <a:p>
            <a:pPr marL="0" lvl="0" indent="0" algn="ctr" rtl="0">
              <a:lnSpc>
                <a:spcPct val="90000"/>
              </a:lnSpc>
              <a:spcBef>
                <a:spcPts val="0"/>
              </a:spcBef>
              <a:spcAft>
                <a:spcPts val="0"/>
              </a:spcAft>
              <a:buClr>
                <a:srgbClr val="01334E"/>
              </a:buClr>
              <a:buSzPts val="4000"/>
              <a:buNone/>
            </a:pPr>
            <a:endParaRPr lang="en-IE" sz="1800" dirty="0"/>
          </a:p>
          <a:p>
            <a:pPr marL="0" lvl="0" indent="0" algn="ctr" rtl="0">
              <a:lnSpc>
                <a:spcPct val="90000"/>
              </a:lnSpc>
              <a:spcBef>
                <a:spcPts val="0"/>
              </a:spcBef>
              <a:spcAft>
                <a:spcPts val="0"/>
              </a:spcAft>
              <a:buClr>
                <a:srgbClr val="01334E"/>
              </a:buClr>
              <a:buSzPts val="4000"/>
              <a:buNone/>
            </a:pPr>
            <a:r>
              <a:rPr lang="en-IE" sz="1800" dirty="0">
                <a:effectLst/>
                <a:latin typeface="Aptos" panose="020B0004020202020204" pitchFamily="34" charset="0"/>
                <a:ea typeface="Aptos" panose="020B0004020202020204" pitchFamily="34" charset="0"/>
                <a:cs typeface="Arial" panose="020B0604020202020204" pitchFamily="34" charset="0"/>
              </a:rPr>
              <a:t>Record a TED-style talk based on the idea of ‘you have to see it to be it’ with a desired future job/career in mind.</a:t>
            </a:r>
          </a:p>
          <a:p>
            <a:pPr marL="0" lvl="0" indent="0" algn="ctr" rtl="0">
              <a:lnSpc>
                <a:spcPct val="90000"/>
              </a:lnSpc>
              <a:spcBef>
                <a:spcPts val="0"/>
              </a:spcBef>
              <a:spcAft>
                <a:spcPts val="0"/>
              </a:spcAft>
              <a:buClr>
                <a:srgbClr val="01334E"/>
              </a:buClr>
              <a:buSzPts val="4000"/>
              <a:buNone/>
            </a:pPr>
            <a:endParaRPr lang="en-IE" sz="1800" dirty="0">
              <a:effectLst/>
              <a:latin typeface="Aptos" panose="020B0004020202020204" pitchFamily="34" charset="0"/>
              <a:ea typeface="Aptos" panose="020B0004020202020204" pitchFamily="34" charset="0"/>
              <a:cs typeface="Arial" panose="020B0604020202020204" pitchFamily="34" charset="0"/>
            </a:endParaRPr>
          </a:p>
          <a:p>
            <a:pPr marL="0" lvl="0" indent="0" algn="ctr" rtl="0">
              <a:lnSpc>
                <a:spcPct val="90000"/>
              </a:lnSpc>
              <a:spcBef>
                <a:spcPts val="0"/>
              </a:spcBef>
              <a:spcAft>
                <a:spcPts val="0"/>
              </a:spcAft>
              <a:buClr>
                <a:srgbClr val="01334E"/>
              </a:buClr>
              <a:buSzPts val="4000"/>
              <a:buNone/>
            </a:pPr>
            <a:r>
              <a:rPr lang="en-IE" sz="1800" dirty="0">
                <a:latin typeface="Aptos" panose="020B0004020202020204" pitchFamily="34" charset="0"/>
                <a:ea typeface="Aptos" panose="020B0004020202020204" pitchFamily="34" charset="0"/>
                <a:cs typeface="Arial" panose="020B0604020202020204" pitchFamily="34" charset="0"/>
              </a:rPr>
              <a:t>If possible, include references to any financial supports that are available, minimum entry requirements, and the different routes that can be taken to qualify for this job/career.</a:t>
            </a:r>
          </a:p>
          <a:p>
            <a:pPr marL="0" lvl="0" indent="0" algn="ctr" rtl="0">
              <a:lnSpc>
                <a:spcPct val="90000"/>
              </a:lnSpc>
              <a:spcBef>
                <a:spcPts val="0"/>
              </a:spcBef>
              <a:spcAft>
                <a:spcPts val="0"/>
              </a:spcAft>
              <a:buClr>
                <a:srgbClr val="01334E"/>
              </a:buClr>
              <a:buSzPts val="4000"/>
              <a:buNone/>
            </a:pPr>
            <a:endParaRPr lang="en-IE" sz="1800" dirty="0">
              <a:effectLst/>
              <a:latin typeface="Aptos" panose="020B0004020202020204" pitchFamily="34" charset="0"/>
              <a:ea typeface="Aptos" panose="020B0004020202020204" pitchFamily="34" charset="0"/>
              <a:cs typeface="Arial" panose="020B0604020202020204" pitchFamily="34" charset="0"/>
            </a:endParaRPr>
          </a:p>
          <a:p>
            <a:pPr marL="0" lvl="0" indent="0" algn="ctr" rtl="0">
              <a:lnSpc>
                <a:spcPct val="90000"/>
              </a:lnSpc>
              <a:spcBef>
                <a:spcPts val="0"/>
              </a:spcBef>
              <a:spcAft>
                <a:spcPts val="0"/>
              </a:spcAft>
              <a:buClr>
                <a:srgbClr val="01334E"/>
              </a:buClr>
              <a:buSzPts val="4000"/>
              <a:buNone/>
            </a:pPr>
            <a:r>
              <a:rPr lang="en-IE" sz="1800" dirty="0">
                <a:latin typeface="Aptos" panose="020B0004020202020204" pitchFamily="34" charset="0"/>
                <a:ea typeface="Aptos" panose="020B0004020202020204" pitchFamily="34" charset="0"/>
                <a:cs typeface="Arial" panose="020B0604020202020204" pitchFamily="34" charset="0"/>
              </a:rPr>
              <a:t>Share you talk with younger students or with a peer group.</a:t>
            </a:r>
            <a:endParaRPr lang="en-IE" sz="1800" dirty="0">
              <a:effectLst/>
              <a:latin typeface="Aptos" panose="020B0004020202020204" pitchFamily="34" charset="0"/>
              <a:ea typeface="Aptos" panose="020B0004020202020204" pitchFamily="34" charset="0"/>
              <a:cs typeface="Arial" panose="020B0604020202020204" pitchFamily="34" charset="0"/>
            </a:endParaRPr>
          </a:p>
          <a:p>
            <a:pPr marL="0" lvl="0" indent="0" algn="ctr" rtl="0">
              <a:lnSpc>
                <a:spcPct val="90000"/>
              </a:lnSpc>
              <a:spcBef>
                <a:spcPts val="0"/>
              </a:spcBef>
              <a:spcAft>
                <a:spcPts val="0"/>
              </a:spcAft>
              <a:buClr>
                <a:srgbClr val="01334E"/>
              </a:buClr>
              <a:buSzPts val="4000"/>
              <a:buNone/>
            </a:pPr>
            <a:endParaRPr lang="en-IE" sz="1800" b="0" u="sng" dirty="0">
              <a:latin typeface="Aptos" panose="020B0004020202020204" pitchFamily="34" charset="0"/>
              <a:cs typeface="Arial" panose="020B0604020202020204" pitchFamily="34" charset="0"/>
            </a:endParaRPr>
          </a:p>
          <a:p>
            <a:pPr marL="0" lvl="0" indent="0" algn="ctr" rtl="0">
              <a:lnSpc>
                <a:spcPct val="90000"/>
              </a:lnSpc>
              <a:spcBef>
                <a:spcPts val="0"/>
              </a:spcBef>
              <a:spcAft>
                <a:spcPts val="0"/>
              </a:spcAft>
              <a:buClr>
                <a:srgbClr val="01334E"/>
              </a:buClr>
              <a:buSzPts val="4000"/>
              <a:buNone/>
            </a:pPr>
            <a:endParaRPr lang="en-IE" sz="1800" b="0" u="sng" dirty="0"/>
          </a:p>
        </p:txBody>
      </p:sp>
      <p:pic>
        <p:nvPicPr>
          <p:cNvPr id="209" name="Google Shape;209;p8" descr="Icon&#10;&#10;Description automatically generated with low confidence"/>
          <p:cNvPicPr preferRelativeResize="0"/>
          <p:nvPr/>
        </p:nvPicPr>
        <p:blipFill rotWithShape="1">
          <a:blip r:embed="rId3">
            <a:alphaModFix/>
          </a:blip>
          <a:srcRect/>
          <a:stretch/>
        </p:blipFill>
        <p:spPr>
          <a:xfrm>
            <a:off x="1258654" y="1057548"/>
            <a:ext cx="621324" cy="433659"/>
          </a:xfrm>
          <a:prstGeom prst="rect">
            <a:avLst/>
          </a:prstGeom>
          <a:noFill/>
          <a:ln>
            <a:noFill/>
          </a:ln>
        </p:spPr>
      </p:pic>
      <p:pic>
        <p:nvPicPr>
          <p:cNvPr id="210" name="Google Shape;210;p8" descr="Icon&#10;&#10;Description automatically generated with low confidence"/>
          <p:cNvPicPr preferRelativeResize="0"/>
          <p:nvPr/>
        </p:nvPicPr>
        <p:blipFill rotWithShape="1">
          <a:blip r:embed="rId3">
            <a:alphaModFix/>
          </a:blip>
          <a:srcRect/>
          <a:stretch/>
        </p:blipFill>
        <p:spPr>
          <a:xfrm rot="10800000">
            <a:off x="5340595" y="6073993"/>
            <a:ext cx="621324" cy="433659"/>
          </a:xfrm>
          <a:prstGeom prst="rect">
            <a:avLst/>
          </a:prstGeom>
          <a:noFill/>
          <a:ln>
            <a:noFill/>
          </a:ln>
        </p:spPr>
      </p:pic>
      <p:pic>
        <p:nvPicPr>
          <p:cNvPr id="13" name="Google Shape;425;p21" descr="Shape, square&#10;&#10;Description automatically generated">
            <a:extLst>
              <a:ext uri="{FF2B5EF4-FFF2-40B4-BE49-F238E27FC236}">
                <a16:creationId xmlns:a16="http://schemas.microsoft.com/office/drawing/2014/main" id="{58859D48-28C8-0A6B-375C-067CB2866EA8}"/>
              </a:ext>
            </a:extLst>
          </p:cNvPr>
          <p:cNvPicPr preferRelativeResize="0"/>
          <p:nvPr/>
        </p:nvPicPr>
        <p:blipFill rotWithShape="1">
          <a:blip r:embed="rId4">
            <a:alphaModFix/>
          </a:blip>
          <a:srcRect/>
          <a:stretch/>
        </p:blipFill>
        <p:spPr>
          <a:xfrm rot="16200000">
            <a:off x="11066125" y="974496"/>
            <a:ext cx="1007241" cy="823346"/>
          </a:xfrm>
          <a:prstGeom prst="rect">
            <a:avLst/>
          </a:prstGeom>
          <a:noFill/>
          <a:ln>
            <a:noFill/>
          </a:ln>
        </p:spPr>
      </p:pic>
      <p:pic>
        <p:nvPicPr>
          <p:cNvPr id="2" name="Google Shape;329;p19" descr="A picture containing icon&#10;&#10;Description automatically generated">
            <a:extLst>
              <a:ext uri="{FF2B5EF4-FFF2-40B4-BE49-F238E27FC236}">
                <a16:creationId xmlns:a16="http://schemas.microsoft.com/office/drawing/2014/main" id="{AB344466-F25C-489E-E9A0-C6D64054B8C8}"/>
              </a:ext>
            </a:extLst>
          </p:cNvPr>
          <p:cNvPicPr preferRelativeResize="0"/>
          <p:nvPr/>
        </p:nvPicPr>
        <p:blipFill rotWithShape="1">
          <a:blip r:embed="rId5">
            <a:alphaModFix/>
          </a:blip>
          <a:srcRect/>
          <a:stretch/>
        </p:blipFill>
        <p:spPr>
          <a:xfrm>
            <a:off x="11066124" y="847441"/>
            <a:ext cx="1007241" cy="1007241"/>
          </a:xfrm>
          <a:prstGeom prst="rect">
            <a:avLst/>
          </a:prstGeom>
          <a:noFill/>
          <a:ln>
            <a:noFill/>
          </a:ln>
        </p:spPr>
      </p:pic>
      <p:pic>
        <p:nvPicPr>
          <p:cNvPr id="3" name="Picture 2">
            <a:extLst>
              <a:ext uri="{FF2B5EF4-FFF2-40B4-BE49-F238E27FC236}">
                <a16:creationId xmlns:a16="http://schemas.microsoft.com/office/drawing/2014/main" id="{76DB81A4-076E-292C-CE9C-5FD4A4862CB8}"/>
              </a:ext>
            </a:extLst>
          </p:cNvPr>
          <p:cNvPicPr>
            <a:picLocks noChangeAspect="1"/>
          </p:cNvPicPr>
          <p:nvPr/>
        </p:nvPicPr>
        <p:blipFill>
          <a:blip r:embed="rId6"/>
          <a:srcRect/>
          <a:stretch/>
        </p:blipFill>
        <p:spPr>
          <a:xfrm>
            <a:off x="6302679" y="364890"/>
            <a:ext cx="5156134" cy="5229198"/>
          </a:xfrm>
          <a:prstGeom prst="rect">
            <a:avLst/>
          </a:prstGeom>
        </p:spPr>
      </p:pic>
    </p:spTree>
    <p:extLst>
      <p:ext uri="{BB962C8B-B14F-4D97-AF65-F5344CB8AC3E}">
        <p14:creationId xmlns:p14="http://schemas.microsoft.com/office/powerpoint/2010/main" val="1173480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3" name="Google Shape;425;p21" descr="Shape, square&#10;&#10;Description automatically generated">
            <a:extLst>
              <a:ext uri="{FF2B5EF4-FFF2-40B4-BE49-F238E27FC236}">
                <a16:creationId xmlns:a16="http://schemas.microsoft.com/office/drawing/2014/main" id="{F258F334-0BF0-907D-1790-9D1B4B1D7CC8}"/>
              </a:ext>
            </a:extLst>
          </p:cNvPr>
          <p:cNvPicPr preferRelativeResize="0"/>
          <p:nvPr/>
        </p:nvPicPr>
        <p:blipFill rotWithShape="1">
          <a:blip r:embed="rId3">
            <a:alphaModFix/>
          </a:blip>
          <a:srcRect/>
          <a:stretch/>
        </p:blipFill>
        <p:spPr>
          <a:xfrm>
            <a:off x="618230" y="1990725"/>
            <a:ext cx="2455455" cy="2076450"/>
          </a:xfrm>
          <a:prstGeom prst="rect">
            <a:avLst/>
          </a:prstGeom>
          <a:noFill/>
          <a:ln>
            <a:noFill/>
          </a:ln>
        </p:spPr>
      </p:pic>
      <p:sp>
        <p:nvSpPr>
          <p:cNvPr id="4" name="TextBox 3">
            <a:extLst>
              <a:ext uri="{FF2B5EF4-FFF2-40B4-BE49-F238E27FC236}">
                <a16:creationId xmlns:a16="http://schemas.microsoft.com/office/drawing/2014/main" id="{B257CDBB-3294-7D63-8B79-E507A0B7248F}"/>
              </a:ext>
            </a:extLst>
          </p:cNvPr>
          <p:cNvSpPr txBox="1"/>
          <p:nvPr/>
        </p:nvSpPr>
        <p:spPr>
          <a:xfrm>
            <a:off x="669849" y="2567285"/>
            <a:ext cx="2455455" cy="923330"/>
          </a:xfrm>
          <a:prstGeom prst="rect">
            <a:avLst/>
          </a:prstGeom>
          <a:noFill/>
        </p:spPr>
        <p:txBody>
          <a:bodyPr wrap="square" rtlCol="0">
            <a:spAutoFit/>
          </a:bodyPr>
          <a:lstStyle/>
          <a:p>
            <a:r>
              <a:rPr lang="en-IE" sz="1800" dirty="0"/>
              <a:t>Path Project</a:t>
            </a:r>
          </a:p>
          <a:p>
            <a:r>
              <a:rPr lang="en-IE" sz="1800" dirty="0"/>
              <a:t>Institute of Education</a:t>
            </a:r>
          </a:p>
          <a:p>
            <a:r>
              <a:rPr lang="en-IE" sz="1800" dirty="0"/>
              <a:t>Dublin City University</a:t>
            </a:r>
          </a:p>
        </p:txBody>
      </p:sp>
    </p:spTree>
    <p:extLst>
      <p:ext uri="{BB962C8B-B14F-4D97-AF65-F5344CB8AC3E}">
        <p14:creationId xmlns:p14="http://schemas.microsoft.com/office/powerpoint/2010/main" val="170112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C973"/>
              </a:buClr>
              <a:buSzPts val="1800"/>
              <a:buFont typeface="Arial"/>
              <a:buNone/>
            </a:pPr>
            <a:r>
              <a:rPr lang="en-IE" dirty="0"/>
              <a:t>Unit 2: Requirements and Routes</a:t>
            </a:r>
            <a:endParaRPr dirty="0"/>
          </a:p>
        </p:txBody>
      </p:sp>
      <p:sp>
        <p:nvSpPr>
          <p:cNvPr id="165" name="Google Shape;165;p2"/>
          <p:cNvSpPr txBox="1">
            <a:spLocks noGrp="1"/>
          </p:cNvSpPr>
          <p:nvPr>
            <p:ph type="body" idx="1"/>
          </p:nvPr>
        </p:nvSpPr>
        <p:spPr>
          <a:xfrm>
            <a:off x="513149" y="849650"/>
            <a:ext cx="8128000" cy="23436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334E"/>
              </a:buClr>
              <a:buSzPts val="2400"/>
              <a:buNone/>
            </a:pPr>
            <a:r>
              <a:rPr lang="en-IE" sz="1900" b="1" dirty="0"/>
              <a:t>Suggested learning intentions</a:t>
            </a:r>
          </a:p>
          <a:p>
            <a:pPr marL="0" lvl="0" indent="0" algn="l" rtl="0">
              <a:lnSpc>
                <a:spcPct val="90000"/>
              </a:lnSpc>
              <a:spcBef>
                <a:spcPts val="0"/>
              </a:spcBef>
              <a:spcAft>
                <a:spcPts val="0"/>
              </a:spcAft>
              <a:buClr>
                <a:srgbClr val="01334E"/>
              </a:buClr>
              <a:buSzPts val="2400"/>
              <a:buNone/>
            </a:pPr>
            <a:endParaRPr lang="en-IE" sz="900" dirty="0"/>
          </a:p>
          <a:p>
            <a:pPr marL="0" lvl="0" indent="0" algn="l" rtl="0">
              <a:lnSpc>
                <a:spcPct val="90000"/>
              </a:lnSpc>
              <a:spcBef>
                <a:spcPts val="0"/>
              </a:spcBef>
              <a:spcAft>
                <a:spcPts val="0"/>
              </a:spcAft>
              <a:buClr>
                <a:srgbClr val="01334E"/>
              </a:buClr>
              <a:buSzPts val="2400"/>
              <a:buNone/>
            </a:pPr>
            <a:r>
              <a:rPr lang="en-IE" sz="1700" dirty="0"/>
              <a:t>We are learning to…</a:t>
            </a:r>
          </a:p>
          <a:p>
            <a:pPr marL="342900" indent="-342900">
              <a:spcBef>
                <a:spcPts val="0"/>
              </a:spcBef>
              <a:buClr>
                <a:srgbClr val="9C3FD8"/>
              </a:buClr>
              <a:buFont typeface="Courier New" panose="02070309020205020404" pitchFamily="49" charset="0"/>
              <a:buChar char="o"/>
            </a:pPr>
            <a:r>
              <a:rPr lang="en-IE" sz="1700" dirty="0"/>
              <a:t>discuss supports and barriers for students who want to do further study after school</a:t>
            </a:r>
          </a:p>
          <a:p>
            <a:pPr marL="342900" indent="-342900">
              <a:spcBef>
                <a:spcPts val="0"/>
              </a:spcBef>
              <a:buClr>
                <a:srgbClr val="9C3FD8"/>
              </a:buClr>
              <a:buFont typeface="Courier New" panose="02070309020205020404" pitchFamily="49" charset="0"/>
              <a:buChar char="o"/>
            </a:pPr>
            <a:r>
              <a:rPr lang="en-IE" sz="1700" dirty="0"/>
              <a:t>consider the impact of seeing someone like you in a desired job/career</a:t>
            </a:r>
          </a:p>
          <a:p>
            <a:pPr marL="342900" indent="-342900">
              <a:spcBef>
                <a:spcPts val="0"/>
              </a:spcBef>
              <a:buClr>
                <a:srgbClr val="9C3FD8"/>
              </a:buClr>
              <a:buFont typeface="Courier New" panose="02070309020205020404" pitchFamily="49" charset="0"/>
              <a:buChar char="o"/>
            </a:pPr>
            <a:r>
              <a:rPr lang="en-IE" sz="1700" dirty="0"/>
              <a:t>research entry requirements for a variety of higher education courses</a:t>
            </a:r>
          </a:p>
          <a:p>
            <a:pPr marL="342900" indent="-342900">
              <a:spcBef>
                <a:spcPts val="0"/>
              </a:spcBef>
              <a:buClr>
                <a:srgbClr val="9C3FD8"/>
              </a:buClr>
              <a:buFont typeface="Courier New" panose="02070309020205020404" pitchFamily="49" charset="0"/>
              <a:buChar char="o"/>
            </a:pPr>
            <a:r>
              <a:rPr lang="en-IE" sz="1700" dirty="0"/>
              <a:t>recognise that there are a range of routes to qualification, each with pros and cons</a:t>
            </a:r>
          </a:p>
          <a:p>
            <a:pPr marL="342900" indent="-342900">
              <a:spcBef>
                <a:spcPts val="0"/>
              </a:spcBef>
              <a:buClr>
                <a:srgbClr val="9C3FD8"/>
              </a:buClr>
              <a:buFont typeface="Courier New" panose="02070309020205020404" pitchFamily="49" charset="0"/>
              <a:buChar char="o"/>
            </a:pPr>
            <a:r>
              <a:rPr lang="en-IE" sz="1700" dirty="0"/>
              <a:t>reflect on our learning and next steps</a:t>
            </a:r>
          </a:p>
          <a:p>
            <a:pPr marL="342900" indent="-342900">
              <a:spcBef>
                <a:spcPts val="0"/>
              </a:spcBef>
              <a:buClr>
                <a:srgbClr val="9C3FD8"/>
              </a:buClr>
              <a:buFont typeface="Courier New" panose="02070309020205020404" pitchFamily="49" charset="0"/>
              <a:buChar char="o"/>
            </a:pPr>
            <a:endParaRPr lang="en-IE" sz="1800" dirty="0"/>
          </a:p>
          <a:p>
            <a:pPr marL="0" indent="0">
              <a:spcBef>
                <a:spcPts val="0"/>
              </a:spcBef>
              <a:buNone/>
            </a:pPr>
            <a:endParaRPr lang="en-IE" sz="1900" dirty="0"/>
          </a:p>
        </p:txBody>
      </p:sp>
      <p:sp>
        <p:nvSpPr>
          <p:cNvPr id="166" name="Google Shape;166;p2"/>
          <p:cNvSpPr txBox="1">
            <a:spLocks noGrp="1"/>
          </p:cNvSpPr>
          <p:nvPr>
            <p:ph type="body" idx="2"/>
          </p:nvPr>
        </p:nvSpPr>
        <p:spPr>
          <a:xfrm>
            <a:off x="9072558" y="3006264"/>
            <a:ext cx="2909455" cy="363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334E"/>
              </a:buClr>
              <a:buSzPts val="2000"/>
              <a:buNone/>
            </a:pPr>
            <a:r>
              <a:rPr lang="en-IE" b="1" dirty="0"/>
              <a:t>Key Skills</a:t>
            </a:r>
          </a:p>
          <a:p>
            <a:pPr marL="263525" indent="-263525">
              <a:spcBef>
                <a:spcPts val="0"/>
              </a:spcBef>
            </a:pPr>
            <a:r>
              <a:rPr lang="en-IE" dirty="0"/>
              <a:t>Being literate</a:t>
            </a:r>
          </a:p>
          <a:p>
            <a:pPr marL="263525" indent="-263525">
              <a:spcBef>
                <a:spcPts val="0"/>
              </a:spcBef>
            </a:pPr>
            <a:r>
              <a:rPr lang="en-IE" dirty="0"/>
              <a:t>Managing myself</a:t>
            </a:r>
          </a:p>
          <a:p>
            <a:pPr marL="263525" indent="-263525">
              <a:spcBef>
                <a:spcPts val="0"/>
              </a:spcBef>
            </a:pPr>
            <a:r>
              <a:rPr lang="en-IE" dirty="0"/>
              <a:t>Staying well</a:t>
            </a:r>
          </a:p>
          <a:p>
            <a:pPr marL="263525" indent="-263525">
              <a:spcBef>
                <a:spcPts val="0"/>
              </a:spcBef>
            </a:pPr>
            <a:r>
              <a:rPr lang="en-IE" dirty="0"/>
              <a:t>Managing information and thinking</a:t>
            </a:r>
          </a:p>
          <a:p>
            <a:pPr marL="263525" indent="-263525">
              <a:spcBef>
                <a:spcPts val="0"/>
              </a:spcBef>
            </a:pPr>
            <a:r>
              <a:rPr lang="en-IE" dirty="0"/>
              <a:t>Being numerate</a:t>
            </a:r>
          </a:p>
          <a:p>
            <a:pPr marL="263525" indent="-263525">
              <a:spcBef>
                <a:spcPts val="0"/>
              </a:spcBef>
            </a:pPr>
            <a:r>
              <a:rPr lang="en-IE" dirty="0"/>
              <a:t>Being creative</a:t>
            </a:r>
          </a:p>
          <a:p>
            <a:pPr marL="263525" indent="-263525">
              <a:spcBef>
                <a:spcPts val="0"/>
              </a:spcBef>
            </a:pPr>
            <a:r>
              <a:rPr lang="en-IE" dirty="0"/>
              <a:t>Working with others</a:t>
            </a:r>
          </a:p>
          <a:p>
            <a:pPr marL="263525" indent="-263525">
              <a:spcBef>
                <a:spcPts val="0"/>
              </a:spcBef>
            </a:pPr>
            <a:r>
              <a:rPr lang="en-IE" dirty="0"/>
              <a:t>Communicating</a:t>
            </a:r>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p:txBody>
      </p:sp>
      <p:graphicFrame>
        <p:nvGraphicFramePr>
          <p:cNvPr id="167" name="Google Shape;167;p2"/>
          <p:cNvGraphicFramePr/>
          <p:nvPr>
            <p:extLst>
              <p:ext uri="{D42A27DB-BD31-4B8C-83A1-F6EECF244321}">
                <p14:modId xmlns:p14="http://schemas.microsoft.com/office/powerpoint/2010/main" val="1905483880"/>
              </p:ext>
            </p:extLst>
          </p:nvPr>
        </p:nvGraphicFramePr>
        <p:xfrm>
          <a:off x="513149" y="3174351"/>
          <a:ext cx="8128000" cy="3524038"/>
        </p:xfrm>
        <a:graphic>
          <a:graphicData uri="http://schemas.openxmlformats.org/drawingml/2006/table">
            <a:tbl>
              <a:tblPr firstRow="1" bandRow="1">
                <a:noFill/>
                <a:tableStyleId>{D0C22D7A-A71E-4F7F-B25F-03412A6EF1EF}</a:tableStyleId>
              </a:tblPr>
              <a:tblGrid>
                <a:gridCol w="954407">
                  <a:extLst>
                    <a:ext uri="{9D8B030D-6E8A-4147-A177-3AD203B41FA5}">
                      <a16:colId xmlns:a16="http://schemas.microsoft.com/office/drawing/2014/main" val="20000"/>
                    </a:ext>
                  </a:extLst>
                </a:gridCol>
                <a:gridCol w="1311363">
                  <a:extLst>
                    <a:ext uri="{9D8B030D-6E8A-4147-A177-3AD203B41FA5}">
                      <a16:colId xmlns:a16="http://schemas.microsoft.com/office/drawing/2014/main" val="20001"/>
                    </a:ext>
                  </a:extLst>
                </a:gridCol>
                <a:gridCol w="5862230">
                  <a:extLst>
                    <a:ext uri="{9D8B030D-6E8A-4147-A177-3AD203B41FA5}">
                      <a16:colId xmlns:a16="http://schemas.microsoft.com/office/drawing/2014/main" val="20003"/>
                    </a:ext>
                  </a:extLst>
                </a:gridCol>
              </a:tblGrid>
              <a:tr h="27175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dirty="0">
                          <a:solidFill>
                            <a:srgbClr val="9C3FD8"/>
                          </a:solidFill>
                          <a:latin typeface="Arial"/>
                          <a:ea typeface="Arial"/>
                          <a:cs typeface="Arial"/>
                          <a:sym typeface="Arial"/>
                        </a:rPr>
                        <a:t>SLIDES</a:t>
                      </a:r>
                      <a:endParaRPr sz="1400" b="1"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US" sz="1400" b="1" i="0" dirty="0">
                          <a:solidFill>
                            <a:srgbClr val="9C3FD8"/>
                          </a:solidFill>
                          <a:latin typeface="Arial"/>
                          <a:cs typeface="Arial"/>
                          <a:sym typeface="Arial"/>
                        </a:rPr>
                        <a:t>ACTIVITY</a:t>
                      </a:r>
                      <a:endParaRPr sz="1400" dirty="0"/>
                    </a:p>
                  </a:txBody>
                  <a:tcPr marL="91450" marR="91450" marT="45725" marB="45725">
                    <a:solidFill>
                      <a:schemeClr val="bg1"/>
                    </a:solidFill>
                  </a:tcPr>
                </a:tc>
                <a:tc>
                  <a:txBody>
                    <a:bodyPr/>
                    <a:lstStyle/>
                    <a:p>
                      <a:pPr marL="0" marR="0" lvl="0" indent="0" algn="l" rtl="0">
                        <a:spcBef>
                          <a:spcPts val="0"/>
                        </a:spcBef>
                        <a:spcAft>
                          <a:spcPts val="0"/>
                        </a:spcAft>
                        <a:buNone/>
                      </a:pPr>
                      <a:r>
                        <a:rPr lang="en-US" sz="1400" b="1" i="0" dirty="0">
                          <a:solidFill>
                            <a:srgbClr val="9C3FD8"/>
                          </a:solidFill>
                          <a:latin typeface="Arial"/>
                          <a:ea typeface="Arial"/>
                          <a:cs typeface="Arial"/>
                          <a:sym typeface="Arial"/>
                        </a:rPr>
                        <a:t>What will we be doing?</a:t>
                      </a:r>
                      <a:endParaRPr sz="1400" dirty="0"/>
                    </a:p>
                  </a:txBody>
                  <a:tcPr marL="91450" marR="91450" marT="45725" marB="45725">
                    <a:solidFill>
                      <a:schemeClr val="bg1"/>
                    </a:solidFill>
                  </a:tcPr>
                </a:tc>
                <a:extLst>
                  <a:ext uri="{0D108BD9-81ED-4DB2-BD59-A6C34878D82A}">
                    <a16:rowId xmlns:a16="http://schemas.microsoft.com/office/drawing/2014/main" val="10000"/>
                  </a:ext>
                </a:extLst>
              </a:tr>
              <a:tr h="317117">
                <a:tc>
                  <a:txBody>
                    <a:bodyPr/>
                    <a:lstStyle/>
                    <a:p>
                      <a:pPr marL="0" marR="0" lvl="0" indent="0" algn="l" rtl="0">
                        <a:spcBef>
                          <a:spcPts val="0"/>
                        </a:spcBef>
                        <a:spcAft>
                          <a:spcPts val="0"/>
                        </a:spcAft>
                        <a:buNone/>
                      </a:pPr>
                      <a:r>
                        <a:rPr lang="en-IE" sz="1300" b="0" i="0" dirty="0">
                          <a:latin typeface="Arial"/>
                          <a:ea typeface="Arial"/>
                          <a:cs typeface="Arial"/>
                          <a:sym typeface="Arial"/>
                        </a:rPr>
                        <a:t>3</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300" b="0" i="0" dirty="0">
                          <a:latin typeface="Arial"/>
                          <a:ea typeface="Arial"/>
                          <a:cs typeface="Arial"/>
                          <a:sym typeface="Arial"/>
                        </a:rPr>
                        <a:t>Introduction to the icons</a:t>
                      </a:r>
                    </a:p>
                  </a:txBody>
                  <a:tcPr marL="91450" marR="91450" marT="45725" marB="45725">
                    <a:solidFill>
                      <a:schemeClr val="bg1"/>
                    </a:solidFill>
                  </a:tcPr>
                </a:tc>
                <a:extLst>
                  <a:ext uri="{0D108BD9-81ED-4DB2-BD59-A6C34878D82A}">
                    <a16:rowId xmlns:a16="http://schemas.microsoft.com/office/drawing/2014/main" val="2373047786"/>
                  </a:ext>
                </a:extLst>
              </a:tr>
              <a:tr h="317117">
                <a:tc>
                  <a:txBody>
                    <a:bodyPr/>
                    <a:lstStyle/>
                    <a:p>
                      <a:pPr marL="0" marR="0" lvl="0" indent="0" algn="l" rtl="0">
                        <a:spcBef>
                          <a:spcPts val="0"/>
                        </a:spcBef>
                        <a:spcAft>
                          <a:spcPts val="0"/>
                        </a:spcAft>
                        <a:buNone/>
                      </a:pPr>
                      <a:r>
                        <a:rPr lang="en-GB" sz="1300" b="0" i="0" dirty="0">
                          <a:latin typeface="Arial"/>
                          <a:ea typeface="Arial"/>
                          <a:cs typeface="Arial"/>
                          <a:sym typeface="Arial"/>
                        </a:rPr>
                        <a:t>4-5</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1</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300" b="0" i="0" dirty="0">
                          <a:latin typeface="Arial"/>
                          <a:ea typeface="Arial"/>
                          <a:cs typeface="Arial"/>
                          <a:sym typeface="Arial"/>
                        </a:rPr>
                        <a:t>Discussing barriers and supports (including financial) for students accessing further and higher education</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r>
                        <a:rPr lang="en-GB" sz="1300" b="0" i="0" dirty="0">
                          <a:latin typeface="Arial"/>
                          <a:ea typeface="Arial"/>
                          <a:cs typeface="Arial"/>
                          <a:sym typeface="Arial"/>
                        </a:rPr>
                        <a:t>6-9</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2</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dirty="0">
                          <a:latin typeface="Arial"/>
                          <a:ea typeface="Arial"/>
                          <a:cs typeface="Arial"/>
                          <a:sym typeface="Arial"/>
                        </a:rPr>
                        <a:t>Think about the importance of seeing/knowing someone like us in the jobs/careers we want</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2"/>
                  </a:ext>
                </a:extLst>
              </a:tr>
              <a:tr h="317117">
                <a:tc>
                  <a:txBody>
                    <a:bodyPr/>
                    <a:lstStyle/>
                    <a:p>
                      <a:pPr marL="0" marR="0" lvl="0" indent="0" algn="l" rtl="0">
                        <a:spcBef>
                          <a:spcPts val="0"/>
                        </a:spcBef>
                        <a:spcAft>
                          <a:spcPts val="0"/>
                        </a:spcAft>
                        <a:buNone/>
                      </a:pPr>
                      <a:r>
                        <a:rPr lang="en-GB" sz="1300" b="0" i="0" dirty="0">
                          <a:latin typeface="Arial"/>
                          <a:ea typeface="Arial"/>
                          <a:cs typeface="Arial"/>
                          <a:sym typeface="Arial"/>
                        </a:rPr>
                        <a:t>10</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3</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Researching the entry requirements for a range of qualifications </a:t>
                      </a:r>
                      <a:r>
                        <a:rPr lang="en-GB" sz="1300" b="1" i="0" dirty="0">
                          <a:latin typeface="Arial"/>
                          <a:ea typeface="Arial"/>
                          <a:cs typeface="Arial"/>
                          <a:sym typeface="Arial"/>
                        </a:rPr>
                        <a:t>NB: </a:t>
                      </a:r>
                      <a:r>
                        <a:rPr lang="en-IE" sz="1300" b="1" i="0" u="none" strike="noStrike" cap="none" dirty="0">
                          <a:solidFill>
                            <a:schemeClr val="dk1"/>
                          </a:solidFill>
                          <a:latin typeface="Arial"/>
                          <a:ea typeface="Arial"/>
                          <a:cs typeface="Arial"/>
                          <a:sym typeface="Arial"/>
                        </a:rPr>
                        <a:t>internet is required for this activity</a:t>
                      </a:r>
                      <a:endParaRPr sz="1300" b="1"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3"/>
                  </a:ext>
                </a:extLst>
              </a:tr>
              <a:tr h="317117">
                <a:tc>
                  <a:txBody>
                    <a:bodyPr/>
                    <a:lstStyle/>
                    <a:p>
                      <a:pPr marL="0" marR="0" lvl="0" indent="0" algn="l" rtl="0">
                        <a:spcBef>
                          <a:spcPts val="0"/>
                        </a:spcBef>
                        <a:spcAft>
                          <a:spcPts val="0"/>
                        </a:spcAft>
                        <a:buNone/>
                      </a:pPr>
                      <a:r>
                        <a:rPr lang="en-GB" sz="1300" dirty="0"/>
                        <a:t>11-14</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4</a:t>
                      </a:r>
                      <a:endParaRPr sz="1300" b="0" i="0" dirty="0">
                        <a:latin typeface="Arial"/>
                        <a:ea typeface="Arial"/>
                        <a:cs typeface="Arial"/>
                        <a:sym typeface="Arial"/>
                      </a:endParaRPr>
                    </a:p>
                  </a:txBody>
                  <a:tcPr marL="91450" marR="91450" marT="45725" marB="45725"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dirty="0">
                          <a:latin typeface="Arial"/>
                          <a:ea typeface="Arial"/>
                          <a:cs typeface="Arial"/>
                          <a:sym typeface="Arial"/>
                        </a:rPr>
                        <a:t>Comparing traditional and alternative routes to the same qualification </a:t>
                      </a:r>
                      <a:r>
                        <a:rPr lang="en-GB" sz="1300" b="1" i="0" dirty="0">
                          <a:latin typeface="Arial"/>
                          <a:ea typeface="Arial"/>
                          <a:cs typeface="Arial"/>
                          <a:sym typeface="Arial"/>
                        </a:rPr>
                        <a:t>NB: Print copies of the case studies (Slides 12-13) in advance</a:t>
                      </a:r>
                    </a:p>
                  </a:txBody>
                  <a:tcPr marL="91450" marR="91450" marT="45725" marB="45725">
                    <a:solidFill>
                      <a:schemeClr val="bg1"/>
                    </a:solidFill>
                  </a:tcPr>
                </a:tc>
                <a:extLst>
                  <a:ext uri="{0D108BD9-81ED-4DB2-BD59-A6C34878D82A}">
                    <a16:rowId xmlns:a16="http://schemas.microsoft.com/office/drawing/2014/main" val="2263368092"/>
                  </a:ext>
                </a:extLst>
              </a:tr>
              <a:tr h="317117">
                <a:tc>
                  <a:txBody>
                    <a:bodyPr/>
                    <a:lstStyle/>
                    <a:p>
                      <a:pPr marL="0" marR="0" lvl="0" indent="0" algn="l" rtl="0">
                        <a:spcBef>
                          <a:spcPts val="0"/>
                        </a:spcBef>
                        <a:spcAft>
                          <a:spcPts val="0"/>
                        </a:spcAft>
                        <a:buNone/>
                      </a:pPr>
                      <a:r>
                        <a:rPr lang="en-GB" sz="1300" dirty="0"/>
                        <a:t>15</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5</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dirty="0">
                          <a:latin typeface="Arial"/>
                          <a:ea typeface="Arial"/>
                          <a:cs typeface="Arial"/>
                          <a:sym typeface="Arial"/>
                        </a:rPr>
                        <a:t>Describing and analysing what we have learned and identifying next steps </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188320105"/>
                  </a:ext>
                </a:extLst>
              </a:tr>
              <a:tr h="317117">
                <a:tc>
                  <a:txBody>
                    <a:bodyPr/>
                    <a:lstStyle/>
                    <a:p>
                      <a:pPr marL="0" marR="0" lvl="0" indent="0" algn="l" rtl="0">
                        <a:spcBef>
                          <a:spcPts val="0"/>
                        </a:spcBef>
                        <a:spcAft>
                          <a:spcPts val="0"/>
                        </a:spcAft>
                        <a:buNone/>
                      </a:pPr>
                      <a:r>
                        <a:rPr lang="en-GB" sz="1300" dirty="0"/>
                        <a:t>16</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300" b="0" i="0" dirty="0">
                          <a:latin typeface="Arial"/>
                          <a:ea typeface="Arial"/>
                          <a:cs typeface="Arial"/>
                          <a:sym typeface="Arial"/>
                        </a:rPr>
                        <a:t>Checking in with the learning intentions</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706553923"/>
                  </a:ext>
                </a:extLst>
              </a:tr>
              <a:tr h="317117">
                <a:tc>
                  <a:txBody>
                    <a:bodyPr/>
                    <a:lstStyle/>
                    <a:p>
                      <a:pPr marL="0" marR="0" lvl="0" indent="0" algn="l" rtl="0">
                        <a:spcBef>
                          <a:spcPts val="0"/>
                        </a:spcBef>
                        <a:spcAft>
                          <a:spcPts val="0"/>
                        </a:spcAft>
                        <a:buNone/>
                      </a:pPr>
                      <a:r>
                        <a:rPr lang="en-GB" sz="1300" dirty="0"/>
                        <a:t>17</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Extension task</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300" b="0" i="0" dirty="0">
                          <a:latin typeface="Arial"/>
                          <a:ea typeface="Arial"/>
                          <a:cs typeface="Arial"/>
                          <a:sym typeface="Arial"/>
                        </a:rPr>
                        <a:t>Recording a Ted-style talk based on the idea that you have to see it to be it</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52755288"/>
                  </a:ext>
                </a:extLst>
              </a:tr>
            </a:tbl>
          </a:graphicData>
        </a:graphic>
      </p:graphicFrame>
      <p:sp>
        <p:nvSpPr>
          <p:cNvPr id="2" name="Google Shape;28;p32">
            <a:extLst>
              <a:ext uri="{FF2B5EF4-FFF2-40B4-BE49-F238E27FC236}">
                <a16:creationId xmlns:a16="http://schemas.microsoft.com/office/drawing/2014/main" id="{683439F6-3050-228C-DE16-858292F9CF69}"/>
              </a:ext>
            </a:extLst>
          </p:cNvPr>
          <p:cNvSpPr txBox="1"/>
          <p:nvPr/>
        </p:nvSpPr>
        <p:spPr>
          <a:xfrm>
            <a:off x="9072558" y="328053"/>
            <a:ext cx="2909457" cy="35298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Arial"/>
                <a:ea typeface="Arial"/>
                <a:cs typeface="Arial"/>
                <a:sym typeface="Arial"/>
              </a:rPr>
              <a:t>Duration: </a:t>
            </a:r>
            <a:r>
              <a:rPr lang="en-US" sz="1800" i="0" u="none" strike="noStrike" cap="none" dirty="0">
                <a:solidFill>
                  <a:schemeClr val="lt1"/>
                </a:solidFill>
                <a:latin typeface="Arial"/>
                <a:ea typeface="Arial"/>
                <a:cs typeface="Arial"/>
                <a:sym typeface="Arial"/>
              </a:rPr>
              <a:t>Approx. </a:t>
            </a:r>
            <a:r>
              <a:rPr lang="en-US" sz="1800" dirty="0">
                <a:solidFill>
                  <a:schemeClr val="lt1"/>
                </a:solidFill>
              </a:rPr>
              <a:t>2</a:t>
            </a:r>
            <a:r>
              <a:rPr lang="en-US" sz="1800" i="0" u="none" strike="noStrike" cap="none" dirty="0">
                <a:solidFill>
                  <a:schemeClr val="lt1"/>
                </a:solidFill>
                <a:latin typeface="Arial"/>
                <a:ea typeface="Arial"/>
                <a:cs typeface="Arial"/>
                <a:sym typeface="Arial"/>
              </a:rPr>
              <a:t> hours</a:t>
            </a:r>
          </a:p>
        </p:txBody>
      </p:sp>
      <p:sp>
        <p:nvSpPr>
          <p:cNvPr id="3" name="Google Shape;29;p32">
            <a:extLst>
              <a:ext uri="{FF2B5EF4-FFF2-40B4-BE49-F238E27FC236}">
                <a16:creationId xmlns:a16="http://schemas.microsoft.com/office/drawing/2014/main" id="{A9E45EA8-2C67-963C-3F95-B2D2BE804907}"/>
              </a:ext>
            </a:extLst>
          </p:cNvPr>
          <p:cNvSpPr txBox="1"/>
          <p:nvPr/>
        </p:nvSpPr>
        <p:spPr>
          <a:xfrm>
            <a:off x="9072559" y="971098"/>
            <a:ext cx="2909455" cy="1634267"/>
          </a:xfrm>
          <a:prstGeom prst="rect">
            <a:avLst/>
          </a:prstGeom>
          <a:noFill/>
          <a:ln>
            <a:noFill/>
          </a:ln>
        </p:spPr>
        <p:txBody>
          <a:bodyPr spcFirstLastPara="1" wrap="square" lIns="91425" tIns="45700" rIns="91425" bIns="45700" anchor="ctr" anchorCtr="0">
            <a:noAutofit/>
          </a:bodyPr>
          <a:lstStyle/>
          <a:p>
            <a:pPr lvl="2">
              <a:lnSpc>
                <a:spcPct val="90000"/>
              </a:lnSpc>
              <a:buClr>
                <a:srgbClr val="01334E"/>
              </a:buClr>
              <a:buSzPts val="1800"/>
            </a:pPr>
            <a:r>
              <a:rPr lang="en-IE" sz="2000" b="1" i="0" u="none" strike="noStrike" cap="none" dirty="0">
                <a:solidFill>
                  <a:srgbClr val="01334E"/>
                </a:solidFill>
                <a:latin typeface="Arial"/>
                <a:ea typeface="Arial"/>
                <a:cs typeface="Arial"/>
                <a:sym typeface="Arial"/>
              </a:rPr>
              <a:t>Wellbeing Indicators</a:t>
            </a:r>
          </a:p>
          <a:p>
            <a:pPr marL="285750" lvl="2" indent="-285750">
              <a:lnSpc>
                <a:spcPct val="90000"/>
              </a:lnSpc>
              <a:buClr>
                <a:srgbClr val="01334E"/>
              </a:buClr>
              <a:buSzPts val="1800"/>
              <a:buFont typeface="Arial" panose="020B0604020202020204" pitchFamily="34" charset="0"/>
              <a:buChar char="•"/>
            </a:pPr>
            <a:r>
              <a:rPr lang="en-IE" sz="2000" dirty="0">
                <a:solidFill>
                  <a:srgbClr val="01334E"/>
                </a:solidFill>
              </a:rPr>
              <a:t>Connected</a:t>
            </a:r>
            <a:endParaRPr lang="en-IE" sz="2000" i="0" u="none" strike="noStrike" cap="none" dirty="0">
              <a:solidFill>
                <a:srgbClr val="01334E"/>
              </a:solidFill>
              <a:latin typeface="Arial"/>
              <a:ea typeface="Arial"/>
              <a:cs typeface="Arial"/>
              <a:sym typeface="Arial"/>
            </a:endParaRPr>
          </a:p>
          <a:p>
            <a:pPr marL="285750" lvl="2" indent="-285750">
              <a:lnSpc>
                <a:spcPct val="90000"/>
              </a:lnSpc>
              <a:buClr>
                <a:srgbClr val="01334E"/>
              </a:buClr>
              <a:buSzPts val="1800"/>
              <a:buFont typeface="Arial" panose="020B0604020202020204" pitchFamily="34" charset="0"/>
              <a:buChar char="•"/>
            </a:pPr>
            <a:r>
              <a:rPr lang="en-IE" sz="2000" i="0" u="none" strike="noStrike" cap="none" dirty="0">
                <a:solidFill>
                  <a:srgbClr val="01334E"/>
                </a:solidFill>
                <a:latin typeface="Arial"/>
                <a:ea typeface="Arial"/>
                <a:cs typeface="Arial"/>
                <a:sym typeface="Arial"/>
              </a:rPr>
              <a:t>Resilient</a:t>
            </a:r>
          </a:p>
          <a:p>
            <a:pPr marL="285750" lvl="2" indent="-285750">
              <a:lnSpc>
                <a:spcPct val="90000"/>
              </a:lnSpc>
              <a:buClr>
                <a:srgbClr val="01334E"/>
              </a:buClr>
              <a:buSzPts val="1800"/>
              <a:buFont typeface="Arial" panose="020B0604020202020204" pitchFamily="34" charset="0"/>
              <a:buChar char="•"/>
            </a:pPr>
            <a:r>
              <a:rPr lang="en-IE" sz="2000" dirty="0">
                <a:solidFill>
                  <a:srgbClr val="01334E"/>
                </a:solidFill>
              </a:rPr>
              <a:t>Responsible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334E"/>
              </a:buClr>
              <a:buSzPts val="1800"/>
              <a:buFont typeface="Arial"/>
              <a:buNone/>
            </a:pPr>
            <a:r>
              <a:rPr lang="en-IE" dirty="0"/>
              <a:t>Unit 2, Introduction</a:t>
            </a:r>
            <a:endParaRPr dirty="0"/>
          </a:p>
        </p:txBody>
      </p:sp>
      <p:sp>
        <p:nvSpPr>
          <p:cNvPr id="207" name="Google Shape;207;p8"/>
          <p:cNvSpPr txBox="1">
            <a:spLocks noGrp="1"/>
          </p:cNvSpPr>
          <p:nvPr>
            <p:ph type="body" idx="1"/>
          </p:nvPr>
        </p:nvSpPr>
        <p:spPr>
          <a:xfrm>
            <a:off x="661059" y="1330012"/>
            <a:ext cx="4969554" cy="22272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1334E"/>
              </a:buClr>
              <a:buSzPts val="4000"/>
              <a:buNone/>
            </a:pPr>
            <a:r>
              <a:rPr lang="en-IE" sz="2000" dirty="0"/>
              <a:t>Hi, I’m Dave. </a:t>
            </a:r>
          </a:p>
          <a:p>
            <a:pPr marL="0" lvl="0" indent="0" algn="ctr" rtl="0">
              <a:lnSpc>
                <a:spcPct val="90000"/>
              </a:lnSpc>
              <a:spcBef>
                <a:spcPts val="0"/>
              </a:spcBef>
              <a:spcAft>
                <a:spcPts val="0"/>
              </a:spcAft>
              <a:buClr>
                <a:srgbClr val="01334E"/>
              </a:buClr>
              <a:buSzPts val="4000"/>
              <a:buNone/>
            </a:pPr>
            <a:r>
              <a:rPr lang="en-IE" sz="2000" dirty="0"/>
              <a:t>Nice to meet you! </a:t>
            </a:r>
          </a:p>
          <a:p>
            <a:pPr marL="0" lvl="0" indent="0" algn="ctr" rtl="0">
              <a:lnSpc>
                <a:spcPct val="90000"/>
              </a:lnSpc>
              <a:spcBef>
                <a:spcPts val="0"/>
              </a:spcBef>
              <a:spcAft>
                <a:spcPts val="0"/>
              </a:spcAft>
              <a:buClr>
                <a:srgbClr val="01334E"/>
              </a:buClr>
              <a:buSzPts val="4000"/>
              <a:buNone/>
            </a:pPr>
            <a:r>
              <a:rPr lang="en-IE" sz="2000" dirty="0"/>
              <a:t>I’m here to tell you that we use icons (the small pictures below) in this unit. These will help you to understand what you will be doing during the different activities. </a:t>
            </a:r>
          </a:p>
          <a:p>
            <a:pPr marL="0" lvl="0" indent="0" algn="ctr" rtl="0">
              <a:lnSpc>
                <a:spcPct val="90000"/>
              </a:lnSpc>
              <a:spcBef>
                <a:spcPts val="0"/>
              </a:spcBef>
              <a:spcAft>
                <a:spcPts val="0"/>
              </a:spcAft>
              <a:buClr>
                <a:srgbClr val="01334E"/>
              </a:buClr>
              <a:buSzPts val="4000"/>
              <a:buNone/>
            </a:pPr>
            <a:r>
              <a:rPr lang="en-IE" sz="2000" dirty="0"/>
              <a:t>Have fun (and learn lots)!</a:t>
            </a:r>
          </a:p>
          <a:p>
            <a:pPr marL="0" lvl="0" indent="0" algn="ctr" rtl="0">
              <a:lnSpc>
                <a:spcPct val="90000"/>
              </a:lnSpc>
              <a:spcBef>
                <a:spcPts val="0"/>
              </a:spcBef>
              <a:spcAft>
                <a:spcPts val="0"/>
              </a:spcAft>
              <a:buClr>
                <a:srgbClr val="01334E"/>
              </a:buClr>
              <a:buSzPts val="4000"/>
              <a:buNone/>
            </a:pPr>
            <a:r>
              <a:rPr lang="en-IE" sz="2800" dirty="0"/>
              <a:t> </a:t>
            </a:r>
            <a:endParaRPr sz="2800" dirty="0"/>
          </a:p>
        </p:txBody>
      </p:sp>
      <p:pic>
        <p:nvPicPr>
          <p:cNvPr id="209" name="Google Shape;209;p8" descr="Icon&#10;&#10;Description automatically generated with low confidence"/>
          <p:cNvPicPr preferRelativeResize="0"/>
          <p:nvPr/>
        </p:nvPicPr>
        <p:blipFill rotWithShape="1">
          <a:blip r:embed="rId3">
            <a:alphaModFix/>
          </a:blip>
          <a:srcRect/>
          <a:stretch/>
        </p:blipFill>
        <p:spPr>
          <a:xfrm>
            <a:off x="1171983" y="1349981"/>
            <a:ext cx="685903" cy="433659"/>
          </a:xfrm>
          <a:prstGeom prst="rect">
            <a:avLst/>
          </a:prstGeom>
          <a:noFill/>
          <a:ln>
            <a:noFill/>
          </a:ln>
        </p:spPr>
      </p:pic>
      <p:pic>
        <p:nvPicPr>
          <p:cNvPr id="210" name="Google Shape;210;p8" descr="Icon&#10;&#10;Description automatically generated with low confidence"/>
          <p:cNvPicPr preferRelativeResize="0"/>
          <p:nvPr/>
        </p:nvPicPr>
        <p:blipFill rotWithShape="1">
          <a:blip r:embed="rId3">
            <a:alphaModFix/>
          </a:blip>
          <a:srcRect/>
          <a:stretch/>
        </p:blipFill>
        <p:spPr>
          <a:xfrm rot="10800000">
            <a:off x="4832632" y="3140637"/>
            <a:ext cx="685903" cy="433659"/>
          </a:xfrm>
          <a:prstGeom prst="rect">
            <a:avLst/>
          </a:prstGeom>
          <a:noFill/>
          <a:ln>
            <a:noFill/>
          </a:ln>
        </p:spPr>
      </p:pic>
      <p:pic>
        <p:nvPicPr>
          <p:cNvPr id="11" name="Google Shape;425;p21" descr="Shape, square&#10;&#10;Description automatically generated">
            <a:extLst>
              <a:ext uri="{FF2B5EF4-FFF2-40B4-BE49-F238E27FC236}">
                <a16:creationId xmlns:a16="http://schemas.microsoft.com/office/drawing/2014/main" id="{6F4A2433-C0D7-E050-42A5-81E150095675}"/>
              </a:ext>
            </a:extLst>
          </p:cNvPr>
          <p:cNvPicPr preferRelativeResize="0"/>
          <p:nvPr/>
        </p:nvPicPr>
        <p:blipFill rotWithShape="1">
          <a:blip r:embed="rId4">
            <a:alphaModFix/>
          </a:blip>
          <a:srcRect/>
          <a:stretch/>
        </p:blipFill>
        <p:spPr>
          <a:xfrm>
            <a:off x="610565" y="3893964"/>
            <a:ext cx="5181190" cy="2730755"/>
          </a:xfrm>
          <a:prstGeom prst="rect">
            <a:avLst/>
          </a:prstGeom>
          <a:noFill/>
          <a:ln>
            <a:noFill/>
          </a:ln>
        </p:spPr>
      </p:pic>
      <p:pic>
        <p:nvPicPr>
          <p:cNvPr id="5" name="Google Shape;331;p19" descr="Icon&#10;&#10;Description automatically generated">
            <a:extLst>
              <a:ext uri="{FF2B5EF4-FFF2-40B4-BE49-F238E27FC236}">
                <a16:creationId xmlns:a16="http://schemas.microsoft.com/office/drawing/2014/main" id="{3D86F3FF-16E5-0AC8-801D-82DD1743D988}"/>
              </a:ext>
            </a:extLst>
          </p:cNvPr>
          <p:cNvPicPr preferRelativeResize="0"/>
          <p:nvPr/>
        </p:nvPicPr>
        <p:blipFill rotWithShape="1">
          <a:blip r:embed="rId5">
            <a:alphaModFix/>
          </a:blip>
          <a:srcRect/>
          <a:stretch/>
        </p:blipFill>
        <p:spPr>
          <a:xfrm>
            <a:off x="602962" y="3924126"/>
            <a:ext cx="1007241" cy="1007241"/>
          </a:xfrm>
          <a:prstGeom prst="rect">
            <a:avLst/>
          </a:prstGeom>
          <a:noFill/>
          <a:ln>
            <a:noFill/>
          </a:ln>
        </p:spPr>
      </p:pic>
      <p:sp>
        <p:nvSpPr>
          <p:cNvPr id="7" name="TextBox 6">
            <a:extLst>
              <a:ext uri="{FF2B5EF4-FFF2-40B4-BE49-F238E27FC236}">
                <a16:creationId xmlns:a16="http://schemas.microsoft.com/office/drawing/2014/main" id="{AC0D6F49-76D5-690B-8740-9E7182279A8F}"/>
              </a:ext>
            </a:extLst>
          </p:cNvPr>
          <p:cNvSpPr txBox="1"/>
          <p:nvPr/>
        </p:nvSpPr>
        <p:spPr>
          <a:xfrm>
            <a:off x="1501046" y="4248997"/>
            <a:ext cx="1840832" cy="369332"/>
          </a:xfrm>
          <a:prstGeom prst="rect">
            <a:avLst/>
          </a:prstGeom>
          <a:noFill/>
        </p:spPr>
        <p:txBody>
          <a:bodyPr wrap="square" rtlCol="0">
            <a:spAutoFit/>
          </a:bodyPr>
          <a:lstStyle/>
          <a:p>
            <a:r>
              <a:rPr lang="en-IE" sz="1800" dirty="0"/>
              <a:t>Individual work</a:t>
            </a:r>
          </a:p>
        </p:txBody>
      </p:sp>
      <p:pic>
        <p:nvPicPr>
          <p:cNvPr id="13" name="Google Shape;330;p19" descr="A picture containing text&#10;&#10;Description automatically generated">
            <a:extLst>
              <a:ext uri="{FF2B5EF4-FFF2-40B4-BE49-F238E27FC236}">
                <a16:creationId xmlns:a16="http://schemas.microsoft.com/office/drawing/2014/main" id="{CE1BFD98-AC04-4F57-7FE6-09C909D514DC}"/>
              </a:ext>
            </a:extLst>
          </p:cNvPr>
          <p:cNvPicPr preferRelativeResize="0"/>
          <p:nvPr/>
        </p:nvPicPr>
        <p:blipFill rotWithShape="1">
          <a:blip r:embed="rId6">
            <a:alphaModFix/>
          </a:blip>
          <a:srcRect/>
          <a:stretch/>
        </p:blipFill>
        <p:spPr>
          <a:xfrm>
            <a:off x="602961" y="4770801"/>
            <a:ext cx="1007241" cy="1007241"/>
          </a:xfrm>
          <a:prstGeom prst="rect">
            <a:avLst/>
          </a:prstGeom>
          <a:noFill/>
          <a:ln>
            <a:noFill/>
          </a:ln>
        </p:spPr>
      </p:pic>
      <p:sp>
        <p:nvSpPr>
          <p:cNvPr id="14" name="TextBox 13">
            <a:extLst>
              <a:ext uri="{FF2B5EF4-FFF2-40B4-BE49-F238E27FC236}">
                <a16:creationId xmlns:a16="http://schemas.microsoft.com/office/drawing/2014/main" id="{75751AFA-902A-0D60-9913-180FBBBF634B}"/>
              </a:ext>
            </a:extLst>
          </p:cNvPr>
          <p:cNvSpPr txBox="1"/>
          <p:nvPr/>
        </p:nvSpPr>
        <p:spPr>
          <a:xfrm>
            <a:off x="1514934" y="5101734"/>
            <a:ext cx="1840832" cy="369332"/>
          </a:xfrm>
          <a:prstGeom prst="rect">
            <a:avLst/>
          </a:prstGeom>
          <a:noFill/>
        </p:spPr>
        <p:txBody>
          <a:bodyPr wrap="square" rtlCol="0">
            <a:spAutoFit/>
          </a:bodyPr>
          <a:lstStyle/>
          <a:p>
            <a:r>
              <a:rPr lang="en-IE" sz="1800" dirty="0"/>
              <a:t>Group work</a:t>
            </a:r>
          </a:p>
        </p:txBody>
      </p:sp>
      <p:pic>
        <p:nvPicPr>
          <p:cNvPr id="15" name="Google Shape;329;p19" descr="A picture containing icon&#10;&#10;Description automatically generated">
            <a:extLst>
              <a:ext uri="{FF2B5EF4-FFF2-40B4-BE49-F238E27FC236}">
                <a16:creationId xmlns:a16="http://schemas.microsoft.com/office/drawing/2014/main" id="{D1734177-9900-3C1C-9DA4-63B15AACF03C}"/>
              </a:ext>
            </a:extLst>
          </p:cNvPr>
          <p:cNvPicPr preferRelativeResize="0"/>
          <p:nvPr/>
        </p:nvPicPr>
        <p:blipFill rotWithShape="1">
          <a:blip r:embed="rId7">
            <a:alphaModFix/>
          </a:blip>
          <a:srcRect/>
          <a:stretch/>
        </p:blipFill>
        <p:spPr>
          <a:xfrm>
            <a:off x="3379035" y="5524081"/>
            <a:ext cx="1007241" cy="1007241"/>
          </a:xfrm>
          <a:prstGeom prst="rect">
            <a:avLst/>
          </a:prstGeom>
          <a:noFill/>
          <a:ln>
            <a:noFill/>
          </a:ln>
        </p:spPr>
      </p:pic>
      <p:sp>
        <p:nvSpPr>
          <p:cNvPr id="16" name="TextBox 15">
            <a:extLst>
              <a:ext uri="{FF2B5EF4-FFF2-40B4-BE49-F238E27FC236}">
                <a16:creationId xmlns:a16="http://schemas.microsoft.com/office/drawing/2014/main" id="{13B5AC21-A190-42B2-528D-38B971E7870D}"/>
              </a:ext>
            </a:extLst>
          </p:cNvPr>
          <p:cNvSpPr txBox="1"/>
          <p:nvPr/>
        </p:nvSpPr>
        <p:spPr>
          <a:xfrm>
            <a:off x="4255168" y="5793620"/>
            <a:ext cx="1840832" cy="646331"/>
          </a:xfrm>
          <a:prstGeom prst="rect">
            <a:avLst/>
          </a:prstGeom>
          <a:noFill/>
        </p:spPr>
        <p:txBody>
          <a:bodyPr wrap="square" rtlCol="0">
            <a:spAutoFit/>
          </a:bodyPr>
          <a:lstStyle/>
          <a:p>
            <a:r>
              <a:rPr lang="en-IE" sz="1800" dirty="0"/>
              <a:t>Extension activity</a:t>
            </a:r>
          </a:p>
        </p:txBody>
      </p:sp>
      <p:sp>
        <p:nvSpPr>
          <p:cNvPr id="21" name="TextBox 20">
            <a:extLst>
              <a:ext uri="{FF2B5EF4-FFF2-40B4-BE49-F238E27FC236}">
                <a16:creationId xmlns:a16="http://schemas.microsoft.com/office/drawing/2014/main" id="{8BC66A5D-D035-7CA5-8EBC-3687E1F7D59E}"/>
              </a:ext>
            </a:extLst>
          </p:cNvPr>
          <p:cNvSpPr txBox="1"/>
          <p:nvPr/>
        </p:nvSpPr>
        <p:spPr>
          <a:xfrm>
            <a:off x="4235816" y="4160508"/>
            <a:ext cx="1840832" cy="646331"/>
          </a:xfrm>
          <a:prstGeom prst="rect">
            <a:avLst/>
          </a:prstGeom>
          <a:noFill/>
        </p:spPr>
        <p:txBody>
          <a:bodyPr wrap="square" rtlCol="0">
            <a:spAutoFit/>
          </a:bodyPr>
          <a:lstStyle/>
          <a:p>
            <a:r>
              <a:rPr lang="en-IE" sz="1800" dirty="0"/>
              <a:t>Class discussion</a:t>
            </a:r>
          </a:p>
        </p:txBody>
      </p:sp>
      <p:pic>
        <p:nvPicPr>
          <p:cNvPr id="24" name="Picture 23" descr="Icon&#10;&#10;Description automatically generated">
            <a:extLst>
              <a:ext uri="{FF2B5EF4-FFF2-40B4-BE49-F238E27FC236}">
                <a16:creationId xmlns:a16="http://schemas.microsoft.com/office/drawing/2014/main" id="{B23E241C-496A-DBF9-0496-B6AA51936A25}"/>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349481" y="4674465"/>
            <a:ext cx="1007241" cy="1007241"/>
          </a:xfrm>
          <a:prstGeom prst="rect">
            <a:avLst/>
          </a:prstGeom>
        </p:spPr>
      </p:pic>
      <p:sp>
        <p:nvSpPr>
          <p:cNvPr id="25" name="TextBox 24">
            <a:extLst>
              <a:ext uri="{FF2B5EF4-FFF2-40B4-BE49-F238E27FC236}">
                <a16:creationId xmlns:a16="http://schemas.microsoft.com/office/drawing/2014/main" id="{782D7CEC-183B-DF31-F18F-1F03B8F3E521}"/>
              </a:ext>
            </a:extLst>
          </p:cNvPr>
          <p:cNvSpPr txBox="1"/>
          <p:nvPr/>
        </p:nvSpPr>
        <p:spPr>
          <a:xfrm>
            <a:off x="4284722" y="4973094"/>
            <a:ext cx="1840832" cy="369332"/>
          </a:xfrm>
          <a:prstGeom prst="rect">
            <a:avLst/>
          </a:prstGeom>
          <a:noFill/>
        </p:spPr>
        <p:txBody>
          <a:bodyPr wrap="square" rtlCol="0">
            <a:spAutoFit/>
          </a:bodyPr>
          <a:lstStyle/>
          <a:p>
            <a:r>
              <a:rPr lang="en-IE" sz="1800" dirty="0"/>
              <a:t>Reading</a:t>
            </a:r>
          </a:p>
        </p:txBody>
      </p:sp>
      <p:pic>
        <p:nvPicPr>
          <p:cNvPr id="26" name="Picture 25" descr="Icon&#10;&#10;Description automatically generated">
            <a:extLst>
              <a:ext uri="{FF2B5EF4-FFF2-40B4-BE49-F238E27FC236}">
                <a16:creationId xmlns:a16="http://schemas.microsoft.com/office/drawing/2014/main" id="{81E94CBC-E131-4DB9-64AC-5EAB02FA625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364194" y="3831083"/>
            <a:ext cx="1007241" cy="1007241"/>
          </a:xfrm>
          <a:prstGeom prst="rect">
            <a:avLst/>
          </a:prstGeom>
        </p:spPr>
      </p:pic>
      <p:pic>
        <p:nvPicPr>
          <p:cNvPr id="4" name="Picture 3" descr="Icon&#10;&#10;Description automatically generated">
            <a:extLst>
              <a:ext uri="{FF2B5EF4-FFF2-40B4-BE49-F238E27FC236}">
                <a16:creationId xmlns:a16="http://schemas.microsoft.com/office/drawing/2014/main" id="{90D78676-4772-6B40-E196-96D738C2F64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02960" y="5594088"/>
            <a:ext cx="1007241" cy="1007241"/>
          </a:xfrm>
          <a:prstGeom prst="rect">
            <a:avLst/>
          </a:prstGeom>
        </p:spPr>
      </p:pic>
      <p:sp>
        <p:nvSpPr>
          <p:cNvPr id="6" name="TextBox 5">
            <a:extLst>
              <a:ext uri="{FF2B5EF4-FFF2-40B4-BE49-F238E27FC236}">
                <a16:creationId xmlns:a16="http://schemas.microsoft.com/office/drawing/2014/main" id="{306715A1-BC39-2631-5090-CC47DBFA06EF}"/>
              </a:ext>
            </a:extLst>
          </p:cNvPr>
          <p:cNvSpPr txBox="1"/>
          <p:nvPr/>
        </p:nvSpPr>
        <p:spPr>
          <a:xfrm>
            <a:off x="1508649" y="5940115"/>
            <a:ext cx="1840832" cy="369332"/>
          </a:xfrm>
          <a:prstGeom prst="rect">
            <a:avLst/>
          </a:prstGeom>
          <a:noFill/>
        </p:spPr>
        <p:txBody>
          <a:bodyPr wrap="square" rtlCol="0">
            <a:spAutoFit/>
          </a:bodyPr>
          <a:lstStyle/>
          <a:p>
            <a:r>
              <a:rPr lang="en-IE" sz="1800" dirty="0"/>
              <a:t>Pair work</a:t>
            </a:r>
          </a:p>
        </p:txBody>
      </p:sp>
      <p:pic>
        <p:nvPicPr>
          <p:cNvPr id="8" name="Picture 7">
            <a:extLst>
              <a:ext uri="{FF2B5EF4-FFF2-40B4-BE49-F238E27FC236}">
                <a16:creationId xmlns:a16="http://schemas.microsoft.com/office/drawing/2014/main" id="{B56D1AED-399A-12E4-6063-93136CE594B9}"/>
              </a:ext>
            </a:extLst>
          </p:cNvPr>
          <p:cNvPicPr>
            <a:picLocks noChangeAspect="1"/>
          </p:cNvPicPr>
          <p:nvPr/>
        </p:nvPicPr>
        <p:blipFill>
          <a:blip r:embed="rId11"/>
          <a:srcRect/>
          <a:stretch/>
        </p:blipFill>
        <p:spPr>
          <a:xfrm>
            <a:off x="6302679" y="364890"/>
            <a:ext cx="5156134" cy="5229198"/>
          </a:xfrm>
          <a:prstGeom prst="rect">
            <a:avLst/>
          </a:prstGeom>
        </p:spPr>
      </p:pic>
    </p:spTree>
    <p:extLst>
      <p:ext uri="{BB962C8B-B14F-4D97-AF65-F5344CB8AC3E}">
        <p14:creationId xmlns:p14="http://schemas.microsoft.com/office/powerpoint/2010/main" val="425285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square&#10;&#10;Description automatically generated">
            <a:extLst>
              <a:ext uri="{FF2B5EF4-FFF2-40B4-BE49-F238E27FC236}">
                <a16:creationId xmlns:a16="http://schemas.microsoft.com/office/drawing/2014/main" id="{8D4700C5-1841-2453-0403-76BC6ABAB443}"/>
              </a:ext>
            </a:extLst>
          </p:cNvPr>
          <p:cNvPicPr>
            <a:picLocks noChangeAspect="1"/>
          </p:cNvPicPr>
          <p:nvPr/>
        </p:nvPicPr>
        <p:blipFill>
          <a:blip r:embed="rId3"/>
          <a:stretch>
            <a:fillRect/>
          </a:stretch>
        </p:blipFill>
        <p:spPr>
          <a:xfrm>
            <a:off x="204150" y="650164"/>
            <a:ext cx="3513648" cy="2393671"/>
          </a:xfrm>
          <a:prstGeom prst="rect">
            <a:avLst/>
          </a:prstGeom>
        </p:spPr>
      </p:pic>
      <p:sp>
        <p:nvSpPr>
          <p:cNvPr id="3" name="TextBox 2">
            <a:extLst>
              <a:ext uri="{FF2B5EF4-FFF2-40B4-BE49-F238E27FC236}">
                <a16:creationId xmlns:a16="http://schemas.microsoft.com/office/drawing/2014/main" id="{C77AA390-76DF-2274-A8A1-462FC0A32835}"/>
              </a:ext>
            </a:extLst>
          </p:cNvPr>
          <p:cNvSpPr txBox="1"/>
          <p:nvPr/>
        </p:nvSpPr>
        <p:spPr>
          <a:xfrm>
            <a:off x="359998" y="836594"/>
            <a:ext cx="3271685" cy="2031325"/>
          </a:xfrm>
          <a:prstGeom prst="rect">
            <a:avLst/>
          </a:prstGeom>
          <a:noFill/>
        </p:spPr>
        <p:txBody>
          <a:bodyPr wrap="square" rtlCol="0">
            <a:spAutoFit/>
          </a:bodyPr>
          <a:lstStyle/>
          <a:p>
            <a:r>
              <a:rPr lang="en-IE" sz="1800" dirty="0">
                <a:latin typeface="+mn-lt"/>
                <a:hlinkClick r:id="rId4"/>
              </a:rPr>
              <a:t>HEAR</a:t>
            </a:r>
            <a:r>
              <a:rPr lang="en-IE" sz="1800" dirty="0">
                <a:latin typeface="+mn-lt"/>
              </a:rPr>
              <a:t>: </a:t>
            </a:r>
            <a:r>
              <a:rPr lang="en-IE" sz="1800" dirty="0">
                <a:solidFill>
                  <a:schemeClr val="tx1"/>
                </a:solidFill>
                <a:latin typeface="+mn-lt"/>
              </a:rPr>
              <a:t>A financial support for </a:t>
            </a:r>
            <a:r>
              <a:rPr lang="en-GB" sz="1800" b="0" dirty="0">
                <a:solidFill>
                  <a:schemeClr val="tx1"/>
                </a:solidFill>
                <a:effectLst/>
                <a:latin typeface="+mn-lt"/>
              </a:rPr>
              <a:t>school leavers under the age of 23 who come from lower income families, went to a school or come from a place that is considered disadvantaged. </a:t>
            </a:r>
            <a:endParaRPr lang="en-GB" sz="1800" dirty="0">
              <a:solidFill>
                <a:schemeClr val="tx1"/>
              </a:solidFill>
            </a:endParaRPr>
          </a:p>
        </p:txBody>
      </p:sp>
      <p:pic>
        <p:nvPicPr>
          <p:cNvPr id="4" name="Picture 3" descr="Shape, square&#10;&#10;Description automatically generated">
            <a:extLst>
              <a:ext uri="{FF2B5EF4-FFF2-40B4-BE49-F238E27FC236}">
                <a16:creationId xmlns:a16="http://schemas.microsoft.com/office/drawing/2014/main" id="{05003CB9-4862-6257-FE97-07687D065373}"/>
              </a:ext>
            </a:extLst>
          </p:cNvPr>
          <p:cNvPicPr>
            <a:picLocks noChangeAspect="1"/>
          </p:cNvPicPr>
          <p:nvPr/>
        </p:nvPicPr>
        <p:blipFill>
          <a:blip r:embed="rId3"/>
          <a:stretch>
            <a:fillRect/>
          </a:stretch>
        </p:blipFill>
        <p:spPr>
          <a:xfrm>
            <a:off x="4035288" y="198316"/>
            <a:ext cx="6701768" cy="1772707"/>
          </a:xfrm>
          <a:prstGeom prst="rect">
            <a:avLst/>
          </a:prstGeom>
        </p:spPr>
      </p:pic>
      <p:pic>
        <p:nvPicPr>
          <p:cNvPr id="6" name="Picture 5" descr="Shape, square&#10;&#10;Description automatically generated">
            <a:extLst>
              <a:ext uri="{FF2B5EF4-FFF2-40B4-BE49-F238E27FC236}">
                <a16:creationId xmlns:a16="http://schemas.microsoft.com/office/drawing/2014/main" id="{97444218-7521-5B21-D3DD-5D2492B64A30}"/>
              </a:ext>
            </a:extLst>
          </p:cNvPr>
          <p:cNvPicPr>
            <a:picLocks noChangeAspect="1"/>
          </p:cNvPicPr>
          <p:nvPr/>
        </p:nvPicPr>
        <p:blipFill>
          <a:blip r:embed="rId3"/>
          <a:stretch>
            <a:fillRect/>
          </a:stretch>
        </p:blipFill>
        <p:spPr>
          <a:xfrm>
            <a:off x="118503" y="3376271"/>
            <a:ext cx="3916785" cy="2303461"/>
          </a:xfrm>
          <a:prstGeom prst="rect">
            <a:avLst/>
          </a:prstGeom>
        </p:spPr>
      </p:pic>
      <p:pic>
        <p:nvPicPr>
          <p:cNvPr id="10" name="Picture 9" descr="Shape, square&#10;&#10;Description automatically generated">
            <a:extLst>
              <a:ext uri="{FF2B5EF4-FFF2-40B4-BE49-F238E27FC236}">
                <a16:creationId xmlns:a16="http://schemas.microsoft.com/office/drawing/2014/main" id="{893303A8-5A9F-E9A5-A38A-DC399B0683BD}"/>
              </a:ext>
            </a:extLst>
          </p:cNvPr>
          <p:cNvPicPr>
            <a:picLocks noChangeAspect="1"/>
          </p:cNvPicPr>
          <p:nvPr/>
        </p:nvPicPr>
        <p:blipFill>
          <a:blip r:embed="rId3"/>
          <a:stretch>
            <a:fillRect/>
          </a:stretch>
        </p:blipFill>
        <p:spPr>
          <a:xfrm>
            <a:off x="456499" y="5804811"/>
            <a:ext cx="11114665" cy="913042"/>
          </a:xfrm>
          <a:prstGeom prst="rect">
            <a:avLst/>
          </a:prstGeom>
        </p:spPr>
      </p:pic>
      <p:pic>
        <p:nvPicPr>
          <p:cNvPr id="14" name="Picture 13" descr="Shape, square&#10;&#10;Description automatically generated">
            <a:extLst>
              <a:ext uri="{FF2B5EF4-FFF2-40B4-BE49-F238E27FC236}">
                <a16:creationId xmlns:a16="http://schemas.microsoft.com/office/drawing/2014/main" id="{E2C112AD-4268-F667-DBD6-1E1090FC933E}"/>
              </a:ext>
            </a:extLst>
          </p:cNvPr>
          <p:cNvPicPr>
            <a:picLocks noChangeAspect="1"/>
          </p:cNvPicPr>
          <p:nvPr/>
        </p:nvPicPr>
        <p:blipFill>
          <a:blip r:embed="rId3"/>
          <a:stretch>
            <a:fillRect/>
          </a:stretch>
        </p:blipFill>
        <p:spPr>
          <a:xfrm>
            <a:off x="8377538" y="2714793"/>
            <a:ext cx="3610326" cy="2393671"/>
          </a:xfrm>
          <a:prstGeom prst="rect">
            <a:avLst/>
          </a:prstGeom>
        </p:spPr>
      </p:pic>
      <p:pic>
        <p:nvPicPr>
          <p:cNvPr id="16" name="Picture 15" descr="Shape, square&#10;&#10;Description automatically generated">
            <a:extLst>
              <a:ext uri="{FF2B5EF4-FFF2-40B4-BE49-F238E27FC236}">
                <a16:creationId xmlns:a16="http://schemas.microsoft.com/office/drawing/2014/main" id="{52B0D1DF-C137-6A37-4E39-BB3A2798DA73}"/>
              </a:ext>
            </a:extLst>
          </p:cNvPr>
          <p:cNvPicPr>
            <a:picLocks noChangeAspect="1"/>
          </p:cNvPicPr>
          <p:nvPr/>
        </p:nvPicPr>
        <p:blipFill>
          <a:blip r:embed="rId3"/>
          <a:stretch>
            <a:fillRect/>
          </a:stretch>
        </p:blipFill>
        <p:spPr>
          <a:xfrm>
            <a:off x="4180046" y="2152354"/>
            <a:ext cx="3992275" cy="3471126"/>
          </a:xfrm>
          <a:prstGeom prst="rect">
            <a:avLst/>
          </a:prstGeom>
        </p:spPr>
      </p:pic>
      <p:sp>
        <p:nvSpPr>
          <p:cNvPr id="20" name="TextBox 19">
            <a:extLst>
              <a:ext uri="{FF2B5EF4-FFF2-40B4-BE49-F238E27FC236}">
                <a16:creationId xmlns:a16="http://schemas.microsoft.com/office/drawing/2014/main" id="{261E1418-AAA9-C5EE-49D9-B6061A05ABAE}"/>
              </a:ext>
            </a:extLst>
          </p:cNvPr>
          <p:cNvSpPr txBox="1"/>
          <p:nvPr/>
        </p:nvSpPr>
        <p:spPr>
          <a:xfrm>
            <a:off x="4207951" y="323187"/>
            <a:ext cx="6583272" cy="1477328"/>
          </a:xfrm>
          <a:prstGeom prst="rect">
            <a:avLst/>
          </a:prstGeom>
          <a:noFill/>
        </p:spPr>
        <p:txBody>
          <a:bodyPr wrap="square">
            <a:spAutoFit/>
          </a:bodyPr>
          <a:lstStyle/>
          <a:p>
            <a:pPr>
              <a:buSzPts val="1400"/>
              <a:defRPr/>
            </a:pPr>
            <a:r>
              <a:rPr lang="en-IE" sz="1800" dirty="0">
                <a:latin typeface="+mn-lt"/>
                <a:hlinkClick r:id="rId5"/>
              </a:rPr>
              <a:t>DARE</a:t>
            </a:r>
            <a:r>
              <a:rPr lang="en-IE" sz="1800" dirty="0">
                <a:latin typeface="+mn-lt"/>
              </a:rPr>
              <a:t>: </a:t>
            </a:r>
            <a:r>
              <a:rPr lang="en-IE" sz="1800" dirty="0">
                <a:solidFill>
                  <a:schemeClr val="tx1"/>
                </a:solidFill>
                <a:latin typeface="+mn-lt"/>
              </a:rPr>
              <a:t>A support for </a:t>
            </a:r>
            <a:r>
              <a:rPr lang="en-GB" sz="1800" b="0" dirty="0">
                <a:solidFill>
                  <a:schemeClr val="tx1"/>
                </a:solidFill>
                <a:effectLst/>
                <a:latin typeface="+mn-lt"/>
              </a:rPr>
              <a:t>school leavers under the age of 23 who have one or more conditions or disabilities from a list that includes ADD or ADHD, Dyslexia, Dyspraxia and others, and can prove that this has had a negative impact on their secondary education. </a:t>
            </a:r>
          </a:p>
        </p:txBody>
      </p:sp>
      <p:sp>
        <p:nvSpPr>
          <p:cNvPr id="25" name="TextBox 24">
            <a:extLst>
              <a:ext uri="{FF2B5EF4-FFF2-40B4-BE49-F238E27FC236}">
                <a16:creationId xmlns:a16="http://schemas.microsoft.com/office/drawing/2014/main" id="{AE43424D-6ABA-412E-7ABD-031A005EDE80}"/>
              </a:ext>
            </a:extLst>
          </p:cNvPr>
          <p:cNvSpPr txBox="1"/>
          <p:nvPr/>
        </p:nvSpPr>
        <p:spPr>
          <a:xfrm>
            <a:off x="656994" y="5946443"/>
            <a:ext cx="11376969" cy="646331"/>
          </a:xfrm>
          <a:prstGeom prst="rect">
            <a:avLst/>
          </a:prstGeom>
          <a:noFill/>
        </p:spPr>
        <p:txBody>
          <a:bodyPr wrap="square">
            <a:spAutoFit/>
          </a:bodyPr>
          <a:lstStyle/>
          <a:p>
            <a:r>
              <a:rPr lang="en-GB" sz="1800" b="0" i="0" dirty="0">
                <a:solidFill>
                  <a:schemeClr val="tx1"/>
                </a:solidFill>
                <a:effectLst/>
                <a:highlight>
                  <a:srgbClr val="FFFFFF"/>
                </a:highlight>
                <a:latin typeface="+mn-lt"/>
                <a:hlinkClick r:id="rId6"/>
              </a:rPr>
              <a:t>1916 BURSURY</a:t>
            </a:r>
            <a:r>
              <a:rPr lang="en-GB" sz="1800" b="0" i="0" dirty="0">
                <a:solidFill>
                  <a:schemeClr val="tx1"/>
                </a:solidFill>
                <a:effectLst/>
                <a:highlight>
                  <a:srgbClr val="FFFFFF"/>
                </a:highlight>
                <a:latin typeface="+mn-lt"/>
              </a:rPr>
              <a:t>: Funding scheme to encourage participation and success by students from sections of society that are significantly under-represented in universities.</a:t>
            </a:r>
            <a:r>
              <a:rPr lang="en-GB" sz="1800" b="0" i="0" dirty="0">
                <a:solidFill>
                  <a:srgbClr val="445454"/>
                </a:solidFill>
                <a:effectLst/>
                <a:highlight>
                  <a:srgbClr val="FFFFFF"/>
                </a:highlight>
                <a:latin typeface="+mn-lt"/>
              </a:rPr>
              <a:t> </a:t>
            </a:r>
            <a:endParaRPr lang="en-GB" sz="1800" dirty="0">
              <a:latin typeface="+mn-lt"/>
            </a:endParaRPr>
          </a:p>
        </p:txBody>
      </p:sp>
      <p:sp>
        <p:nvSpPr>
          <p:cNvPr id="27" name="TextBox 26">
            <a:extLst>
              <a:ext uri="{FF2B5EF4-FFF2-40B4-BE49-F238E27FC236}">
                <a16:creationId xmlns:a16="http://schemas.microsoft.com/office/drawing/2014/main" id="{428E2298-09B7-31AE-D53B-A18615F4D6EF}"/>
              </a:ext>
            </a:extLst>
          </p:cNvPr>
          <p:cNvSpPr txBox="1"/>
          <p:nvPr/>
        </p:nvSpPr>
        <p:spPr>
          <a:xfrm>
            <a:off x="4305082" y="2294999"/>
            <a:ext cx="3790066" cy="3139321"/>
          </a:xfrm>
          <a:prstGeom prst="rect">
            <a:avLst/>
          </a:prstGeom>
          <a:noFill/>
        </p:spPr>
        <p:txBody>
          <a:bodyPr wrap="square">
            <a:spAutoFit/>
          </a:bodyPr>
          <a:lstStyle/>
          <a:p>
            <a:r>
              <a:rPr lang="en-GB" sz="1800" b="0" i="0" dirty="0">
                <a:solidFill>
                  <a:schemeClr val="tx1"/>
                </a:solidFill>
                <a:effectLst/>
                <a:highlight>
                  <a:srgbClr val="FFFFFF"/>
                </a:highlight>
                <a:latin typeface="+mn-lt"/>
                <a:hlinkClick r:id="rId7"/>
              </a:rPr>
              <a:t>ACCESS PROGRAMMES</a:t>
            </a:r>
            <a:r>
              <a:rPr lang="en-GB" sz="1800" b="0" i="0" dirty="0">
                <a:solidFill>
                  <a:schemeClr val="tx1"/>
                </a:solidFill>
                <a:effectLst/>
                <a:highlight>
                  <a:srgbClr val="FFFFFF"/>
                </a:highlight>
                <a:latin typeface="+mn-lt"/>
              </a:rPr>
              <a:t>: Programmes that provide participating students with the skills and knowledge needed for undertaking a full-time university course and to make the transition to third level easier. Students are also supported to identify and choose the course that is best suited to their interests and abilities.</a:t>
            </a:r>
            <a:r>
              <a:rPr lang="en-GB" sz="1800" b="0" i="0" dirty="0">
                <a:solidFill>
                  <a:srgbClr val="666666"/>
                </a:solidFill>
                <a:effectLst/>
                <a:highlight>
                  <a:srgbClr val="FFFFFF"/>
                </a:highlight>
                <a:latin typeface="+mn-lt"/>
              </a:rPr>
              <a:t> </a:t>
            </a:r>
            <a:endParaRPr lang="en-GB" sz="1800" dirty="0">
              <a:latin typeface="+mn-lt"/>
            </a:endParaRPr>
          </a:p>
        </p:txBody>
      </p:sp>
      <p:sp>
        <p:nvSpPr>
          <p:cNvPr id="29" name="TextBox 28">
            <a:extLst>
              <a:ext uri="{FF2B5EF4-FFF2-40B4-BE49-F238E27FC236}">
                <a16:creationId xmlns:a16="http://schemas.microsoft.com/office/drawing/2014/main" id="{08F954BF-E682-B7B0-7868-478DF0EC662D}"/>
              </a:ext>
            </a:extLst>
          </p:cNvPr>
          <p:cNvSpPr txBox="1"/>
          <p:nvPr/>
        </p:nvSpPr>
        <p:spPr>
          <a:xfrm>
            <a:off x="8484158" y="2883904"/>
            <a:ext cx="3404887" cy="2031325"/>
          </a:xfrm>
          <a:prstGeom prst="rect">
            <a:avLst/>
          </a:prstGeom>
          <a:noFill/>
        </p:spPr>
        <p:txBody>
          <a:bodyPr wrap="square">
            <a:spAutoFit/>
          </a:bodyPr>
          <a:lstStyle/>
          <a:p>
            <a:r>
              <a:rPr lang="en-GB" sz="1800" b="0" i="0" dirty="0">
                <a:solidFill>
                  <a:srgbClr val="161616"/>
                </a:solidFill>
                <a:effectLst/>
                <a:highlight>
                  <a:srgbClr val="FFFFFF"/>
                </a:highlight>
                <a:latin typeface="+mn-lt"/>
                <a:hlinkClick r:id="rId8"/>
              </a:rPr>
              <a:t>SUSI</a:t>
            </a:r>
            <a:r>
              <a:rPr lang="en-GB" sz="1800" b="0" i="0" dirty="0">
                <a:solidFill>
                  <a:srgbClr val="161616"/>
                </a:solidFill>
                <a:effectLst/>
                <a:highlight>
                  <a:srgbClr val="FFFFFF"/>
                </a:highlight>
                <a:latin typeface="+mn-lt"/>
              </a:rPr>
              <a:t>: Ireland’s national awarding authority for further and higher education grants. SUSI offers funding to eligible students in approved full-time courses at PLC, undergraduate and postgraduate levels. </a:t>
            </a:r>
            <a:endParaRPr lang="en-GB" sz="1800" dirty="0">
              <a:latin typeface="+mn-lt"/>
            </a:endParaRPr>
          </a:p>
        </p:txBody>
      </p:sp>
      <p:sp>
        <p:nvSpPr>
          <p:cNvPr id="31" name="TextBox 30">
            <a:extLst>
              <a:ext uri="{FF2B5EF4-FFF2-40B4-BE49-F238E27FC236}">
                <a16:creationId xmlns:a16="http://schemas.microsoft.com/office/drawing/2014/main" id="{CA947AA1-09CD-C169-8CFD-55BE9B03821D}"/>
              </a:ext>
            </a:extLst>
          </p:cNvPr>
          <p:cNvSpPr txBox="1"/>
          <p:nvPr/>
        </p:nvSpPr>
        <p:spPr>
          <a:xfrm>
            <a:off x="301294" y="3462825"/>
            <a:ext cx="3503229" cy="2031325"/>
          </a:xfrm>
          <a:prstGeom prst="rect">
            <a:avLst/>
          </a:prstGeom>
          <a:noFill/>
        </p:spPr>
        <p:txBody>
          <a:bodyPr wrap="square">
            <a:spAutoFit/>
          </a:bodyPr>
          <a:lstStyle/>
          <a:p>
            <a:pPr algn="l"/>
            <a:r>
              <a:rPr lang="en-GB" sz="1800" dirty="0">
                <a:highlight>
                  <a:srgbClr val="FFFFFF"/>
                </a:highlight>
                <a:latin typeface="+mn-lt"/>
              </a:rPr>
              <a:t>PATH I: Programme that aims to increase the number of </a:t>
            </a:r>
            <a:r>
              <a:rPr lang="en-GB" sz="1800" b="0" i="0" dirty="0">
                <a:solidFill>
                  <a:srgbClr val="000000"/>
                </a:solidFill>
                <a:effectLst/>
                <a:highlight>
                  <a:srgbClr val="FFFFFF"/>
                </a:highlight>
                <a:latin typeface="+mn-lt"/>
              </a:rPr>
              <a:t>students from under-represented groups entering initial teacher education. The DCU Pathways units are an example of a Path I initiative.</a:t>
            </a:r>
          </a:p>
        </p:txBody>
      </p:sp>
      <p:sp>
        <p:nvSpPr>
          <p:cNvPr id="37" name="TextBox 36">
            <a:extLst>
              <a:ext uri="{FF2B5EF4-FFF2-40B4-BE49-F238E27FC236}">
                <a16:creationId xmlns:a16="http://schemas.microsoft.com/office/drawing/2014/main" id="{B3B02B9E-B80E-EEAC-4B02-FB3956EFC2A5}"/>
              </a:ext>
            </a:extLst>
          </p:cNvPr>
          <p:cNvSpPr txBox="1"/>
          <p:nvPr/>
        </p:nvSpPr>
        <p:spPr>
          <a:xfrm>
            <a:off x="301294" y="110324"/>
            <a:ext cx="3192000" cy="369332"/>
          </a:xfrm>
          <a:prstGeom prst="rect">
            <a:avLst/>
          </a:prstGeom>
          <a:noFill/>
        </p:spPr>
        <p:txBody>
          <a:bodyPr wrap="square">
            <a:spAutoFit/>
          </a:bodyPr>
          <a:lstStyle/>
          <a:p>
            <a:r>
              <a:rPr kumimoji="0" lang="en-IE" sz="1800" b="1" i="0" u="none" strike="noStrike" kern="0" cap="none" spc="0" normalizeH="0" baseline="0" noProof="0" dirty="0">
                <a:ln>
                  <a:noFill/>
                </a:ln>
                <a:solidFill>
                  <a:srgbClr val="FFFFFF"/>
                </a:solidFill>
                <a:effectLst/>
                <a:uLnTx/>
                <a:uFillTx/>
                <a:latin typeface="Arial"/>
                <a:cs typeface="Arial"/>
                <a:sym typeface="Arial"/>
              </a:rPr>
              <a:t>Unit 2, Activity 1</a:t>
            </a:r>
            <a:endParaRPr lang="en-GB" dirty="0"/>
          </a:p>
        </p:txBody>
      </p:sp>
      <p:grpSp>
        <p:nvGrpSpPr>
          <p:cNvPr id="7" name="Group 6">
            <a:extLst>
              <a:ext uri="{FF2B5EF4-FFF2-40B4-BE49-F238E27FC236}">
                <a16:creationId xmlns:a16="http://schemas.microsoft.com/office/drawing/2014/main" id="{B09B7A3F-461A-5A27-97E7-2E9A917CFC35}"/>
              </a:ext>
            </a:extLst>
          </p:cNvPr>
          <p:cNvGrpSpPr/>
          <p:nvPr/>
        </p:nvGrpSpPr>
        <p:grpSpPr>
          <a:xfrm>
            <a:off x="11118668" y="236607"/>
            <a:ext cx="1030624" cy="2387520"/>
            <a:chOff x="11118668" y="236607"/>
            <a:chExt cx="1030624" cy="2387520"/>
          </a:xfrm>
        </p:grpSpPr>
        <p:pic>
          <p:nvPicPr>
            <p:cNvPr id="19" name="Google Shape;425;p21" descr="Shape, square&#10;&#10;Description automatically generated">
              <a:extLst>
                <a:ext uri="{FF2B5EF4-FFF2-40B4-BE49-F238E27FC236}">
                  <a16:creationId xmlns:a16="http://schemas.microsoft.com/office/drawing/2014/main" id="{FA3F4A62-FCE4-0E44-9DB0-B055839D747E}"/>
                </a:ext>
              </a:extLst>
            </p:cNvPr>
            <p:cNvPicPr preferRelativeResize="0"/>
            <p:nvPr/>
          </p:nvPicPr>
          <p:blipFill rotWithShape="1">
            <a:blip r:embed="rId9">
              <a:alphaModFix/>
            </a:blip>
            <a:srcRect/>
            <a:stretch/>
          </p:blipFill>
          <p:spPr>
            <a:xfrm rot="16200000">
              <a:off x="10483615" y="963610"/>
              <a:ext cx="2277350" cy="823346"/>
            </a:xfrm>
            <a:prstGeom prst="rect">
              <a:avLst/>
            </a:prstGeom>
            <a:noFill/>
            <a:ln>
              <a:noFill/>
            </a:ln>
          </p:spPr>
        </p:pic>
        <p:pic>
          <p:nvPicPr>
            <p:cNvPr id="22" name="Google Shape;330;p19" descr="A picture containing text&#10;&#10;Description automatically generated">
              <a:extLst>
                <a:ext uri="{FF2B5EF4-FFF2-40B4-BE49-F238E27FC236}">
                  <a16:creationId xmlns:a16="http://schemas.microsoft.com/office/drawing/2014/main" id="{C0B7E476-04D6-1777-8397-31A778ACEFD5}"/>
                </a:ext>
              </a:extLst>
            </p:cNvPr>
            <p:cNvPicPr preferRelativeResize="0"/>
            <p:nvPr/>
          </p:nvPicPr>
          <p:blipFill rotWithShape="1">
            <a:blip r:embed="rId10">
              <a:alphaModFix/>
            </a:blip>
            <a:srcRect/>
            <a:stretch/>
          </p:blipFill>
          <p:spPr>
            <a:xfrm>
              <a:off x="11142051" y="972079"/>
              <a:ext cx="1007241" cy="1007241"/>
            </a:xfrm>
            <a:prstGeom prst="rect">
              <a:avLst/>
            </a:prstGeom>
            <a:noFill/>
            <a:ln>
              <a:noFill/>
            </a:ln>
          </p:spPr>
        </p:pic>
        <p:pic>
          <p:nvPicPr>
            <p:cNvPr id="23" name="Picture 22" descr="Icon&#10;&#10;Description automatically generated">
              <a:extLst>
                <a:ext uri="{FF2B5EF4-FFF2-40B4-BE49-F238E27FC236}">
                  <a16:creationId xmlns:a16="http://schemas.microsoft.com/office/drawing/2014/main" id="{04B96CF5-8A0A-4B34-2A46-BB66F2072C3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1118668" y="236607"/>
              <a:ext cx="1007241" cy="1007241"/>
            </a:xfrm>
            <a:prstGeom prst="rect">
              <a:avLst/>
            </a:prstGeom>
          </p:spPr>
        </p:pic>
        <p:pic>
          <p:nvPicPr>
            <p:cNvPr id="5" name="Picture 4" descr="Icon&#10;&#10;Description automatically generated">
              <a:extLst>
                <a:ext uri="{FF2B5EF4-FFF2-40B4-BE49-F238E27FC236}">
                  <a16:creationId xmlns:a16="http://schemas.microsoft.com/office/drawing/2014/main" id="{6806A11D-378A-4D60-B7CA-762AD917D796}"/>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1118668" y="1616886"/>
              <a:ext cx="1007241" cy="1007241"/>
            </a:xfrm>
            <a:prstGeom prst="rect">
              <a:avLst/>
            </a:prstGeom>
          </p:spPr>
        </p:pic>
      </p:grpSp>
    </p:spTree>
    <p:extLst>
      <p:ext uri="{BB962C8B-B14F-4D97-AF65-F5344CB8AC3E}">
        <p14:creationId xmlns:p14="http://schemas.microsoft.com/office/powerpoint/2010/main" val="93443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2, Activity 1</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866902"/>
            <a:ext cx="11302313" cy="4527714"/>
          </a:xfrm>
          <a:custGeom>
            <a:avLst/>
            <a:gdLst>
              <a:gd name="connsiteX0" fmla="*/ 0 w 11302313"/>
              <a:gd name="connsiteY0" fmla="*/ 0 h 4527714"/>
              <a:gd name="connsiteX1" fmla="*/ 438796 w 11302313"/>
              <a:gd name="connsiteY1" fmla="*/ 0 h 4527714"/>
              <a:gd name="connsiteX2" fmla="*/ 764568 w 11302313"/>
              <a:gd name="connsiteY2" fmla="*/ 0 h 4527714"/>
              <a:gd name="connsiteX3" fmla="*/ 1542433 w 11302313"/>
              <a:gd name="connsiteY3" fmla="*/ 0 h 4527714"/>
              <a:gd name="connsiteX4" fmla="*/ 2094252 w 11302313"/>
              <a:gd name="connsiteY4" fmla="*/ 0 h 4527714"/>
              <a:gd name="connsiteX5" fmla="*/ 2533048 w 11302313"/>
              <a:gd name="connsiteY5" fmla="*/ 0 h 4527714"/>
              <a:gd name="connsiteX6" fmla="*/ 3423936 w 11302313"/>
              <a:gd name="connsiteY6" fmla="*/ 0 h 4527714"/>
              <a:gd name="connsiteX7" fmla="*/ 4314824 w 11302313"/>
              <a:gd name="connsiteY7" fmla="*/ 0 h 4527714"/>
              <a:gd name="connsiteX8" fmla="*/ 4753620 w 11302313"/>
              <a:gd name="connsiteY8" fmla="*/ 0 h 4527714"/>
              <a:gd name="connsiteX9" fmla="*/ 5418462 w 11302313"/>
              <a:gd name="connsiteY9" fmla="*/ 0 h 4527714"/>
              <a:gd name="connsiteX10" fmla="*/ 5970281 w 11302313"/>
              <a:gd name="connsiteY10" fmla="*/ 0 h 4527714"/>
              <a:gd name="connsiteX11" fmla="*/ 6635123 w 11302313"/>
              <a:gd name="connsiteY11" fmla="*/ 0 h 4527714"/>
              <a:gd name="connsiteX12" fmla="*/ 7186941 w 11302313"/>
              <a:gd name="connsiteY12" fmla="*/ 0 h 4527714"/>
              <a:gd name="connsiteX13" fmla="*/ 8077830 w 11302313"/>
              <a:gd name="connsiteY13" fmla="*/ 0 h 4527714"/>
              <a:gd name="connsiteX14" fmla="*/ 8968718 w 11302313"/>
              <a:gd name="connsiteY14" fmla="*/ 0 h 4527714"/>
              <a:gd name="connsiteX15" fmla="*/ 9746583 w 11302313"/>
              <a:gd name="connsiteY15" fmla="*/ 0 h 4527714"/>
              <a:gd name="connsiteX16" fmla="*/ 10298402 w 11302313"/>
              <a:gd name="connsiteY16" fmla="*/ 0 h 4527714"/>
              <a:gd name="connsiteX17" fmla="*/ 11302313 w 11302313"/>
              <a:gd name="connsiteY17" fmla="*/ 0 h 4527714"/>
              <a:gd name="connsiteX18" fmla="*/ 11302313 w 11302313"/>
              <a:gd name="connsiteY18" fmla="*/ 510985 h 4527714"/>
              <a:gd name="connsiteX19" fmla="*/ 11302313 w 11302313"/>
              <a:gd name="connsiteY19" fmla="*/ 1067247 h 4527714"/>
              <a:gd name="connsiteX20" fmla="*/ 11302313 w 11302313"/>
              <a:gd name="connsiteY20" fmla="*/ 1578232 h 4527714"/>
              <a:gd name="connsiteX21" fmla="*/ 11302313 w 11302313"/>
              <a:gd name="connsiteY21" fmla="*/ 2270325 h 4527714"/>
              <a:gd name="connsiteX22" fmla="*/ 11302313 w 11302313"/>
              <a:gd name="connsiteY22" fmla="*/ 2826587 h 4527714"/>
              <a:gd name="connsiteX23" fmla="*/ 11302313 w 11302313"/>
              <a:gd name="connsiteY23" fmla="*/ 3518681 h 4527714"/>
              <a:gd name="connsiteX24" fmla="*/ 11302313 w 11302313"/>
              <a:gd name="connsiteY24" fmla="*/ 4527714 h 4527714"/>
              <a:gd name="connsiteX25" fmla="*/ 10637471 w 11302313"/>
              <a:gd name="connsiteY25" fmla="*/ 4527714 h 4527714"/>
              <a:gd name="connsiteX26" fmla="*/ 9859606 w 11302313"/>
              <a:gd name="connsiteY26" fmla="*/ 4527714 h 4527714"/>
              <a:gd name="connsiteX27" fmla="*/ 9533833 w 11302313"/>
              <a:gd name="connsiteY27" fmla="*/ 4527714 h 4527714"/>
              <a:gd name="connsiteX28" fmla="*/ 8868991 w 11302313"/>
              <a:gd name="connsiteY28" fmla="*/ 4527714 h 4527714"/>
              <a:gd name="connsiteX29" fmla="*/ 8543219 w 11302313"/>
              <a:gd name="connsiteY29" fmla="*/ 4527714 h 4527714"/>
              <a:gd name="connsiteX30" fmla="*/ 7878377 w 11302313"/>
              <a:gd name="connsiteY30" fmla="*/ 4527714 h 4527714"/>
              <a:gd name="connsiteX31" fmla="*/ 7326558 w 11302313"/>
              <a:gd name="connsiteY31" fmla="*/ 4527714 h 4527714"/>
              <a:gd name="connsiteX32" fmla="*/ 6435670 w 11302313"/>
              <a:gd name="connsiteY32" fmla="*/ 4527714 h 4527714"/>
              <a:gd name="connsiteX33" fmla="*/ 6109897 w 11302313"/>
              <a:gd name="connsiteY33" fmla="*/ 4527714 h 4527714"/>
              <a:gd name="connsiteX34" fmla="*/ 5445055 w 11302313"/>
              <a:gd name="connsiteY34" fmla="*/ 4527714 h 4527714"/>
              <a:gd name="connsiteX35" fmla="*/ 5006260 w 11302313"/>
              <a:gd name="connsiteY35" fmla="*/ 4527714 h 4527714"/>
              <a:gd name="connsiteX36" fmla="*/ 4567464 w 11302313"/>
              <a:gd name="connsiteY36" fmla="*/ 4527714 h 4527714"/>
              <a:gd name="connsiteX37" fmla="*/ 3789599 w 11302313"/>
              <a:gd name="connsiteY37" fmla="*/ 4527714 h 4527714"/>
              <a:gd name="connsiteX38" fmla="*/ 3463827 w 11302313"/>
              <a:gd name="connsiteY38" fmla="*/ 4527714 h 4527714"/>
              <a:gd name="connsiteX39" fmla="*/ 2572938 w 11302313"/>
              <a:gd name="connsiteY39" fmla="*/ 4527714 h 4527714"/>
              <a:gd name="connsiteX40" fmla="*/ 1682050 w 11302313"/>
              <a:gd name="connsiteY40" fmla="*/ 4527714 h 4527714"/>
              <a:gd name="connsiteX41" fmla="*/ 1017208 w 11302313"/>
              <a:gd name="connsiteY41" fmla="*/ 4527714 h 4527714"/>
              <a:gd name="connsiteX42" fmla="*/ 0 w 11302313"/>
              <a:gd name="connsiteY42" fmla="*/ 4527714 h 4527714"/>
              <a:gd name="connsiteX43" fmla="*/ 0 w 11302313"/>
              <a:gd name="connsiteY43" fmla="*/ 3835621 h 4527714"/>
              <a:gd name="connsiteX44" fmla="*/ 0 w 11302313"/>
              <a:gd name="connsiteY44" fmla="*/ 3188804 h 4527714"/>
              <a:gd name="connsiteX45" fmla="*/ 0 w 11302313"/>
              <a:gd name="connsiteY45" fmla="*/ 2587265 h 4527714"/>
              <a:gd name="connsiteX46" fmla="*/ 0 w 11302313"/>
              <a:gd name="connsiteY46" fmla="*/ 2076280 h 4527714"/>
              <a:gd name="connsiteX47" fmla="*/ 0 w 11302313"/>
              <a:gd name="connsiteY47" fmla="*/ 1520018 h 4527714"/>
              <a:gd name="connsiteX48" fmla="*/ 0 w 11302313"/>
              <a:gd name="connsiteY48" fmla="*/ 827925 h 4527714"/>
              <a:gd name="connsiteX49" fmla="*/ 0 w 11302313"/>
              <a:gd name="connsiteY49" fmla="*/ 0 h 45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13" h="4527714"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323550" y="129878"/>
                  <a:pt x="11318532" y="306317"/>
                  <a:pt x="11302313" y="510985"/>
                </a:cubicBezTo>
                <a:cubicBezTo>
                  <a:pt x="11286094" y="715653"/>
                  <a:pt x="11306211" y="843457"/>
                  <a:pt x="11302313" y="1067247"/>
                </a:cubicBezTo>
                <a:cubicBezTo>
                  <a:pt x="11298415" y="1291037"/>
                  <a:pt x="11303147" y="1370295"/>
                  <a:pt x="11302313" y="1578232"/>
                </a:cubicBezTo>
                <a:cubicBezTo>
                  <a:pt x="11301479" y="1786170"/>
                  <a:pt x="11323020" y="2026622"/>
                  <a:pt x="11302313" y="2270325"/>
                </a:cubicBezTo>
                <a:cubicBezTo>
                  <a:pt x="11281606" y="2514028"/>
                  <a:pt x="11292449" y="2598355"/>
                  <a:pt x="11302313" y="2826587"/>
                </a:cubicBezTo>
                <a:cubicBezTo>
                  <a:pt x="11312177" y="3054819"/>
                  <a:pt x="11295682" y="3259246"/>
                  <a:pt x="11302313" y="3518681"/>
                </a:cubicBezTo>
                <a:cubicBezTo>
                  <a:pt x="11308944" y="3778116"/>
                  <a:pt x="11269384" y="4259060"/>
                  <a:pt x="11302313" y="4527714"/>
                </a:cubicBezTo>
                <a:cubicBezTo>
                  <a:pt x="11078846" y="4515719"/>
                  <a:pt x="10828668" y="4544674"/>
                  <a:pt x="10637471" y="4527714"/>
                </a:cubicBezTo>
                <a:cubicBezTo>
                  <a:pt x="10446274" y="4510754"/>
                  <a:pt x="10228825" y="4539887"/>
                  <a:pt x="9859606" y="4527714"/>
                </a:cubicBezTo>
                <a:cubicBezTo>
                  <a:pt x="9490388" y="4515541"/>
                  <a:pt x="9684475" y="4518730"/>
                  <a:pt x="9533833" y="4527714"/>
                </a:cubicBezTo>
                <a:cubicBezTo>
                  <a:pt x="9383191" y="4536698"/>
                  <a:pt x="9050488" y="4544289"/>
                  <a:pt x="8868991" y="4527714"/>
                </a:cubicBezTo>
                <a:cubicBezTo>
                  <a:pt x="8687494" y="4511139"/>
                  <a:pt x="8640882" y="4528247"/>
                  <a:pt x="8543219" y="4527714"/>
                </a:cubicBezTo>
                <a:cubicBezTo>
                  <a:pt x="8445556" y="4527181"/>
                  <a:pt x="8059827" y="4530327"/>
                  <a:pt x="7878377" y="4527714"/>
                </a:cubicBezTo>
                <a:cubicBezTo>
                  <a:pt x="7696927" y="4525101"/>
                  <a:pt x="7506149" y="4508181"/>
                  <a:pt x="7326558" y="4527714"/>
                </a:cubicBezTo>
                <a:cubicBezTo>
                  <a:pt x="7146967" y="4547247"/>
                  <a:pt x="6746934" y="4533097"/>
                  <a:pt x="6435670" y="4527714"/>
                </a:cubicBezTo>
                <a:cubicBezTo>
                  <a:pt x="6124406" y="4522331"/>
                  <a:pt x="6270629" y="4540198"/>
                  <a:pt x="6109897" y="4527714"/>
                </a:cubicBezTo>
                <a:cubicBezTo>
                  <a:pt x="5949165" y="4515230"/>
                  <a:pt x="5714134" y="4553575"/>
                  <a:pt x="5445055" y="4527714"/>
                </a:cubicBezTo>
                <a:cubicBezTo>
                  <a:pt x="5175976" y="4501853"/>
                  <a:pt x="5140731" y="4518269"/>
                  <a:pt x="5006260" y="4527714"/>
                </a:cubicBezTo>
                <a:cubicBezTo>
                  <a:pt x="4871790" y="4537159"/>
                  <a:pt x="4694981" y="4544314"/>
                  <a:pt x="4567464" y="4527714"/>
                </a:cubicBezTo>
                <a:cubicBezTo>
                  <a:pt x="4439947" y="4511114"/>
                  <a:pt x="3992411" y="4534441"/>
                  <a:pt x="3789599" y="4527714"/>
                </a:cubicBezTo>
                <a:cubicBezTo>
                  <a:pt x="3586788" y="4520987"/>
                  <a:pt x="3557189" y="4527004"/>
                  <a:pt x="3463827" y="4527714"/>
                </a:cubicBezTo>
                <a:cubicBezTo>
                  <a:pt x="3370465" y="4528424"/>
                  <a:pt x="2978854" y="4553303"/>
                  <a:pt x="2572938" y="4527714"/>
                </a:cubicBezTo>
                <a:cubicBezTo>
                  <a:pt x="2167022" y="4502125"/>
                  <a:pt x="1938316" y="4494605"/>
                  <a:pt x="1682050" y="4527714"/>
                </a:cubicBezTo>
                <a:cubicBezTo>
                  <a:pt x="1425784" y="4560823"/>
                  <a:pt x="1225825" y="4520992"/>
                  <a:pt x="1017208" y="4527714"/>
                </a:cubicBezTo>
                <a:cubicBezTo>
                  <a:pt x="808591" y="4534436"/>
                  <a:pt x="209072" y="4553788"/>
                  <a:pt x="0" y="4527714"/>
                </a:cubicBezTo>
                <a:cubicBezTo>
                  <a:pt x="-1374" y="4356194"/>
                  <a:pt x="25745" y="4163908"/>
                  <a:pt x="0" y="3835621"/>
                </a:cubicBezTo>
                <a:cubicBezTo>
                  <a:pt x="-25745" y="3507334"/>
                  <a:pt x="-22677" y="3328519"/>
                  <a:pt x="0" y="3188804"/>
                </a:cubicBezTo>
                <a:cubicBezTo>
                  <a:pt x="22677" y="3049089"/>
                  <a:pt x="-18060" y="2785818"/>
                  <a:pt x="0" y="2587265"/>
                </a:cubicBezTo>
                <a:cubicBezTo>
                  <a:pt x="18060" y="2388712"/>
                  <a:pt x="22059" y="2274691"/>
                  <a:pt x="0" y="2076280"/>
                </a:cubicBezTo>
                <a:cubicBezTo>
                  <a:pt x="-22059" y="1877870"/>
                  <a:pt x="19052" y="1715241"/>
                  <a:pt x="0" y="1520018"/>
                </a:cubicBezTo>
                <a:cubicBezTo>
                  <a:pt x="-19052" y="1324795"/>
                  <a:pt x="18009" y="969849"/>
                  <a:pt x="0" y="827925"/>
                </a:cubicBezTo>
                <a:cubicBezTo>
                  <a:pt x="-18009" y="686001"/>
                  <a:pt x="-2576" y="269428"/>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marL="0" marR="0" lvl="0" indent="0" algn="l" defTabSz="914400" eaLnBrk="1" fontAlgn="auto" latinLnBrk="0" hangingPunct="1">
              <a:lnSpc>
                <a:spcPct val="107000"/>
              </a:lnSpc>
              <a:spcBef>
                <a:spcPts val="0"/>
              </a:spcBef>
              <a:spcAft>
                <a:spcPts val="800"/>
              </a:spcAft>
              <a:buClr>
                <a:srgbClr val="000000"/>
              </a:buClr>
              <a:buSzTx/>
              <a:buFont typeface="Arial"/>
              <a:buNone/>
              <a:tabLst/>
              <a:defRPr/>
            </a:pPr>
            <a:r>
              <a:rPr kumimoji="0" lang="en-GB" sz="18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sym typeface="Arial"/>
              </a:rPr>
              <a:t>	   …</a:t>
            </a:r>
            <a:r>
              <a:rPr lang="en-GB" sz="1800" dirty="0">
                <a:effectLst/>
                <a:latin typeface="+mn-lt"/>
                <a:ea typeface="Aptos" panose="020B0004020202020204" pitchFamily="34" charset="0"/>
                <a:cs typeface="Arial" panose="020B0604020202020204" pitchFamily="34" charset="0"/>
              </a:rPr>
              <a:t>my dad passed away when I was in 2</a:t>
            </a:r>
            <a:r>
              <a:rPr lang="en-GB" sz="1800" baseline="30000" dirty="0">
                <a:effectLst/>
                <a:latin typeface="+mn-lt"/>
                <a:ea typeface="Aptos" panose="020B0004020202020204" pitchFamily="34" charset="0"/>
                <a:cs typeface="Arial" panose="020B0604020202020204" pitchFamily="34" charset="0"/>
              </a:rPr>
              <a:t>nd</a:t>
            </a:r>
            <a:r>
              <a:rPr lang="en-GB" sz="1800" dirty="0">
                <a:effectLst/>
                <a:latin typeface="+mn-lt"/>
                <a:ea typeface="Aptos" panose="020B0004020202020204" pitchFamily="34" charset="0"/>
                <a:cs typeface="Arial" panose="020B0604020202020204" pitchFamily="34" charset="0"/>
              </a:rPr>
              <a:t> year. … we got a talk from DCU [Dublin City University] 	about the access 	service in 5</a:t>
            </a:r>
            <a:r>
              <a:rPr lang="en-GB" sz="1800" baseline="30000" dirty="0">
                <a:effectLst/>
                <a:latin typeface="+mn-lt"/>
                <a:ea typeface="Aptos" panose="020B0004020202020204" pitchFamily="34" charset="0"/>
                <a:cs typeface="Arial" panose="020B0604020202020204" pitchFamily="34" charset="0"/>
              </a:rPr>
              <a:t>th</a:t>
            </a:r>
            <a:r>
              <a:rPr lang="en-GB" sz="1800" dirty="0">
                <a:effectLst/>
                <a:latin typeface="+mn-lt"/>
                <a:ea typeface="Aptos" panose="020B0004020202020204" pitchFamily="34" charset="0"/>
                <a:cs typeface="Arial" panose="020B0604020202020204" pitchFamily="34" charset="0"/>
              </a:rPr>
              <a:t> year. [Our school was] a stone’s throw from the DCU Glasnevin campus. I remember thinking that I was ticking a lot of boxes – my parents didn’t go to college and my mam was a single parent. </a:t>
            </a:r>
          </a:p>
          <a:p>
            <a:pPr marL="0" marR="0" lvl="0" indent="0" algn="l" defTabSz="914400" eaLnBrk="1" fontAlgn="auto" latinLnBrk="0" hangingPunct="1">
              <a:lnSpc>
                <a:spcPct val="107000"/>
              </a:lnSpc>
              <a:spcBef>
                <a:spcPts val="0"/>
              </a:spcBef>
              <a:spcAft>
                <a:spcPts val="800"/>
              </a:spcAft>
              <a:buClr>
                <a:srgbClr val="000000"/>
              </a:buClr>
              <a:buSzTx/>
              <a:buFont typeface="Arial"/>
              <a:buNone/>
              <a:tabLst/>
              <a:defRPr/>
            </a:pPr>
            <a:r>
              <a:rPr lang="en-GB" sz="1800" dirty="0">
                <a:effectLst/>
                <a:latin typeface="+mn-lt"/>
                <a:ea typeface="Aptos" panose="020B0004020202020204" pitchFamily="34" charset="0"/>
                <a:cs typeface="Arial" panose="020B0604020202020204" pitchFamily="34" charset="0"/>
              </a:rPr>
              <a:t>I asked the guidance counsellor if I could apply, and she said no because our school wasn’t a disadvantaged school. But I thought, ‘what’s the worst that will happen? – they will say no’. So, I went and got all the paperwork – mainly because it would have helped my mam out. [A course in DCU] was the only access course I applied for. </a:t>
            </a:r>
          </a:p>
          <a:p>
            <a:pPr marL="0" marR="0" lvl="0" indent="0" algn="l" defTabSz="914400" eaLnBrk="1" fontAlgn="auto" latinLnBrk="0" hangingPunct="1">
              <a:lnSpc>
                <a:spcPct val="107000"/>
              </a:lnSpc>
              <a:spcBef>
                <a:spcPts val="0"/>
              </a:spcBef>
              <a:spcAft>
                <a:spcPts val="800"/>
              </a:spcAft>
              <a:buClr>
                <a:srgbClr val="000000"/>
              </a:buClr>
              <a:buSzTx/>
              <a:buFont typeface="Arial"/>
              <a:buNone/>
              <a:tabLst/>
              <a:defRPr/>
            </a:pPr>
            <a:r>
              <a:rPr lang="en-GB" sz="1800" dirty="0">
                <a:effectLst/>
                <a:latin typeface="+mn-lt"/>
                <a:ea typeface="Aptos" panose="020B0004020202020204" pitchFamily="34" charset="0"/>
                <a:cs typeface="Arial" panose="020B0604020202020204" pitchFamily="34" charset="0"/>
              </a:rPr>
              <a:t>The day of CAO I got a call from DCU saying that I had been given the place, but at that stage, I decided to go with my first choice in DIT [Dublin Institute of Technology]. I don’t know who it was in the DCU access office, but she said, ‘Do you want us to send your paperwork to DIT?’ I didn’t even know that was an option! … I got a very small grant – it was the lowest one, but that financial help from DIT access was amazing.  </a:t>
            </a:r>
          </a:p>
          <a:p>
            <a:pPr marL="0" marR="0" lvl="0" indent="0" algn="l" defTabSz="914400" eaLnBrk="1" fontAlgn="auto" latinLnBrk="0" hangingPunct="1">
              <a:lnSpc>
                <a:spcPct val="107000"/>
              </a:lnSpc>
              <a:spcBef>
                <a:spcPts val="0"/>
              </a:spcBef>
              <a:spcAft>
                <a:spcPts val="800"/>
              </a:spcAft>
              <a:buClr>
                <a:srgbClr val="000000"/>
              </a:buClr>
              <a:buSzTx/>
              <a:buFont typeface="Arial"/>
              <a:buNone/>
              <a:tabLst/>
              <a:defRPr/>
            </a:pPr>
            <a:r>
              <a:rPr lang="en-GB" sz="1800" dirty="0">
                <a:effectLst/>
                <a:latin typeface="+mn-lt"/>
                <a:ea typeface="Aptos" panose="020B0004020202020204" pitchFamily="34" charset="0"/>
                <a:cs typeface="Arial" panose="020B0604020202020204" pitchFamily="34" charset="0"/>
              </a:rPr>
              <a:t>There was no way I would have had the [money] to do the Postgraduate Masters in Education (PME) straight away. That is why I ended up doing it so late – financially I wouldn’t have been able to do it straight away.</a:t>
            </a:r>
            <a:endParaRPr kumimoji="0" lang="en-GB" sz="18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sym typeface="Arial"/>
            </a:endParaRPr>
          </a:p>
        </p:txBody>
      </p:sp>
      <p:grpSp>
        <p:nvGrpSpPr>
          <p:cNvPr id="5" name="Group 4">
            <a:extLst>
              <a:ext uri="{FF2B5EF4-FFF2-40B4-BE49-F238E27FC236}">
                <a16:creationId xmlns:a16="http://schemas.microsoft.com/office/drawing/2014/main" id="{66D6B5F5-5675-687E-100A-B45A5E79C200}"/>
              </a:ext>
            </a:extLst>
          </p:cNvPr>
          <p:cNvGrpSpPr/>
          <p:nvPr/>
        </p:nvGrpSpPr>
        <p:grpSpPr>
          <a:xfrm>
            <a:off x="9882492" y="808448"/>
            <a:ext cx="1776108" cy="1007243"/>
            <a:chOff x="9882492" y="808448"/>
            <a:chExt cx="1776108" cy="1007243"/>
          </a:xfrm>
        </p:grpSpPr>
        <p:pic>
          <p:nvPicPr>
            <p:cNvPr id="8" name="Picture 7" descr="Icon&#10;&#10;Description automatically generated">
              <a:extLst>
                <a:ext uri="{FF2B5EF4-FFF2-40B4-BE49-F238E27FC236}">
                  <a16:creationId xmlns:a16="http://schemas.microsoft.com/office/drawing/2014/main" id="{138553FA-E128-9F0E-1FE8-240D558A3ED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882492" y="808450"/>
              <a:ext cx="1007241" cy="1007241"/>
            </a:xfrm>
            <a:prstGeom prst="rect">
              <a:avLst/>
            </a:prstGeom>
            <a:ln>
              <a:noFill/>
            </a:ln>
          </p:spPr>
        </p:pic>
        <p:pic>
          <p:nvPicPr>
            <p:cNvPr id="10" name="Picture 9" descr="Icon&#10;&#10;Description automatically generated">
              <a:extLst>
                <a:ext uri="{FF2B5EF4-FFF2-40B4-BE49-F238E27FC236}">
                  <a16:creationId xmlns:a16="http://schemas.microsoft.com/office/drawing/2014/main" id="{28A79193-278E-345D-CAF4-2DDB6274891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651359" y="808448"/>
              <a:ext cx="1007241" cy="1007241"/>
            </a:xfrm>
            <a:prstGeom prst="rect">
              <a:avLst/>
            </a:prstGeom>
          </p:spPr>
        </p:pic>
      </p:grpSp>
      <p:pic>
        <p:nvPicPr>
          <p:cNvPr id="2" name="Picture 1">
            <a:extLst>
              <a:ext uri="{FF2B5EF4-FFF2-40B4-BE49-F238E27FC236}">
                <a16:creationId xmlns:a16="http://schemas.microsoft.com/office/drawing/2014/main" id="{3965F999-5093-D3BF-E280-DF31B50C97EC}"/>
              </a:ext>
            </a:extLst>
          </p:cNvPr>
          <p:cNvPicPr>
            <a:picLocks noChangeAspect="1"/>
          </p:cNvPicPr>
          <p:nvPr/>
        </p:nvPicPr>
        <p:blipFill>
          <a:blip r:embed="rId5"/>
          <a:srcRect/>
          <a:stretch/>
        </p:blipFill>
        <p:spPr>
          <a:xfrm>
            <a:off x="212946" y="783077"/>
            <a:ext cx="1444404" cy="1464871"/>
          </a:xfrm>
          <a:prstGeom prst="rect">
            <a:avLst/>
          </a:prstGeom>
        </p:spPr>
      </p:pic>
      <p:sp>
        <p:nvSpPr>
          <p:cNvPr id="3" name="TextBox 2">
            <a:extLst>
              <a:ext uri="{FF2B5EF4-FFF2-40B4-BE49-F238E27FC236}">
                <a16:creationId xmlns:a16="http://schemas.microsoft.com/office/drawing/2014/main" id="{BCBEDE16-FF05-E188-2521-2715BCE010C2}"/>
              </a:ext>
            </a:extLst>
          </p:cNvPr>
          <p:cNvSpPr txBox="1"/>
          <p:nvPr/>
        </p:nvSpPr>
        <p:spPr>
          <a:xfrm>
            <a:off x="1563113" y="1343682"/>
            <a:ext cx="1658717" cy="523220"/>
          </a:xfrm>
          <a:custGeom>
            <a:avLst/>
            <a:gdLst>
              <a:gd name="connsiteX0" fmla="*/ 0 w 1658717"/>
              <a:gd name="connsiteY0" fmla="*/ 0 h 523220"/>
              <a:gd name="connsiteX1" fmla="*/ 569493 w 1658717"/>
              <a:gd name="connsiteY1" fmla="*/ 0 h 523220"/>
              <a:gd name="connsiteX2" fmla="*/ 1089224 w 1658717"/>
              <a:gd name="connsiteY2" fmla="*/ 0 h 523220"/>
              <a:gd name="connsiteX3" fmla="*/ 1658717 w 1658717"/>
              <a:gd name="connsiteY3" fmla="*/ 0 h 523220"/>
              <a:gd name="connsiteX4" fmla="*/ 1658717 w 1658717"/>
              <a:gd name="connsiteY4" fmla="*/ 523220 h 523220"/>
              <a:gd name="connsiteX5" fmla="*/ 1072637 w 1658717"/>
              <a:gd name="connsiteY5" fmla="*/ 523220 h 523220"/>
              <a:gd name="connsiteX6" fmla="*/ 569493 w 1658717"/>
              <a:gd name="connsiteY6" fmla="*/ 523220 h 523220"/>
              <a:gd name="connsiteX7" fmla="*/ 0 w 1658717"/>
              <a:gd name="connsiteY7" fmla="*/ 523220 h 523220"/>
              <a:gd name="connsiteX8" fmla="*/ 0 w 1658717"/>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717" h="523220" fill="none" extrusionOk="0">
                <a:moveTo>
                  <a:pt x="0" y="0"/>
                </a:moveTo>
                <a:cubicBezTo>
                  <a:pt x="267575" y="-61368"/>
                  <a:pt x="342228" y="55634"/>
                  <a:pt x="569493" y="0"/>
                </a:cubicBezTo>
                <a:cubicBezTo>
                  <a:pt x="796758" y="-55634"/>
                  <a:pt x="867226" y="45840"/>
                  <a:pt x="1089224" y="0"/>
                </a:cubicBezTo>
                <a:cubicBezTo>
                  <a:pt x="1311222" y="-45840"/>
                  <a:pt x="1528554" y="20001"/>
                  <a:pt x="1658717" y="0"/>
                </a:cubicBezTo>
                <a:cubicBezTo>
                  <a:pt x="1692826" y="164428"/>
                  <a:pt x="1646332" y="288843"/>
                  <a:pt x="1658717" y="523220"/>
                </a:cubicBezTo>
                <a:cubicBezTo>
                  <a:pt x="1382933" y="585648"/>
                  <a:pt x="1331723" y="460999"/>
                  <a:pt x="1072637" y="523220"/>
                </a:cubicBezTo>
                <a:cubicBezTo>
                  <a:pt x="813551" y="585441"/>
                  <a:pt x="789780" y="465156"/>
                  <a:pt x="569493" y="523220"/>
                </a:cubicBezTo>
                <a:cubicBezTo>
                  <a:pt x="349206" y="581284"/>
                  <a:pt x="152545" y="477900"/>
                  <a:pt x="0" y="523220"/>
                </a:cubicBezTo>
                <a:cubicBezTo>
                  <a:pt x="-508" y="272717"/>
                  <a:pt x="7592" y="245492"/>
                  <a:pt x="0" y="0"/>
                </a:cubicBezTo>
                <a:close/>
              </a:path>
              <a:path w="1658717" h="523220" stroke="0" extrusionOk="0">
                <a:moveTo>
                  <a:pt x="0" y="0"/>
                </a:moveTo>
                <a:cubicBezTo>
                  <a:pt x="146779" y="-39763"/>
                  <a:pt x="319640" y="20414"/>
                  <a:pt x="552906" y="0"/>
                </a:cubicBezTo>
                <a:cubicBezTo>
                  <a:pt x="786172" y="-20414"/>
                  <a:pt x="938085" y="48242"/>
                  <a:pt x="1072637" y="0"/>
                </a:cubicBezTo>
                <a:cubicBezTo>
                  <a:pt x="1207189" y="-48242"/>
                  <a:pt x="1411723" y="50080"/>
                  <a:pt x="1658717" y="0"/>
                </a:cubicBezTo>
                <a:cubicBezTo>
                  <a:pt x="1702856" y="215203"/>
                  <a:pt x="1617093" y="326025"/>
                  <a:pt x="1658717" y="523220"/>
                </a:cubicBezTo>
                <a:cubicBezTo>
                  <a:pt x="1492173" y="578557"/>
                  <a:pt x="1219764" y="513680"/>
                  <a:pt x="1072637" y="523220"/>
                </a:cubicBezTo>
                <a:cubicBezTo>
                  <a:pt x="925510" y="532760"/>
                  <a:pt x="638837" y="517780"/>
                  <a:pt x="519731" y="523220"/>
                </a:cubicBezTo>
                <a:cubicBezTo>
                  <a:pt x="400625" y="528660"/>
                  <a:pt x="146624" y="462185"/>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algn="ctr"/>
            <a:r>
              <a:rPr lang="en-GB" sz="2800" b="1" dirty="0">
                <a:solidFill>
                  <a:schemeClr val="bg1"/>
                </a:solidFill>
              </a:rPr>
              <a:t>Aideen</a:t>
            </a:r>
          </a:p>
        </p:txBody>
      </p:sp>
    </p:spTree>
    <p:extLst>
      <p:ext uri="{BB962C8B-B14F-4D97-AF65-F5344CB8AC3E}">
        <p14:creationId xmlns:p14="http://schemas.microsoft.com/office/powerpoint/2010/main" val="1151651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2, Activity 2</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866902"/>
            <a:ext cx="11302313" cy="3034998"/>
          </a:xfrm>
          <a:custGeom>
            <a:avLst/>
            <a:gdLst>
              <a:gd name="connsiteX0" fmla="*/ 0 w 11302313"/>
              <a:gd name="connsiteY0" fmla="*/ 0 h 3034998"/>
              <a:gd name="connsiteX1" fmla="*/ 438796 w 11302313"/>
              <a:gd name="connsiteY1" fmla="*/ 0 h 3034998"/>
              <a:gd name="connsiteX2" fmla="*/ 764568 w 11302313"/>
              <a:gd name="connsiteY2" fmla="*/ 0 h 3034998"/>
              <a:gd name="connsiteX3" fmla="*/ 1542433 w 11302313"/>
              <a:gd name="connsiteY3" fmla="*/ 0 h 3034998"/>
              <a:gd name="connsiteX4" fmla="*/ 2094252 w 11302313"/>
              <a:gd name="connsiteY4" fmla="*/ 0 h 3034998"/>
              <a:gd name="connsiteX5" fmla="*/ 2533048 w 11302313"/>
              <a:gd name="connsiteY5" fmla="*/ 0 h 3034998"/>
              <a:gd name="connsiteX6" fmla="*/ 3423936 w 11302313"/>
              <a:gd name="connsiteY6" fmla="*/ 0 h 3034998"/>
              <a:gd name="connsiteX7" fmla="*/ 4314824 w 11302313"/>
              <a:gd name="connsiteY7" fmla="*/ 0 h 3034998"/>
              <a:gd name="connsiteX8" fmla="*/ 4753620 w 11302313"/>
              <a:gd name="connsiteY8" fmla="*/ 0 h 3034998"/>
              <a:gd name="connsiteX9" fmla="*/ 5418462 w 11302313"/>
              <a:gd name="connsiteY9" fmla="*/ 0 h 3034998"/>
              <a:gd name="connsiteX10" fmla="*/ 5970281 w 11302313"/>
              <a:gd name="connsiteY10" fmla="*/ 0 h 3034998"/>
              <a:gd name="connsiteX11" fmla="*/ 6635123 w 11302313"/>
              <a:gd name="connsiteY11" fmla="*/ 0 h 3034998"/>
              <a:gd name="connsiteX12" fmla="*/ 7186941 w 11302313"/>
              <a:gd name="connsiteY12" fmla="*/ 0 h 3034998"/>
              <a:gd name="connsiteX13" fmla="*/ 8077830 w 11302313"/>
              <a:gd name="connsiteY13" fmla="*/ 0 h 3034998"/>
              <a:gd name="connsiteX14" fmla="*/ 8968718 w 11302313"/>
              <a:gd name="connsiteY14" fmla="*/ 0 h 3034998"/>
              <a:gd name="connsiteX15" fmla="*/ 9746583 w 11302313"/>
              <a:gd name="connsiteY15" fmla="*/ 0 h 3034998"/>
              <a:gd name="connsiteX16" fmla="*/ 10298402 w 11302313"/>
              <a:gd name="connsiteY16" fmla="*/ 0 h 3034998"/>
              <a:gd name="connsiteX17" fmla="*/ 11302313 w 11302313"/>
              <a:gd name="connsiteY17" fmla="*/ 0 h 3034998"/>
              <a:gd name="connsiteX18" fmla="*/ 11302313 w 11302313"/>
              <a:gd name="connsiteY18" fmla="*/ 515950 h 3034998"/>
              <a:gd name="connsiteX19" fmla="*/ 11302313 w 11302313"/>
              <a:gd name="connsiteY19" fmla="*/ 1062249 h 3034998"/>
              <a:gd name="connsiteX20" fmla="*/ 11302313 w 11302313"/>
              <a:gd name="connsiteY20" fmla="*/ 1578199 h 3034998"/>
              <a:gd name="connsiteX21" fmla="*/ 11302313 w 11302313"/>
              <a:gd name="connsiteY21" fmla="*/ 2215549 h 3034998"/>
              <a:gd name="connsiteX22" fmla="*/ 11302313 w 11302313"/>
              <a:gd name="connsiteY22" fmla="*/ 3034998 h 3034998"/>
              <a:gd name="connsiteX23" fmla="*/ 10524448 w 11302313"/>
              <a:gd name="connsiteY23" fmla="*/ 3034998 h 3034998"/>
              <a:gd name="connsiteX24" fmla="*/ 9633560 w 11302313"/>
              <a:gd name="connsiteY24" fmla="*/ 3034998 h 3034998"/>
              <a:gd name="connsiteX25" fmla="*/ 9081741 w 11302313"/>
              <a:gd name="connsiteY25" fmla="*/ 3034998 h 3034998"/>
              <a:gd name="connsiteX26" fmla="*/ 8303876 w 11302313"/>
              <a:gd name="connsiteY26" fmla="*/ 3034998 h 3034998"/>
              <a:gd name="connsiteX27" fmla="*/ 7978103 w 11302313"/>
              <a:gd name="connsiteY27" fmla="*/ 3034998 h 3034998"/>
              <a:gd name="connsiteX28" fmla="*/ 7313261 w 11302313"/>
              <a:gd name="connsiteY28" fmla="*/ 3034998 h 3034998"/>
              <a:gd name="connsiteX29" fmla="*/ 6987489 w 11302313"/>
              <a:gd name="connsiteY29" fmla="*/ 3034998 h 3034998"/>
              <a:gd name="connsiteX30" fmla="*/ 6322647 w 11302313"/>
              <a:gd name="connsiteY30" fmla="*/ 3034998 h 3034998"/>
              <a:gd name="connsiteX31" fmla="*/ 5770828 w 11302313"/>
              <a:gd name="connsiteY31" fmla="*/ 3034998 h 3034998"/>
              <a:gd name="connsiteX32" fmla="*/ 4879940 w 11302313"/>
              <a:gd name="connsiteY32" fmla="*/ 3034998 h 3034998"/>
              <a:gd name="connsiteX33" fmla="*/ 4554167 w 11302313"/>
              <a:gd name="connsiteY33" fmla="*/ 3034998 h 3034998"/>
              <a:gd name="connsiteX34" fmla="*/ 3889325 w 11302313"/>
              <a:gd name="connsiteY34" fmla="*/ 3034998 h 3034998"/>
              <a:gd name="connsiteX35" fmla="*/ 3450530 w 11302313"/>
              <a:gd name="connsiteY35" fmla="*/ 3034998 h 3034998"/>
              <a:gd name="connsiteX36" fmla="*/ 3011734 w 11302313"/>
              <a:gd name="connsiteY36" fmla="*/ 3034998 h 3034998"/>
              <a:gd name="connsiteX37" fmla="*/ 2233869 w 11302313"/>
              <a:gd name="connsiteY37" fmla="*/ 3034998 h 3034998"/>
              <a:gd name="connsiteX38" fmla="*/ 1908096 w 11302313"/>
              <a:gd name="connsiteY38" fmla="*/ 3034998 h 3034998"/>
              <a:gd name="connsiteX39" fmla="*/ 1017208 w 11302313"/>
              <a:gd name="connsiteY39" fmla="*/ 3034998 h 3034998"/>
              <a:gd name="connsiteX40" fmla="*/ 0 w 11302313"/>
              <a:gd name="connsiteY40" fmla="*/ 3034998 h 3034998"/>
              <a:gd name="connsiteX41" fmla="*/ 0 w 11302313"/>
              <a:gd name="connsiteY41" fmla="*/ 2427998 h 3034998"/>
              <a:gd name="connsiteX42" fmla="*/ 0 w 11302313"/>
              <a:gd name="connsiteY42" fmla="*/ 1912049 h 3034998"/>
              <a:gd name="connsiteX43" fmla="*/ 0 w 11302313"/>
              <a:gd name="connsiteY43" fmla="*/ 1396099 h 3034998"/>
              <a:gd name="connsiteX44" fmla="*/ 0 w 11302313"/>
              <a:gd name="connsiteY44" fmla="*/ 789099 h 3034998"/>
              <a:gd name="connsiteX45" fmla="*/ 0 w 11302313"/>
              <a:gd name="connsiteY45" fmla="*/ 0 h 303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02313" h="3034998"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286135" y="121965"/>
                  <a:pt x="11322784" y="287455"/>
                  <a:pt x="11302313" y="515950"/>
                </a:cubicBezTo>
                <a:cubicBezTo>
                  <a:pt x="11281843" y="744445"/>
                  <a:pt x="11301973" y="820769"/>
                  <a:pt x="11302313" y="1062249"/>
                </a:cubicBezTo>
                <a:cubicBezTo>
                  <a:pt x="11302653" y="1303729"/>
                  <a:pt x="11285600" y="1328586"/>
                  <a:pt x="11302313" y="1578199"/>
                </a:cubicBezTo>
                <a:cubicBezTo>
                  <a:pt x="11319027" y="1827812"/>
                  <a:pt x="11282941" y="2083041"/>
                  <a:pt x="11302313" y="2215549"/>
                </a:cubicBezTo>
                <a:cubicBezTo>
                  <a:pt x="11321686" y="2348057"/>
                  <a:pt x="11329718" y="2768446"/>
                  <a:pt x="11302313" y="3034998"/>
                </a:cubicBezTo>
                <a:cubicBezTo>
                  <a:pt x="11058750" y="3042229"/>
                  <a:pt x="10860021" y="3020020"/>
                  <a:pt x="10524448" y="3034998"/>
                </a:cubicBezTo>
                <a:cubicBezTo>
                  <a:pt x="10188876" y="3049976"/>
                  <a:pt x="9891976" y="2997429"/>
                  <a:pt x="9633560" y="3034998"/>
                </a:cubicBezTo>
                <a:cubicBezTo>
                  <a:pt x="9375144" y="3072567"/>
                  <a:pt x="9244117" y="3030646"/>
                  <a:pt x="9081741" y="3034998"/>
                </a:cubicBezTo>
                <a:cubicBezTo>
                  <a:pt x="8919365" y="3039350"/>
                  <a:pt x="8673095" y="3047171"/>
                  <a:pt x="8303876" y="3034998"/>
                </a:cubicBezTo>
                <a:cubicBezTo>
                  <a:pt x="7934658" y="3022825"/>
                  <a:pt x="8128745" y="3026014"/>
                  <a:pt x="7978103" y="3034998"/>
                </a:cubicBezTo>
                <a:cubicBezTo>
                  <a:pt x="7827461" y="3043982"/>
                  <a:pt x="7494758" y="3051573"/>
                  <a:pt x="7313261" y="3034998"/>
                </a:cubicBezTo>
                <a:cubicBezTo>
                  <a:pt x="7131764" y="3018423"/>
                  <a:pt x="7085152" y="3035531"/>
                  <a:pt x="6987489" y="3034998"/>
                </a:cubicBezTo>
                <a:cubicBezTo>
                  <a:pt x="6889826" y="3034465"/>
                  <a:pt x="6504097" y="3037611"/>
                  <a:pt x="6322647" y="3034998"/>
                </a:cubicBezTo>
                <a:cubicBezTo>
                  <a:pt x="6141197" y="3032385"/>
                  <a:pt x="5950419" y="3015465"/>
                  <a:pt x="5770828" y="3034998"/>
                </a:cubicBezTo>
                <a:cubicBezTo>
                  <a:pt x="5591237" y="3054531"/>
                  <a:pt x="5191204" y="3040381"/>
                  <a:pt x="4879940" y="3034998"/>
                </a:cubicBezTo>
                <a:cubicBezTo>
                  <a:pt x="4568676" y="3029615"/>
                  <a:pt x="4714899" y="3047482"/>
                  <a:pt x="4554167" y="3034998"/>
                </a:cubicBezTo>
                <a:cubicBezTo>
                  <a:pt x="4393435" y="3022514"/>
                  <a:pt x="4158404" y="3060859"/>
                  <a:pt x="3889325" y="3034998"/>
                </a:cubicBezTo>
                <a:cubicBezTo>
                  <a:pt x="3620246" y="3009137"/>
                  <a:pt x="3585001" y="3025553"/>
                  <a:pt x="3450530" y="3034998"/>
                </a:cubicBezTo>
                <a:cubicBezTo>
                  <a:pt x="3316060" y="3044443"/>
                  <a:pt x="3139251" y="3051598"/>
                  <a:pt x="3011734" y="3034998"/>
                </a:cubicBezTo>
                <a:cubicBezTo>
                  <a:pt x="2884217" y="3018398"/>
                  <a:pt x="2436681" y="3041725"/>
                  <a:pt x="2233869" y="3034998"/>
                </a:cubicBezTo>
                <a:cubicBezTo>
                  <a:pt x="2031058" y="3028271"/>
                  <a:pt x="2011672" y="3040805"/>
                  <a:pt x="1908096" y="3034998"/>
                </a:cubicBezTo>
                <a:cubicBezTo>
                  <a:pt x="1804520" y="3029191"/>
                  <a:pt x="1419767" y="3059852"/>
                  <a:pt x="1017208" y="3034998"/>
                </a:cubicBezTo>
                <a:cubicBezTo>
                  <a:pt x="614649" y="3010144"/>
                  <a:pt x="454798" y="3068955"/>
                  <a:pt x="0" y="3034998"/>
                </a:cubicBezTo>
                <a:cubicBezTo>
                  <a:pt x="-13171" y="2909955"/>
                  <a:pt x="24860" y="2641395"/>
                  <a:pt x="0" y="2427998"/>
                </a:cubicBezTo>
                <a:cubicBezTo>
                  <a:pt x="-24860" y="2214601"/>
                  <a:pt x="7414" y="2152267"/>
                  <a:pt x="0" y="1912049"/>
                </a:cubicBezTo>
                <a:cubicBezTo>
                  <a:pt x="-7414" y="1671831"/>
                  <a:pt x="-22787" y="1654037"/>
                  <a:pt x="0" y="1396099"/>
                </a:cubicBezTo>
                <a:cubicBezTo>
                  <a:pt x="22787" y="1138161"/>
                  <a:pt x="-5088" y="985533"/>
                  <a:pt x="0" y="789099"/>
                </a:cubicBezTo>
                <a:cubicBezTo>
                  <a:pt x="5088" y="592665"/>
                  <a:pt x="19483" y="167573"/>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marL="0" marR="0" lvl="0" indent="0" algn="l" defTabSz="914400" eaLnBrk="1" fontAlgn="auto" latinLnBrk="0" hangingPunct="1">
              <a:lnSpc>
                <a:spcPct val="107000"/>
              </a:lnSpc>
              <a:spcBef>
                <a:spcPts val="0"/>
              </a:spcBef>
              <a:spcAft>
                <a:spcPts val="800"/>
              </a:spcAft>
              <a:buClr>
                <a:srgbClr val="000000"/>
              </a:buClr>
              <a:buSzTx/>
              <a:buFont typeface="Arial"/>
              <a:buNone/>
              <a:tabLst/>
              <a:defRPr/>
            </a:pPr>
            <a:r>
              <a:rPr kumimoji="0" lang="en-GB"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sym typeface="Arial"/>
              </a:rPr>
              <a:t>	     </a:t>
            </a:r>
            <a:r>
              <a:rPr lang="en-GB" sz="2400" dirty="0">
                <a:effectLst/>
                <a:latin typeface="+mn-lt"/>
                <a:ea typeface="Aptos" panose="020B0004020202020204" pitchFamily="34" charset="0"/>
                <a:cs typeface="Arial" panose="020B0604020202020204" pitchFamily="34" charset="0"/>
              </a:rPr>
              <a:t>I was the first person in my family to go to college. Getting there was an 	achievement in itself. </a:t>
            </a:r>
          </a:p>
          <a:p>
            <a:pPr marL="0" marR="0" lvl="0" indent="0" algn="l" defTabSz="914400" eaLnBrk="1" fontAlgn="auto" latinLnBrk="0" hangingPunct="1">
              <a:lnSpc>
                <a:spcPct val="107000"/>
              </a:lnSpc>
              <a:spcBef>
                <a:spcPts val="0"/>
              </a:spcBef>
              <a:spcAft>
                <a:spcPts val="800"/>
              </a:spcAft>
              <a:buClr>
                <a:srgbClr val="000000"/>
              </a:buClr>
              <a:buSzTx/>
              <a:buFont typeface="Arial"/>
              <a:buNone/>
              <a:tabLst/>
              <a:defRPr/>
            </a:pPr>
            <a:r>
              <a:rPr lang="en-GB" sz="2400" dirty="0">
                <a:effectLst/>
                <a:latin typeface="+mn-lt"/>
                <a:ea typeface="Aptos" panose="020B0004020202020204" pitchFamily="34" charset="0"/>
                <a:cs typeface="Arial" panose="020B0604020202020204" pitchFamily="34" charset="0"/>
              </a:rPr>
              <a:t>I attended a DEIS school. … I am [now] teaching in the school I went to. That was my motivation to become a teacher – to be able to go back there. </a:t>
            </a:r>
          </a:p>
          <a:p>
            <a:pPr marL="0" marR="0" lvl="0" indent="0" algn="l" defTabSz="914400" eaLnBrk="1" fontAlgn="auto" latinLnBrk="0" hangingPunct="1">
              <a:lnSpc>
                <a:spcPct val="107000"/>
              </a:lnSpc>
              <a:spcBef>
                <a:spcPts val="0"/>
              </a:spcBef>
              <a:spcAft>
                <a:spcPts val="800"/>
              </a:spcAft>
              <a:buClr>
                <a:srgbClr val="000000"/>
              </a:buClr>
              <a:buSzTx/>
              <a:buFont typeface="Arial"/>
              <a:buNone/>
              <a:tabLst/>
              <a:defRPr/>
            </a:pPr>
            <a:r>
              <a:rPr lang="en-GB" sz="2400" dirty="0">
                <a:effectLst/>
                <a:latin typeface="+mn-lt"/>
                <a:ea typeface="Aptos" panose="020B0004020202020204" pitchFamily="34" charset="0"/>
                <a:cs typeface="Arial" panose="020B0604020202020204" pitchFamily="34" charset="0"/>
              </a:rPr>
              <a:t>I always stress to [my students] about the grants that are there, if they are worried about money. There is the likes of the SUSI grant that can support them. I was able to avail of that and it helped me to go to college. </a:t>
            </a:r>
            <a:endParaRPr kumimoji="0" lang="en-GB"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sym typeface="Arial"/>
            </a:endParaRPr>
          </a:p>
        </p:txBody>
      </p:sp>
      <p:sp>
        <p:nvSpPr>
          <p:cNvPr id="5" name="TextBox 4">
            <a:extLst>
              <a:ext uri="{FF2B5EF4-FFF2-40B4-BE49-F238E27FC236}">
                <a16:creationId xmlns:a16="http://schemas.microsoft.com/office/drawing/2014/main" id="{DB614F13-A2AE-A243-020E-BAF90A96D3FC}"/>
              </a:ext>
            </a:extLst>
          </p:cNvPr>
          <p:cNvSpPr txBox="1"/>
          <p:nvPr/>
        </p:nvSpPr>
        <p:spPr>
          <a:xfrm>
            <a:off x="1548826" y="1326967"/>
            <a:ext cx="1337249" cy="523220"/>
          </a:xfrm>
          <a:custGeom>
            <a:avLst/>
            <a:gdLst>
              <a:gd name="connsiteX0" fmla="*/ 0 w 1337249"/>
              <a:gd name="connsiteY0" fmla="*/ 0 h 523220"/>
              <a:gd name="connsiteX1" fmla="*/ 459122 w 1337249"/>
              <a:gd name="connsiteY1" fmla="*/ 0 h 523220"/>
              <a:gd name="connsiteX2" fmla="*/ 878127 w 1337249"/>
              <a:gd name="connsiteY2" fmla="*/ 0 h 523220"/>
              <a:gd name="connsiteX3" fmla="*/ 1337249 w 1337249"/>
              <a:gd name="connsiteY3" fmla="*/ 0 h 523220"/>
              <a:gd name="connsiteX4" fmla="*/ 1337249 w 1337249"/>
              <a:gd name="connsiteY4" fmla="*/ 523220 h 523220"/>
              <a:gd name="connsiteX5" fmla="*/ 864754 w 1337249"/>
              <a:gd name="connsiteY5" fmla="*/ 523220 h 523220"/>
              <a:gd name="connsiteX6" fmla="*/ 459122 w 1337249"/>
              <a:gd name="connsiteY6" fmla="*/ 523220 h 523220"/>
              <a:gd name="connsiteX7" fmla="*/ 0 w 1337249"/>
              <a:gd name="connsiteY7" fmla="*/ 523220 h 523220"/>
              <a:gd name="connsiteX8" fmla="*/ 0 w 1337249"/>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249" h="523220" fill="none" extrusionOk="0">
                <a:moveTo>
                  <a:pt x="0" y="0"/>
                </a:moveTo>
                <a:cubicBezTo>
                  <a:pt x="177137" y="-48862"/>
                  <a:pt x="345799" y="52433"/>
                  <a:pt x="459122" y="0"/>
                </a:cubicBezTo>
                <a:cubicBezTo>
                  <a:pt x="572445" y="-52433"/>
                  <a:pt x="752671" y="870"/>
                  <a:pt x="878127" y="0"/>
                </a:cubicBezTo>
                <a:cubicBezTo>
                  <a:pt x="1003584" y="-870"/>
                  <a:pt x="1134340" y="12450"/>
                  <a:pt x="1337249" y="0"/>
                </a:cubicBezTo>
                <a:cubicBezTo>
                  <a:pt x="1371358" y="164428"/>
                  <a:pt x="1324864" y="288843"/>
                  <a:pt x="1337249" y="523220"/>
                </a:cubicBezTo>
                <a:cubicBezTo>
                  <a:pt x="1152287" y="571155"/>
                  <a:pt x="1000584" y="480396"/>
                  <a:pt x="864754" y="523220"/>
                </a:cubicBezTo>
                <a:cubicBezTo>
                  <a:pt x="728924" y="566044"/>
                  <a:pt x="544270" y="478987"/>
                  <a:pt x="459122" y="523220"/>
                </a:cubicBezTo>
                <a:cubicBezTo>
                  <a:pt x="373974" y="567453"/>
                  <a:pt x="130109" y="507564"/>
                  <a:pt x="0" y="523220"/>
                </a:cubicBezTo>
                <a:cubicBezTo>
                  <a:pt x="-508" y="272717"/>
                  <a:pt x="7592" y="245492"/>
                  <a:pt x="0" y="0"/>
                </a:cubicBezTo>
                <a:close/>
              </a:path>
              <a:path w="1337249" h="523220" stroke="0" extrusionOk="0">
                <a:moveTo>
                  <a:pt x="0" y="0"/>
                </a:moveTo>
                <a:cubicBezTo>
                  <a:pt x="117457" y="-7455"/>
                  <a:pt x="344100" y="45384"/>
                  <a:pt x="445750" y="0"/>
                </a:cubicBezTo>
                <a:cubicBezTo>
                  <a:pt x="547400" y="-45384"/>
                  <a:pt x="768612" y="34973"/>
                  <a:pt x="864754" y="0"/>
                </a:cubicBezTo>
                <a:cubicBezTo>
                  <a:pt x="960896" y="-34973"/>
                  <a:pt x="1116391" y="36224"/>
                  <a:pt x="1337249" y="0"/>
                </a:cubicBezTo>
                <a:cubicBezTo>
                  <a:pt x="1381388" y="215203"/>
                  <a:pt x="1295625" y="326025"/>
                  <a:pt x="1337249" y="523220"/>
                </a:cubicBezTo>
                <a:cubicBezTo>
                  <a:pt x="1239555" y="561492"/>
                  <a:pt x="993352" y="505084"/>
                  <a:pt x="864754" y="523220"/>
                </a:cubicBezTo>
                <a:cubicBezTo>
                  <a:pt x="736156" y="541356"/>
                  <a:pt x="513053" y="505365"/>
                  <a:pt x="419005" y="523220"/>
                </a:cubicBezTo>
                <a:cubicBezTo>
                  <a:pt x="324957" y="541075"/>
                  <a:pt x="115924" y="484975"/>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Arial"/>
                <a:cs typeface="Arial"/>
                <a:sym typeface="Arial"/>
              </a:rPr>
              <a:t>Lena</a:t>
            </a:r>
          </a:p>
        </p:txBody>
      </p:sp>
      <p:pic>
        <p:nvPicPr>
          <p:cNvPr id="15" name="Picture 14">
            <a:extLst>
              <a:ext uri="{FF2B5EF4-FFF2-40B4-BE49-F238E27FC236}">
                <a16:creationId xmlns:a16="http://schemas.microsoft.com/office/drawing/2014/main" id="{C322BC44-9423-0BA9-1DCF-7A58974349E8}"/>
              </a:ext>
            </a:extLst>
          </p:cNvPr>
          <p:cNvPicPr>
            <a:picLocks noChangeAspect="1"/>
          </p:cNvPicPr>
          <p:nvPr/>
        </p:nvPicPr>
        <p:blipFill>
          <a:blip r:embed="rId3"/>
          <a:stretch>
            <a:fillRect/>
          </a:stretch>
        </p:blipFill>
        <p:spPr>
          <a:xfrm>
            <a:off x="322673" y="928370"/>
            <a:ext cx="1446591" cy="1464786"/>
          </a:xfrm>
          <a:prstGeom prst="rect">
            <a:avLst/>
          </a:prstGeom>
        </p:spPr>
      </p:pic>
      <p:grpSp>
        <p:nvGrpSpPr>
          <p:cNvPr id="2" name="Group 1">
            <a:extLst>
              <a:ext uri="{FF2B5EF4-FFF2-40B4-BE49-F238E27FC236}">
                <a16:creationId xmlns:a16="http://schemas.microsoft.com/office/drawing/2014/main" id="{0AC80C80-018B-DC53-C313-A21FA0982054}"/>
              </a:ext>
            </a:extLst>
          </p:cNvPr>
          <p:cNvGrpSpPr/>
          <p:nvPr/>
        </p:nvGrpSpPr>
        <p:grpSpPr>
          <a:xfrm>
            <a:off x="9882492" y="808448"/>
            <a:ext cx="1776108" cy="1007243"/>
            <a:chOff x="9882492" y="808448"/>
            <a:chExt cx="1776108" cy="1007243"/>
          </a:xfrm>
        </p:grpSpPr>
        <p:pic>
          <p:nvPicPr>
            <p:cNvPr id="3" name="Picture 2" descr="Icon&#10;&#10;Description automatically generated">
              <a:extLst>
                <a:ext uri="{FF2B5EF4-FFF2-40B4-BE49-F238E27FC236}">
                  <a16:creationId xmlns:a16="http://schemas.microsoft.com/office/drawing/2014/main" id="{E41180CF-D112-53B7-9B07-F34F4126CB8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882492" y="808450"/>
              <a:ext cx="1007241" cy="1007241"/>
            </a:xfrm>
            <a:prstGeom prst="rect">
              <a:avLst/>
            </a:prstGeom>
            <a:ln>
              <a:noFill/>
            </a:ln>
          </p:spPr>
        </p:pic>
        <p:pic>
          <p:nvPicPr>
            <p:cNvPr id="6" name="Picture 5" descr="Icon&#10;&#10;Description automatically generated">
              <a:extLst>
                <a:ext uri="{FF2B5EF4-FFF2-40B4-BE49-F238E27FC236}">
                  <a16:creationId xmlns:a16="http://schemas.microsoft.com/office/drawing/2014/main" id="{BC7185B1-2065-00BA-FD92-D4D17425A5A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651359" y="808448"/>
              <a:ext cx="1007241" cy="1007241"/>
            </a:xfrm>
            <a:prstGeom prst="rect">
              <a:avLst/>
            </a:prstGeom>
          </p:spPr>
        </p:pic>
      </p:grpSp>
    </p:spTree>
    <p:extLst>
      <p:ext uri="{BB962C8B-B14F-4D97-AF65-F5344CB8AC3E}">
        <p14:creationId xmlns:p14="http://schemas.microsoft.com/office/powerpoint/2010/main" val="106695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2, Activity 2</a:t>
            </a:r>
            <a:endParaRPr dirty="0"/>
          </a:p>
        </p:txBody>
      </p:sp>
      <p:pic>
        <p:nvPicPr>
          <p:cNvPr id="198" name="Google Shape;198;p7" descr="Icon&#10;&#10;Description automatically generated with low confidence"/>
          <p:cNvPicPr preferRelativeResize="0"/>
          <p:nvPr/>
        </p:nvPicPr>
        <p:blipFill rotWithShape="1">
          <a:blip r:embed="rId3">
            <a:alphaModFix/>
          </a:blip>
          <a:srcRect/>
          <a:stretch/>
        </p:blipFill>
        <p:spPr>
          <a:xfrm>
            <a:off x="1743032" y="894051"/>
            <a:ext cx="621324" cy="433659"/>
          </a:xfrm>
          <a:prstGeom prst="rect">
            <a:avLst/>
          </a:prstGeom>
          <a:noFill/>
          <a:ln>
            <a:noFill/>
          </a:ln>
        </p:spPr>
      </p:pic>
      <p:pic>
        <p:nvPicPr>
          <p:cNvPr id="199" name="Google Shape;199;p7" descr="Icon&#10;&#10;Description automatically generated with low confidence"/>
          <p:cNvPicPr preferRelativeResize="0"/>
          <p:nvPr/>
        </p:nvPicPr>
        <p:blipFill rotWithShape="1">
          <a:blip r:embed="rId3">
            <a:alphaModFix/>
          </a:blip>
          <a:srcRect/>
          <a:stretch/>
        </p:blipFill>
        <p:spPr>
          <a:xfrm rot="10800000">
            <a:off x="10184310" y="1950084"/>
            <a:ext cx="621324" cy="433659"/>
          </a:xfrm>
          <a:prstGeom prst="rect">
            <a:avLst/>
          </a:prstGeom>
          <a:noFill/>
          <a:ln>
            <a:noFill/>
          </a:ln>
        </p:spPr>
      </p:pic>
      <p:pic>
        <p:nvPicPr>
          <p:cNvPr id="200" name="Google Shape;200;p7" descr="Shape, circle&#10;&#10;Description automatically generated"/>
          <p:cNvPicPr preferRelativeResize="0"/>
          <p:nvPr/>
        </p:nvPicPr>
        <p:blipFill rotWithShape="1">
          <a:blip r:embed="rId4">
            <a:alphaModFix/>
          </a:blip>
          <a:srcRect/>
          <a:stretch/>
        </p:blipFill>
        <p:spPr>
          <a:xfrm>
            <a:off x="633536" y="3883085"/>
            <a:ext cx="2473080" cy="2597029"/>
          </a:xfrm>
          <a:prstGeom prst="rect">
            <a:avLst/>
          </a:prstGeom>
          <a:noFill/>
          <a:ln>
            <a:noFill/>
          </a:ln>
        </p:spPr>
      </p:pic>
      <p:sp>
        <p:nvSpPr>
          <p:cNvPr id="8" name="Google Shape;197;p7">
            <a:extLst>
              <a:ext uri="{FF2B5EF4-FFF2-40B4-BE49-F238E27FC236}">
                <a16:creationId xmlns:a16="http://schemas.microsoft.com/office/drawing/2014/main" id="{B947CB4B-1195-37C6-4441-E71D41793D37}"/>
              </a:ext>
            </a:extLst>
          </p:cNvPr>
          <p:cNvSpPr txBox="1">
            <a:spLocks/>
          </p:cNvSpPr>
          <p:nvPr/>
        </p:nvSpPr>
        <p:spPr>
          <a:xfrm>
            <a:off x="2676541" y="977406"/>
            <a:ext cx="7532739" cy="1077358"/>
          </a:xfrm>
          <a:prstGeom prst="rect">
            <a:avLst/>
          </a:prstGeom>
          <a:solidFill>
            <a:srgbClr val="01334E"/>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ctr" defTabSz="914400" eaLnBrk="1" fontAlgn="auto" latinLnBrk="0" hangingPunct="1">
              <a:lnSpc>
                <a:spcPct val="107000"/>
              </a:lnSpc>
              <a:spcBef>
                <a:spcPts val="0"/>
              </a:spcBef>
              <a:spcAft>
                <a:spcPts val="800"/>
              </a:spcAft>
              <a:buClr>
                <a:srgbClr val="000000"/>
              </a:buClr>
              <a:buSzTx/>
              <a:buFont typeface="Arial"/>
              <a:buNone/>
              <a:tabLst/>
              <a:defRPr/>
            </a:pPr>
            <a:r>
              <a:rPr lang="en-GB" sz="2800" dirty="0">
                <a:solidFill>
                  <a:schemeClr val="bg1"/>
                </a:solidFill>
                <a:effectLst/>
                <a:latin typeface="+mn-lt"/>
                <a:ea typeface="Aptos" panose="020B0004020202020204" pitchFamily="34" charset="0"/>
                <a:cs typeface="Arial" panose="020B0604020202020204" pitchFamily="34" charset="0"/>
              </a:rPr>
              <a:t>Sometimes [my students] don’t believe me when I tell them that I went to their school and I’m from their area. </a:t>
            </a:r>
          </a:p>
          <a:p>
            <a:pPr marL="0" indent="0" algn="ctr">
              <a:lnSpc>
                <a:spcPct val="100000"/>
              </a:lnSpc>
              <a:spcBef>
                <a:spcPts val="0"/>
              </a:spcBef>
              <a:buSzPts val="4000"/>
              <a:buNone/>
            </a:pPr>
            <a:endParaRPr lang="en-GB" sz="2000" kern="100" dirty="0">
              <a:latin typeface="+mn-lt"/>
              <a:ea typeface="Aptos" panose="020B0004020202020204" pitchFamily="34" charset="0"/>
              <a:cs typeface="Arial" panose="020B0604020202020204" pitchFamily="34" charset="0"/>
            </a:endParaRPr>
          </a:p>
          <a:p>
            <a:pPr marL="0" indent="0" algn="ctr">
              <a:lnSpc>
                <a:spcPct val="100000"/>
              </a:lnSpc>
              <a:spcBef>
                <a:spcPts val="0"/>
              </a:spcBef>
              <a:buSzPts val="4000"/>
              <a:buNone/>
            </a:pPr>
            <a:r>
              <a:rPr lang="en-GB" sz="2000" kern="100" dirty="0">
                <a:effectLst/>
                <a:latin typeface="+mn-lt"/>
                <a:ea typeface="Aptos" panose="020B0004020202020204" pitchFamily="34" charset="0"/>
                <a:cs typeface="Arial" panose="020B0604020202020204" pitchFamily="34" charset="0"/>
              </a:rPr>
              <a:t>Lena, Religion teacher</a:t>
            </a:r>
            <a:endParaRPr lang="en-GB" sz="2000" kern="100" dirty="0">
              <a:latin typeface="+mn-lt"/>
              <a:ea typeface="Aptos" panose="020B0004020202020204" pitchFamily="34" charset="0"/>
              <a:cs typeface="Arial" panose="020B0604020202020204" pitchFamily="34" charset="0"/>
            </a:endParaRPr>
          </a:p>
          <a:p>
            <a:pPr marL="0" indent="0" algn="ctr">
              <a:lnSpc>
                <a:spcPct val="100000"/>
              </a:lnSpc>
              <a:spcBef>
                <a:spcPts val="0"/>
              </a:spcBef>
              <a:buSzPts val="4000"/>
              <a:buFont typeface="Arial"/>
              <a:buNone/>
            </a:pPr>
            <a:endParaRPr lang="en-IE" sz="2000" dirty="0">
              <a:latin typeface="+mn-lt"/>
            </a:endParaRPr>
          </a:p>
        </p:txBody>
      </p:sp>
      <p:pic>
        <p:nvPicPr>
          <p:cNvPr id="9" name="Picture 8" descr="Icon&#10;&#10;Description automatically generated">
            <a:extLst>
              <a:ext uri="{FF2B5EF4-FFF2-40B4-BE49-F238E27FC236}">
                <a16:creationId xmlns:a16="http://schemas.microsoft.com/office/drawing/2014/main" id="{CF77294F-397D-811B-3467-2397BD6259D0}"/>
              </a:ext>
            </a:extLst>
          </p:cNvPr>
          <p:cNvPicPr>
            <a:picLocks noChangeAspect="1"/>
          </p:cNvPicPr>
          <p:nvPr/>
        </p:nvPicPr>
        <p:blipFill>
          <a:blip r:embed="rId5"/>
          <a:stretch>
            <a:fillRect/>
          </a:stretch>
        </p:blipFill>
        <p:spPr>
          <a:xfrm>
            <a:off x="902494" y="4199730"/>
            <a:ext cx="1935163" cy="1963738"/>
          </a:xfrm>
          <a:prstGeom prst="rect">
            <a:avLst/>
          </a:prstGeom>
        </p:spPr>
      </p:pic>
      <p:grpSp>
        <p:nvGrpSpPr>
          <p:cNvPr id="11" name="Group 10">
            <a:extLst>
              <a:ext uri="{FF2B5EF4-FFF2-40B4-BE49-F238E27FC236}">
                <a16:creationId xmlns:a16="http://schemas.microsoft.com/office/drawing/2014/main" id="{28EE1746-C577-4296-CB73-C3751BEAC65F}"/>
              </a:ext>
            </a:extLst>
          </p:cNvPr>
          <p:cNvGrpSpPr/>
          <p:nvPr/>
        </p:nvGrpSpPr>
        <p:grpSpPr>
          <a:xfrm>
            <a:off x="11076398" y="1090387"/>
            <a:ext cx="1007241" cy="1796976"/>
            <a:chOff x="11076398" y="1090387"/>
            <a:chExt cx="1007241" cy="1796976"/>
          </a:xfrm>
        </p:grpSpPr>
        <p:pic>
          <p:nvPicPr>
            <p:cNvPr id="3" name="Google Shape;425;p21" descr="Shape, square&#10;&#10;Description automatically generated">
              <a:extLst>
                <a:ext uri="{FF2B5EF4-FFF2-40B4-BE49-F238E27FC236}">
                  <a16:creationId xmlns:a16="http://schemas.microsoft.com/office/drawing/2014/main" id="{22949529-9895-C388-E186-27EFD156C19F}"/>
                </a:ext>
              </a:extLst>
            </p:cNvPr>
            <p:cNvPicPr preferRelativeResize="0"/>
            <p:nvPr/>
          </p:nvPicPr>
          <p:blipFill rotWithShape="1">
            <a:blip r:embed="rId6">
              <a:alphaModFix/>
            </a:blip>
            <a:srcRect/>
            <a:stretch/>
          </p:blipFill>
          <p:spPr>
            <a:xfrm rot="16200000">
              <a:off x="10740816" y="1538411"/>
              <a:ext cx="1678406" cy="823346"/>
            </a:xfrm>
            <a:prstGeom prst="rect">
              <a:avLst/>
            </a:prstGeom>
            <a:noFill/>
            <a:ln>
              <a:noFill/>
            </a:ln>
          </p:spPr>
        </p:pic>
        <p:pic>
          <p:nvPicPr>
            <p:cNvPr id="5" name="Google Shape;330;p19" descr="A picture containing text&#10;&#10;Description automatically generated">
              <a:extLst>
                <a:ext uri="{FF2B5EF4-FFF2-40B4-BE49-F238E27FC236}">
                  <a16:creationId xmlns:a16="http://schemas.microsoft.com/office/drawing/2014/main" id="{67E1BCF0-2A67-69E0-5231-1F8ABE8696AD}"/>
                </a:ext>
              </a:extLst>
            </p:cNvPr>
            <p:cNvPicPr preferRelativeResize="0"/>
            <p:nvPr/>
          </p:nvPicPr>
          <p:blipFill rotWithShape="1">
            <a:blip r:embed="rId7">
              <a:alphaModFix/>
            </a:blip>
            <a:srcRect/>
            <a:stretch/>
          </p:blipFill>
          <p:spPr>
            <a:xfrm>
              <a:off x="11076398" y="1880122"/>
              <a:ext cx="1007241" cy="1007241"/>
            </a:xfrm>
            <a:prstGeom prst="rect">
              <a:avLst/>
            </a:prstGeom>
            <a:noFill/>
            <a:ln>
              <a:noFill/>
            </a:ln>
          </p:spPr>
        </p:pic>
        <p:pic>
          <p:nvPicPr>
            <p:cNvPr id="10" name="Google Shape;331;p19" descr="Icon&#10;&#10;Description automatically generated">
              <a:extLst>
                <a:ext uri="{FF2B5EF4-FFF2-40B4-BE49-F238E27FC236}">
                  <a16:creationId xmlns:a16="http://schemas.microsoft.com/office/drawing/2014/main" id="{4F161C33-75B4-9B64-41CC-09031F95483D}"/>
                </a:ext>
              </a:extLst>
            </p:cNvPr>
            <p:cNvPicPr preferRelativeResize="0"/>
            <p:nvPr/>
          </p:nvPicPr>
          <p:blipFill rotWithShape="1">
            <a:blip r:embed="rId8">
              <a:alphaModFix/>
            </a:blip>
            <a:srcRect/>
            <a:stretch/>
          </p:blipFill>
          <p:spPr>
            <a:xfrm>
              <a:off x="11076398" y="1090387"/>
              <a:ext cx="1007241" cy="1007241"/>
            </a:xfrm>
            <a:prstGeom prst="rect">
              <a:avLst/>
            </a:prstGeom>
            <a:noFill/>
            <a:ln>
              <a:noFill/>
            </a:ln>
          </p:spPr>
        </p:pic>
      </p:grpSp>
    </p:spTree>
    <p:extLst>
      <p:ext uri="{BB962C8B-B14F-4D97-AF65-F5344CB8AC3E}">
        <p14:creationId xmlns:p14="http://schemas.microsoft.com/office/powerpoint/2010/main" val="991967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hape, square&#10;&#10;Description automatically generated">
            <a:extLst>
              <a:ext uri="{FF2B5EF4-FFF2-40B4-BE49-F238E27FC236}">
                <a16:creationId xmlns:a16="http://schemas.microsoft.com/office/drawing/2014/main" id="{9D796880-5115-4C68-F14C-65448E7EEBA4}"/>
              </a:ext>
            </a:extLst>
          </p:cNvPr>
          <p:cNvPicPr>
            <a:picLocks noChangeAspect="1"/>
          </p:cNvPicPr>
          <p:nvPr/>
        </p:nvPicPr>
        <p:blipFill>
          <a:blip r:embed="rId4"/>
          <a:stretch>
            <a:fillRect/>
          </a:stretch>
        </p:blipFill>
        <p:spPr>
          <a:xfrm>
            <a:off x="576543" y="570927"/>
            <a:ext cx="11038913" cy="5716145"/>
          </a:xfrm>
          <a:prstGeom prst="rect">
            <a:avLst/>
          </a:prstGeom>
        </p:spPr>
      </p:pic>
      <p:grpSp>
        <p:nvGrpSpPr>
          <p:cNvPr id="3" name="Group 2">
            <a:extLst>
              <a:ext uri="{FF2B5EF4-FFF2-40B4-BE49-F238E27FC236}">
                <a16:creationId xmlns:a16="http://schemas.microsoft.com/office/drawing/2014/main" id="{138CB6D7-5B75-2570-C164-468AF106786E}"/>
              </a:ext>
            </a:extLst>
          </p:cNvPr>
          <p:cNvGrpSpPr/>
          <p:nvPr/>
        </p:nvGrpSpPr>
        <p:grpSpPr>
          <a:xfrm>
            <a:off x="11042772" y="0"/>
            <a:ext cx="1028540" cy="1007241"/>
            <a:chOff x="11042772" y="0"/>
            <a:chExt cx="1028540" cy="1007241"/>
          </a:xfrm>
        </p:grpSpPr>
        <p:pic>
          <p:nvPicPr>
            <p:cNvPr id="8" name="Google Shape;425;p21" descr="Shape, square&#10;&#10;Description automatically generated">
              <a:extLst>
                <a:ext uri="{FF2B5EF4-FFF2-40B4-BE49-F238E27FC236}">
                  <a16:creationId xmlns:a16="http://schemas.microsoft.com/office/drawing/2014/main" id="{6EA3A03C-76DD-48FB-F7DC-88A813D5D7EA}"/>
                </a:ext>
              </a:extLst>
            </p:cNvPr>
            <p:cNvPicPr preferRelativeResize="0"/>
            <p:nvPr/>
          </p:nvPicPr>
          <p:blipFill rotWithShape="1">
            <a:blip r:embed="rId4">
              <a:alphaModFix/>
            </a:blip>
            <a:srcRect/>
            <a:stretch/>
          </p:blipFill>
          <p:spPr>
            <a:xfrm rot="16200000">
              <a:off x="11110382" y="-18087"/>
              <a:ext cx="872020" cy="1007240"/>
            </a:xfrm>
            <a:prstGeom prst="rect">
              <a:avLst/>
            </a:prstGeom>
            <a:noFill/>
            <a:ln>
              <a:noFill/>
            </a:ln>
          </p:spPr>
        </p:pic>
        <p:pic>
          <p:nvPicPr>
            <p:cNvPr id="5" name="Google Shape;337;p19" descr="Icon&#10;&#10;Description automatically generated">
              <a:extLst>
                <a:ext uri="{FF2B5EF4-FFF2-40B4-BE49-F238E27FC236}">
                  <a16:creationId xmlns:a16="http://schemas.microsoft.com/office/drawing/2014/main" id="{5093AC0D-1B39-FA56-322F-1A3FF3E61861}"/>
                </a:ext>
              </a:extLst>
            </p:cNvPr>
            <p:cNvPicPr preferRelativeResize="0"/>
            <p:nvPr/>
          </p:nvPicPr>
          <p:blipFill rotWithShape="1">
            <a:blip r:embed="rId5">
              <a:alphaModFix/>
            </a:blip>
            <a:srcRect/>
            <a:stretch/>
          </p:blipFill>
          <p:spPr>
            <a:xfrm>
              <a:off x="11064071" y="0"/>
              <a:ext cx="1007241" cy="1007241"/>
            </a:xfrm>
            <a:prstGeom prst="rect">
              <a:avLst/>
            </a:prstGeom>
            <a:noFill/>
            <a:ln>
              <a:noFill/>
            </a:ln>
          </p:spPr>
        </p:pic>
      </p:grpSp>
      <p:sp>
        <p:nvSpPr>
          <p:cNvPr id="23" name="TextBox 22">
            <a:extLst>
              <a:ext uri="{FF2B5EF4-FFF2-40B4-BE49-F238E27FC236}">
                <a16:creationId xmlns:a16="http://schemas.microsoft.com/office/drawing/2014/main" id="{1ABB1BA6-B99E-9B4A-F370-4556D14F70EF}"/>
              </a:ext>
            </a:extLst>
          </p:cNvPr>
          <p:cNvSpPr txBox="1"/>
          <p:nvPr/>
        </p:nvSpPr>
        <p:spPr>
          <a:xfrm>
            <a:off x="3068178" y="5599783"/>
            <a:ext cx="605564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hlinkClick r:id="rId6"/>
              </a:rPr>
              <a:t>Importance of diversity in the classroom</a:t>
            </a:r>
            <a:r>
              <a:rPr kumimoji="0" lang="en-GB" sz="1800" b="0" i="0" u="none" strike="noStrike" kern="0" cap="none" spc="0" normalizeH="0" baseline="0" noProof="0" dirty="0">
                <a:ln>
                  <a:noFill/>
                </a:ln>
                <a:solidFill>
                  <a:srgbClr val="000000"/>
                </a:solidFill>
                <a:effectLst/>
                <a:uLnTx/>
                <a:uFillTx/>
                <a:latin typeface="Arial"/>
                <a:cs typeface="Arial"/>
                <a:sym typeface="Arial"/>
              </a:rPr>
              <a:t> (1.29 mins)</a:t>
            </a:r>
          </a:p>
        </p:txBody>
      </p:sp>
      <p:sp>
        <p:nvSpPr>
          <p:cNvPr id="25" name="TextBox 24">
            <a:extLst>
              <a:ext uri="{FF2B5EF4-FFF2-40B4-BE49-F238E27FC236}">
                <a16:creationId xmlns:a16="http://schemas.microsoft.com/office/drawing/2014/main" id="{03CB7D1F-20CB-04B7-5894-78BA4CEE092A}"/>
              </a:ext>
            </a:extLst>
          </p:cNvPr>
          <p:cNvSpPr txBox="1"/>
          <p:nvPr/>
        </p:nvSpPr>
        <p:spPr>
          <a:xfrm>
            <a:off x="141988" y="195843"/>
            <a:ext cx="67103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800" b="1" i="0" u="none" strike="noStrike" kern="0" cap="none" spc="0" normalizeH="0" baseline="0" noProof="0" dirty="0">
                <a:ln>
                  <a:noFill/>
                </a:ln>
                <a:solidFill>
                  <a:prstClr val="white"/>
                </a:solidFill>
                <a:effectLst/>
                <a:uLnTx/>
                <a:uFillTx/>
                <a:latin typeface="Arial"/>
                <a:cs typeface="Arial"/>
                <a:sym typeface="Arial"/>
              </a:rPr>
              <a:t>Unit 2, Activity 2</a:t>
            </a:r>
            <a:endParaRPr kumimoji="0" lang="en-GB" sz="1800" b="1" i="0" u="none" strike="noStrike" kern="0" cap="none" spc="0" normalizeH="0" baseline="0" noProof="0" dirty="0">
              <a:ln>
                <a:noFill/>
              </a:ln>
              <a:solidFill>
                <a:prstClr val="white"/>
              </a:solidFill>
              <a:effectLst/>
              <a:uLnTx/>
              <a:uFillTx/>
              <a:latin typeface="Arial"/>
              <a:cs typeface="Arial"/>
              <a:sym typeface="Arial"/>
            </a:endParaRPr>
          </a:p>
        </p:txBody>
      </p:sp>
      <p:pic>
        <p:nvPicPr>
          <p:cNvPr id="2" name="Online Media 1" title="Importance of diversity in the classroom">
            <a:hlinkClick r:id="" action="ppaction://media"/>
            <a:extLst>
              <a:ext uri="{FF2B5EF4-FFF2-40B4-BE49-F238E27FC236}">
                <a16:creationId xmlns:a16="http://schemas.microsoft.com/office/drawing/2014/main" id="{DCBFB57A-724A-7C90-C078-374B96DF4697}"/>
              </a:ext>
            </a:extLst>
          </p:cNvPr>
          <p:cNvPicPr>
            <a:picLocks noRot="1" noChangeAspect="1"/>
          </p:cNvPicPr>
          <p:nvPr>
            <a:videoFile r:link="rId1"/>
          </p:nvPr>
        </p:nvPicPr>
        <p:blipFill>
          <a:blip r:embed="rId7"/>
          <a:stretch>
            <a:fillRect/>
          </a:stretch>
        </p:blipFill>
        <p:spPr>
          <a:xfrm>
            <a:off x="3068178" y="1007241"/>
            <a:ext cx="6055640" cy="4541730"/>
          </a:xfrm>
          <a:prstGeom prst="rect">
            <a:avLst/>
          </a:prstGeom>
        </p:spPr>
      </p:pic>
    </p:spTree>
    <p:extLst>
      <p:ext uri="{BB962C8B-B14F-4D97-AF65-F5344CB8AC3E}">
        <p14:creationId xmlns:p14="http://schemas.microsoft.com/office/powerpoint/2010/main" val="71391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2, Activity 2</a:t>
            </a:r>
            <a:endParaRPr dirty="0"/>
          </a:p>
        </p:txBody>
      </p:sp>
      <p:pic>
        <p:nvPicPr>
          <p:cNvPr id="198" name="Google Shape;198;p7" descr="Icon&#10;&#10;Description automatically generated with low confidence"/>
          <p:cNvPicPr preferRelativeResize="0"/>
          <p:nvPr/>
        </p:nvPicPr>
        <p:blipFill rotWithShape="1">
          <a:blip r:embed="rId3">
            <a:alphaModFix/>
          </a:blip>
          <a:srcRect/>
          <a:stretch/>
        </p:blipFill>
        <p:spPr>
          <a:xfrm>
            <a:off x="1781016" y="1148136"/>
            <a:ext cx="621324" cy="433659"/>
          </a:xfrm>
          <a:prstGeom prst="rect">
            <a:avLst/>
          </a:prstGeom>
          <a:noFill/>
          <a:ln>
            <a:noFill/>
          </a:ln>
        </p:spPr>
      </p:pic>
      <p:pic>
        <p:nvPicPr>
          <p:cNvPr id="199" name="Google Shape;199;p7" descr="Icon&#10;&#10;Description automatically generated with low confidence"/>
          <p:cNvPicPr preferRelativeResize="0"/>
          <p:nvPr/>
        </p:nvPicPr>
        <p:blipFill rotWithShape="1">
          <a:blip r:embed="rId3">
            <a:alphaModFix/>
          </a:blip>
          <a:srcRect/>
          <a:stretch/>
        </p:blipFill>
        <p:spPr>
          <a:xfrm rot="10800000">
            <a:off x="10222294" y="2204169"/>
            <a:ext cx="621324" cy="433659"/>
          </a:xfrm>
          <a:prstGeom prst="rect">
            <a:avLst/>
          </a:prstGeom>
          <a:noFill/>
          <a:ln>
            <a:noFill/>
          </a:ln>
        </p:spPr>
      </p:pic>
      <p:pic>
        <p:nvPicPr>
          <p:cNvPr id="200" name="Google Shape;200;p7" descr="Shape, circle&#10;&#10;Description automatically generated"/>
          <p:cNvPicPr preferRelativeResize="0"/>
          <p:nvPr/>
        </p:nvPicPr>
        <p:blipFill rotWithShape="1">
          <a:blip r:embed="rId4">
            <a:alphaModFix/>
          </a:blip>
          <a:srcRect/>
          <a:stretch/>
        </p:blipFill>
        <p:spPr>
          <a:xfrm>
            <a:off x="633536" y="3883085"/>
            <a:ext cx="2473080" cy="2597029"/>
          </a:xfrm>
          <a:prstGeom prst="rect">
            <a:avLst/>
          </a:prstGeom>
          <a:noFill/>
          <a:ln>
            <a:noFill/>
          </a:ln>
        </p:spPr>
      </p:pic>
      <p:sp>
        <p:nvSpPr>
          <p:cNvPr id="8" name="Google Shape;197;p7">
            <a:extLst>
              <a:ext uri="{FF2B5EF4-FFF2-40B4-BE49-F238E27FC236}">
                <a16:creationId xmlns:a16="http://schemas.microsoft.com/office/drawing/2014/main" id="{B947CB4B-1195-37C6-4441-E71D41793D37}"/>
              </a:ext>
            </a:extLst>
          </p:cNvPr>
          <p:cNvSpPr txBox="1">
            <a:spLocks/>
          </p:cNvSpPr>
          <p:nvPr/>
        </p:nvSpPr>
        <p:spPr>
          <a:xfrm>
            <a:off x="2714525" y="1231491"/>
            <a:ext cx="7532739" cy="2451594"/>
          </a:xfrm>
          <a:prstGeom prst="rect">
            <a:avLst/>
          </a:prstGeom>
          <a:solidFill>
            <a:srgbClr val="01334E"/>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ctr" defTabSz="914400" eaLnBrk="1" fontAlgn="auto" latinLnBrk="0" hangingPunct="1">
              <a:lnSpc>
                <a:spcPct val="107000"/>
              </a:lnSpc>
              <a:spcBef>
                <a:spcPts val="0"/>
              </a:spcBef>
              <a:spcAft>
                <a:spcPts val="800"/>
              </a:spcAft>
              <a:buClr>
                <a:srgbClr val="000000"/>
              </a:buClr>
              <a:buSzTx/>
              <a:buFont typeface="Arial"/>
              <a:buNone/>
              <a:tabLst/>
              <a:defRPr/>
            </a:pPr>
            <a:r>
              <a:rPr lang="en-GB" sz="2800" dirty="0">
                <a:solidFill>
                  <a:schemeClr val="bg1"/>
                </a:solidFill>
                <a:effectLst/>
                <a:latin typeface="+mn-lt"/>
                <a:ea typeface="Aptos" panose="020B0004020202020204" pitchFamily="34" charset="0"/>
                <a:cs typeface="Arial" panose="020B0604020202020204" pitchFamily="34" charset="0"/>
              </a:rPr>
              <a:t>I say that if I can do it, then so can they. They see someone like themselves that has done it. They know it is possible. </a:t>
            </a:r>
          </a:p>
          <a:p>
            <a:pPr marL="0" marR="0" lvl="0" indent="0" algn="ctr" defTabSz="914400" rtl="0" eaLnBrk="1" fontAlgn="auto" latinLnBrk="0" hangingPunct="1">
              <a:lnSpc>
                <a:spcPct val="100000"/>
              </a:lnSpc>
              <a:spcBef>
                <a:spcPts val="0"/>
              </a:spcBef>
              <a:spcAft>
                <a:spcPts val="0"/>
              </a:spcAft>
              <a:buClr>
                <a:srgbClr val="FFFFFF"/>
              </a:buClr>
              <a:buSzPts val="4000"/>
              <a:buFont typeface="Arial"/>
              <a:buNone/>
              <a:tabLst/>
              <a:defRPr/>
            </a:pPr>
            <a:endParaRPr kumimoji="0" lang="en-GB" sz="2000" b="0" i="0"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FFFFFF"/>
              </a:buClr>
              <a:buSzPts val="4000"/>
              <a:buFont typeface="Arial"/>
              <a:buNone/>
              <a:tabLst/>
              <a:defRPr/>
            </a:pPr>
            <a:r>
              <a:rPr kumimoji="0" lang="en-GB" sz="2000" b="0" i="0"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Lena, Religion teacher</a:t>
            </a:r>
          </a:p>
          <a:p>
            <a:pPr marL="0" marR="0" lvl="0" indent="0" algn="ctr" defTabSz="914400" rtl="0" eaLnBrk="1" fontAlgn="auto" latinLnBrk="0" hangingPunct="1">
              <a:lnSpc>
                <a:spcPct val="100000"/>
              </a:lnSpc>
              <a:spcBef>
                <a:spcPts val="0"/>
              </a:spcBef>
              <a:spcAft>
                <a:spcPts val="0"/>
              </a:spcAft>
              <a:buClr>
                <a:srgbClr val="FFFFFF"/>
              </a:buClr>
              <a:buSzPts val="4000"/>
              <a:buFont typeface="Arial"/>
              <a:buNone/>
              <a:tabLst/>
              <a:defRPr/>
            </a:pPr>
            <a:endParaRPr kumimoji="0" lang="en-IE" sz="2000" b="0" i="0" u="none" strike="noStrike" kern="0" cap="none" spc="0" normalizeH="0" baseline="0" noProof="0" dirty="0">
              <a:ln>
                <a:noFill/>
              </a:ln>
              <a:solidFill>
                <a:srgbClr val="FFFFFF"/>
              </a:solidFill>
              <a:effectLst/>
              <a:uLnTx/>
              <a:uFillTx/>
              <a:latin typeface="Arial"/>
              <a:cs typeface="Arial"/>
              <a:sym typeface="Arial"/>
            </a:endParaRPr>
          </a:p>
        </p:txBody>
      </p:sp>
      <p:grpSp>
        <p:nvGrpSpPr>
          <p:cNvPr id="4" name="Group 3">
            <a:extLst>
              <a:ext uri="{FF2B5EF4-FFF2-40B4-BE49-F238E27FC236}">
                <a16:creationId xmlns:a16="http://schemas.microsoft.com/office/drawing/2014/main" id="{E4F56724-D374-CB1E-852E-608A91056644}"/>
              </a:ext>
            </a:extLst>
          </p:cNvPr>
          <p:cNvGrpSpPr/>
          <p:nvPr/>
        </p:nvGrpSpPr>
        <p:grpSpPr>
          <a:xfrm>
            <a:off x="11076398" y="1024808"/>
            <a:ext cx="1007241" cy="1007241"/>
            <a:chOff x="11076398" y="1024808"/>
            <a:chExt cx="1007241" cy="1007241"/>
          </a:xfrm>
        </p:grpSpPr>
        <p:pic>
          <p:nvPicPr>
            <p:cNvPr id="3" name="Google Shape;425;p21" descr="Shape, square&#10;&#10;Description automatically generated">
              <a:extLst>
                <a:ext uri="{FF2B5EF4-FFF2-40B4-BE49-F238E27FC236}">
                  <a16:creationId xmlns:a16="http://schemas.microsoft.com/office/drawing/2014/main" id="{22949529-9895-C388-E186-27EFD156C19F}"/>
                </a:ext>
              </a:extLst>
            </p:cNvPr>
            <p:cNvPicPr preferRelativeResize="0"/>
            <p:nvPr/>
          </p:nvPicPr>
          <p:blipFill rotWithShape="1">
            <a:blip r:embed="rId5">
              <a:alphaModFix/>
            </a:blip>
            <a:srcRect/>
            <a:stretch/>
          </p:blipFill>
          <p:spPr>
            <a:xfrm rot="16200000">
              <a:off x="11146050" y="1133177"/>
              <a:ext cx="867938" cy="823346"/>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8512F5E6-5301-B54E-FC7A-43D53F1A466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1076398" y="1024808"/>
              <a:ext cx="1007241" cy="1007241"/>
            </a:xfrm>
            <a:prstGeom prst="rect">
              <a:avLst/>
            </a:prstGeom>
          </p:spPr>
        </p:pic>
      </p:grpSp>
      <p:pic>
        <p:nvPicPr>
          <p:cNvPr id="9" name="Picture 8" descr="Icon&#10;&#10;Description automatically generated">
            <a:extLst>
              <a:ext uri="{FF2B5EF4-FFF2-40B4-BE49-F238E27FC236}">
                <a16:creationId xmlns:a16="http://schemas.microsoft.com/office/drawing/2014/main" id="{CF77294F-397D-811B-3467-2397BD6259D0}"/>
              </a:ext>
            </a:extLst>
          </p:cNvPr>
          <p:cNvPicPr>
            <a:picLocks noChangeAspect="1"/>
          </p:cNvPicPr>
          <p:nvPr/>
        </p:nvPicPr>
        <p:blipFill>
          <a:blip r:embed="rId7"/>
          <a:stretch>
            <a:fillRect/>
          </a:stretch>
        </p:blipFill>
        <p:spPr>
          <a:xfrm>
            <a:off x="902494" y="4199730"/>
            <a:ext cx="1935163" cy="1963738"/>
          </a:xfrm>
          <a:prstGeom prst="rect">
            <a:avLst/>
          </a:prstGeom>
        </p:spPr>
      </p:pic>
    </p:spTree>
    <p:extLst>
      <p:ext uri="{BB962C8B-B14F-4D97-AF65-F5344CB8AC3E}">
        <p14:creationId xmlns:p14="http://schemas.microsoft.com/office/powerpoint/2010/main" val="256685134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4453</Words>
  <Application>Microsoft Office PowerPoint</Application>
  <PresentationFormat>Widescreen</PresentationFormat>
  <Paragraphs>352</Paragraphs>
  <Slides>18</Slides>
  <Notes>18</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 Black</vt:lpstr>
      <vt:lpstr>Courier New</vt:lpstr>
      <vt:lpstr>Arial</vt:lpstr>
      <vt:lpstr>Calibri</vt:lpstr>
      <vt:lpstr>Aptos</vt:lpstr>
      <vt:lpstr>Prompt</vt:lpstr>
      <vt:lpstr>-apple-system</vt:lpstr>
      <vt:lpstr>Office Theme</vt:lpstr>
      <vt:lpstr>2_Office Theme</vt:lpstr>
      <vt:lpstr>3_Office Theme</vt:lpstr>
      <vt:lpstr>Pathways</vt:lpstr>
      <vt:lpstr>Unit 2: Requirements and Routes</vt:lpstr>
      <vt:lpstr>Unit 2, Introduction</vt:lpstr>
      <vt:lpstr>PowerPoint Presentation</vt:lpstr>
      <vt:lpstr>Unit 2, Activity 1</vt:lpstr>
      <vt:lpstr>Unit 2, Activity 2</vt:lpstr>
      <vt:lpstr>Unit 2, Activity 2</vt:lpstr>
      <vt:lpstr>PowerPoint Presentation</vt:lpstr>
      <vt:lpstr>Unit 2, Activity 2</vt:lpstr>
      <vt:lpstr>Unit 2, Activity 3 </vt:lpstr>
      <vt:lpstr>PowerPoint Presentation</vt:lpstr>
      <vt:lpstr>Unit 2, Activity 4</vt:lpstr>
      <vt:lpstr>Unit 2, Activity 4</vt:lpstr>
      <vt:lpstr>PowerPoint Presentation</vt:lpstr>
      <vt:lpstr>PowerPoint Presentation</vt:lpstr>
      <vt:lpstr>PowerPoint Presentation</vt:lpstr>
      <vt:lpstr>Unit 2, Extension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Realnation</dc:creator>
  <cp:lastModifiedBy>Mella Cusack</cp:lastModifiedBy>
  <cp:revision>91</cp:revision>
  <dcterms:created xsi:type="dcterms:W3CDTF">2022-07-12T11:58:05Z</dcterms:created>
  <dcterms:modified xsi:type="dcterms:W3CDTF">2024-08-14T12:22:11Z</dcterms:modified>
</cp:coreProperties>
</file>