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2" r:id="rId2"/>
  </p:sldMasterIdLst>
  <p:notesMasterIdLst>
    <p:notesMasterId r:id="rId15"/>
  </p:notesMasterIdLst>
  <p:sldIdLst>
    <p:sldId id="256" r:id="rId3"/>
    <p:sldId id="257" r:id="rId4"/>
    <p:sldId id="286" r:id="rId5"/>
    <p:sldId id="303" r:id="rId6"/>
    <p:sldId id="304" r:id="rId7"/>
    <p:sldId id="302" r:id="rId8"/>
    <p:sldId id="305" r:id="rId9"/>
    <p:sldId id="297" r:id="rId10"/>
    <p:sldId id="284" r:id="rId11"/>
    <p:sldId id="296" r:id="rId12"/>
    <p:sldId id="294" r:id="rId13"/>
    <p:sldId id="295" r:id="rId14"/>
  </p:sldIdLst>
  <p:sldSz cx="12192000" cy="6858000"/>
  <p:notesSz cx="6858000" cy="9144000"/>
  <p:embeddedFontLst>
    <p:embeddedFont>
      <p:font typeface="Arial Black" panose="020B0A04020102020204" pitchFamily="34" charset="0"/>
      <p:regular r:id="rId16"/>
      <p:bold r:id="rId17"/>
    </p:embeddedFont>
    <p:embeddedFont>
      <p:font typeface="Prompt" panose="00000500000000000000" pitchFamily="2" charset="-34"/>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gpo2erKjDrfpdlHpY8TWg8Efbi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3FD8"/>
    <a:srgbClr val="5DC973"/>
    <a:srgbClr val="01334E"/>
    <a:srgbClr val="FF826A"/>
    <a:srgbClr val="A958DD"/>
    <a:srgbClr val="E7D1F5"/>
    <a:srgbClr val="FF927D"/>
    <a:srgbClr val="FFFFFF"/>
    <a:srgbClr val="F6EEFB"/>
    <a:srgbClr val="E1C6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C22D7A-A71E-4F7F-B25F-03412A6EF1EF}">
  <a:tblStyle styleId="{D0C22D7A-A71E-4F7F-B25F-03412A6EF1EF}" styleName="Table_0">
    <a:wholeTbl>
      <a:tcTxStyle b="off" i="off">
        <a:font>
          <a:latin typeface="Arial"/>
          <a:ea typeface="Arial"/>
          <a:cs typeface="Arial"/>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12700" cap="flat" cmpd="sng">
              <a:solidFill>
                <a:schemeClr val="accent2"/>
              </a:solidFill>
              <a:prstDash val="solid"/>
              <a:round/>
              <a:headEnd type="none" w="sm" len="sm"/>
              <a:tailEnd type="none" w="sm" len="sm"/>
            </a:ln>
          </a:insideV>
        </a:tcBdr>
        <a:fill>
          <a:solidFill>
            <a:srgbClr val="FCECE7"/>
          </a:solidFill>
        </a:fill>
      </a:tcStyle>
    </a:wholeTbl>
    <a:band1H>
      <a:tcTxStyle/>
      <a:tcStyle>
        <a:tcBdr/>
        <a:fill>
          <a:solidFill>
            <a:srgbClr val="F8D6CC"/>
          </a:solidFill>
        </a:fill>
      </a:tcStyle>
    </a:band1H>
    <a:band2H>
      <a:tcTxStyle/>
      <a:tcStyle>
        <a:tcBdr/>
      </a:tcStyle>
    </a:band2H>
    <a:band1V>
      <a:tcTxStyle/>
      <a:tcStyle>
        <a:tcBdr/>
        <a:fill>
          <a:solidFill>
            <a:srgbClr val="F8D6CC"/>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2"/>
              </a:solidFill>
              <a:prstDash val="solid"/>
              <a:round/>
              <a:headEnd type="none" w="sm" len="sm"/>
              <a:tailEnd type="none" w="sm" len="sm"/>
            </a:ln>
          </a:top>
        </a:tcBdr>
        <a:fill>
          <a:solidFill>
            <a:srgbClr val="FCECE7"/>
          </a:solidFill>
        </a:fill>
      </a:tcStyle>
    </a:lastRow>
    <a:seCell>
      <a:tcTxStyle/>
      <a:tcStyle>
        <a:tcBdr/>
      </a:tcStyle>
    </a:seCell>
    <a:swCell>
      <a:tcTxStyle/>
      <a:tcStyle>
        <a:tcBdr/>
      </a:tcStyle>
    </a:swCell>
    <a:firstRow>
      <a:tcTxStyle b="on" i="off"/>
      <a:tcStyle>
        <a:tcBdr/>
        <a:fill>
          <a:solidFill>
            <a:srgbClr val="FCECE7"/>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55522" autoAdjust="0"/>
  </p:normalViewPr>
  <p:slideViewPr>
    <p:cSldViewPr snapToGrid="0">
      <p:cViewPr varScale="1">
        <p:scale>
          <a:sx n="50" d="100"/>
          <a:sy n="50" d="100"/>
        </p:scale>
        <p:origin x="1518" y="21"/>
      </p:cViewPr>
      <p:guideLst/>
    </p:cSldViewPr>
  </p:slideViewPr>
  <p:notesTextViewPr>
    <p:cViewPr>
      <p:scale>
        <a:sx n="1" d="1"/>
        <a:sy n="1" d="1"/>
      </p:scale>
      <p:origin x="0" y="-1008"/>
    </p:cViewPr>
  </p:notesTextViewPr>
  <p:notesViewPr>
    <p:cSldViewPr snapToGrid="0">
      <p:cViewPr varScale="1">
        <p:scale>
          <a:sx n="68" d="100"/>
          <a:sy n="68" d="100"/>
        </p:scale>
        <p:origin x="2592"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notesMaster" Target="notesMasters/notesMaster1.xml"/><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ccesscollege.ie/hear/"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accesscollege.ie/dar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latin typeface="+mn-lt"/>
              </a:rPr>
              <a:t>Attention teachers:</a:t>
            </a:r>
          </a:p>
          <a:p>
            <a:pPr marL="0" lvl="0" indent="0" algn="l" rtl="0">
              <a:spcBef>
                <a:spcPts val="0"/>
              </a:spcBef>
              <a:spcAft>
                <a:spcPts val="0"/>
              </a:spcAft>
              <a:buNone/>
            </a:pPr>
            <a:endParaRPr lang="en-IE" sz="1100" i="0" dirty="0">
              <a:latin typeface="+mn-lt"/>
            </a:endParaRPr>
          </a:p>
          <a:p>
            <a:pPr marL="0" lvl="0" indent="0" algn="l" rtl="0">
              <a:spcBef>
                <a:spcPts val="0"/>
              </a:spcBef>
              <a:spcAft>
                <a:spcPts val="0"/>
              </a:spcAft>
              <a:buNone/>
            </a:pPr>
            <a:r>
              <a:rPr lang="en-GB" sz="1100" b="0" i="0" u="none" strike="noStrike" dirty="0">
                <a:solidFill>
                  <a:srgbClr val="000000"/>
                </a:solidFill>
                <a:effectLst/>
                <a:latin typeface="+mn-lt"/>
              </a:rPr>
              <a:t>The Pathways units aim to encourage students from diverse backgrounds to think about their career choices, the career decision making process and particularly teaching as a desirable career.   </a:t>
            </a:r>
          </a:p>
          <a:p>
            <a:pPr marL="0" lvl="0" indent="0" algn="l" rtl="0">
              <a:spcBef>
                <a:spcPts val="0"/>
              </a:spcBef>
              <a:spcAft>
                <a:spcPts val="0"/>
              </a:spcAft>
              <a:buNone/>
            </a:pPr>
            <a:endParaRPr lang="en-GB" sz="1100" b="0" i="0" u="none" strike="noStrike"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0" u="none" strike="noStrike" dirty="0">
                <a:solidFill>
                  <a:srgbClr val="000000"/>
                </a:solidFill>
                <a:effectLst/>
                <a:latin typeface="+mn-lt"/>
              </a:rPr>
              <a:t>These units are an initiative of the Path Project, which is funded by the Higher Education Authority (HEA), and based in the Institute of Education, Dublin City University (DCU).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b="0" i="0" u="none" strike="noStrike"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0" u="none" strike="noStrike" dirty="0">
                <a:solidFill>
                  <a:srgbClr val="000000"/>
                </a:solidFill>
                <a:effectLst/>
                <a:latin typeface="+mn-lt"/>
              </a:rPr>
              <a:t>There are 3 units for 1</a:t>
            </a:r>
            <a:r>
              <a:rPr lang="en-GB" sz="1100" b="0" i="0" u="none" strike="noStrike" baseline="30000" dirty="0">
                <a:solidFill>
                  <a:srgbClr val="000000"/>
                </a:solidFill>
                <a:effectLst/>
                <a:latin typeface="+mn-lt"/>
              </a:rPr>
              <a:t>st</a:t>
            </a:r>
            <a:r>
              <a:rPr lang="en-GB" sz="1100" b="0" i="0" u="none" strike="noStrike" dirty="0">
                <a:solidFill>
                  <a:srgbClr val="000000"/>
                </a:solidFill>
                <a:effectLst/>
                <a:latin typeface="+mn-lt"/>
              </a:rPr>
              <a:t> Year students, each approximately 2 hours duration. </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100" b="0" i="0" u="none" strike="noStrike" dirty="0">
                <a:solidFill>
                  <a:srgbClr val="000000"/>
                </a:solidFill>
                <a:effectLst/>
                <a:latin typeface="+mn-lt"/>
              </a:rPr>
              <a:t>Unit 1: Hidden skills and talents</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100" b="0" i="0" u="none" strike="noStrike" dirty="0">
                <a:solidFill>
                  <a:srgbClr val="000000"/>
                </a:solidFill>
                <a:effectLst/>
                <a:latin typeface="+mn-lt"/>
              </a:rPr>
              <a:t>Unit 2: Strategies and styles</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100" b="0" i="0" u="none" strike="noStrike" dirty="0">
                <a:solidFill>
                  <a:srgbClr val="000000"/>
                </a:solidFill>
                <a:effectLst/>
                <a:latin typeface="+mn-lt"/>
              </a:rPr>
              <a:t>Unit 3: Goals and motivations</a:t>
            </a:r>
          </a:p>
          <a:p>
            <a:endParaRPr lang="en-GB" sz="1100" b="0" i="0" u="none" strike="noStrike" dirty="0">
              <a:solidFill>
                <a:srgbClr val="000000"/>
              </a:solidFill>
              <a:effectLst/>
              <a:latin typeface="+mn-lt"/>
            </a:endParaRPr>
          </a:p>
          <a:p>
            <a:pPr marL="0" marR="0" lvl="0" indent="0" algn="l" rtl="0">
              <a:lnSpc>
                <a:spcPct val="100000"/>
              </a:lnSpc>
              <a:spcBef>
                <a:spcPts val="0"/>
              </a:spcBef>
              <a:spcAft>
                <a:spcPts val="0"/>
              </a:spcAft>
              <a:buClr>
                <a:schemeClr val="dk1"/>
              </a:buClr>
              <a:buSzPts val="1100"/>
              <a:buFont typeface="Arial"/>
              <a:buNone/>
            </a:pPr>
            <a:r>
              <a:rPr lang="en-GB" sz="1100" b="0" i="0" u="sng" dirty="0">
                <a:solidFill>
                  <a:schemeClr val="dk1"/>
                </a:solidFill>
                <a:latin typeface="+mn-lt"/>
                <a:ea typeface="Prompt"/>
                <a:cs typeface="Prompt"/>
                <a:sym typeface="Prompt"/>
              </a:rPr>
              <a:t>Some important points about how the units work</a:t>
            </a:r>
            <a:r>
              <a:rPr lang="en-GB" sz="1100" b="0" i="0" dirty="0">
                <a:solidFill>
                  <a:schemeClr val="dk1"/>
                </a:solidFill>
                <a:latin typeface="+mn-lt"/>
                <a:ea typeface="Prompt"/>
                <a:cs typeface="Prompt"/>
                <a:sym typeface="Prompt"/>
              </a:rPr>
              <a:t>:</a:t>
            </a:r>
          </a:p>
          <a:p>
            <a:pPr marL="457200" lvl="0" indent="-298450" algn="l" rtl="0">
              <a:lnSpc>
                <a:spcPct val="100000"/>
              </a:lnSpc>
              <a:spcBef>
                <a:spcPts val="0"/>
              </a:spcBef>
              <a:spcAft>
                <a:spcPts val="0"/>
              </a:spcAft>
              <a:buClr>
                <a:schemeClr val="dk1"/>
              </a:buClr>
              <a:buSzPts val="1100"/>
              <a:buChar char="●"/>
            </a:pPr>
            <a:r>
              <a:rPr lang="en-GB" sz="1100" i="0" dirty="0">
                <a:solidFill>
                  <a:schemeClr val="dk1"/>
                </a:solidFill>
                <a:latin typeface="+mn-lt"/>
                <a:ea typeface="Prompt"/>
                <a:cs typeface="Prompt"/>
                <a:sym typeface="Prompt"/>
              </a:rPr>
              <a:t>The slides are classroom ready.   </a:t>
            </a:r>
          </a:p>
          <a:p>
            <a:pPr marL="457200" marR="0" lvl="0" indent="-298450" algn="l" rtl="0">
              <a:lnSpc>
                <a:spcPct val="100000"/>
              </a:lnSpc>
              <a:spcBef>
                <a:spcPts val="0"/>
              </a:spcBef>
              <a:spcAft>
                <a:spcPts val="0"/>
              </a:spcAft>
              <a:buClr>
                <a:schemeClr val="dk1"/>
              </a:buClr>
              <a:buSzPts val="1100"/>
              <a:buFont typeface="Prompt"/>
              <a:buChar char="●"/>
            </a:pPr>
            <a:r>
              <a:rPr lang="en-GB" sz="1100" i="0" dirty="0">
                <a:solidFill>
                  <a:schemeClr val="dk1"/>
                </a:solidFill>
                <a:latin typeface="+mn-lt"/>
                <a:ea typeface="Prompt"/>
                <a:cs typeface="Prompt"/>
                <a:sym typeface="Prompt"/>
              </a:rPr>
              <a:t>It is important to show slides in presentation mode, as some activities depend on animation.  Where there is animation on a slide, this is indicated in the slide notes.  </a:t>
            </a:r>
          </a:p>
          <a:p>
            <a:pPr marL="457200" lvl="0" indent="-298450" algn="l" rtl="0">
              <a:lnSpc>
                <a:spcPct val="100000"/>
              </a:lnSpc>
              <a:spcBef>
                <a:spcPts val="0"/>
              </a:spcBef>
              <a:spcAft>
                <a:spcPts val="0"/>
              </a:spcAft>
              <a:buClr>
                <a:schemeClr val="dk1"/>
              </a:buClr>
              <a:buSzPts val="1100"/>
              <a:buFont typeface="Prompt"/>
              <a:buChar char="●"/>
            </a:pPr>
            <a:r>
              <a:rPr lang="en-GB" sz="1100" i="0" dirty="0">
                <a:solidFill>
                  <a:schemeClr val="dk1"/>
                </a:solidFill>
                <a:latin typeface="+mn-lt"/>
                <a:ea typeface="Prompt"/>
                <a:cs typeface="Prompt"/>
                <a:sym typeface="Prompt"/>
              </a:rPr>
              <a:t>When the text in the slide notes is in italics, it is meant it is meant to be paraphrased or used without adaptation by the teacher with students; and when the text is not italicised, it is meant to for the teacher only.</a:t>
            </a:r>
          </a:p>
          <a:p>
            <a:pPr marL="457200" marR="0" lvl="0" indent="-298450" algn="l" defTabSz="914400" rtl="0" eaLnBrk="1" fontAlgn="auto" latinLnBrk="0" hangingPunct="1">
              <a:lnSpc>
                <a:spcPct val="100000"/>
              </a:lnSpc>
              <a:spcBef>
                <a:spcPts val="0"/>
              </a:spcBef>
              <a:spcAft>
                <a:spcPts val="0"/>
              </a:spcAft>
              <a:buClr>
                <a:schemeClr val="dk1"/>
              </a:buClr>
              <a:buSzPts val="1100"/>
              <a:buFont typeface="Prompt"/>
              <a:buChar char="●"/>
              <a:tabLst/>
              <a:defRPr/>
            </a:pPr>
            <a:r>
              <a:rPr lang="en-GB" sz="1100" i="0" dirty="0">
                <a:solidFill>
                  <a:schemeClr val="dk1"/>
                </a:solidFill>
                <a:latin typeface="+mn-lt"/>
                <a:ea typeface="Prompt"/>
                <a:cs typeface="Prompt"/>
                <a:sym typeface="Prompt"/>
              </a:rPr>
              <a:t>There is very little preparation of materials required. Occasionally, and depending on your class, you might decide to photocopy worksheet slides in advance. In activities where this might be useful, you will be prompted in the slide notes. </a:t>
            </a:r>
          </a:p>
          <a:p>
            <a:pPr marL="457200" lvl="0" indent="-298450" algn="l" rtl="0">
              <a:lnSpc>
                <a:spcPct val="100000"/>
              </a:lnSpc>
              <a:spcBef>
                <a:spcPts val="0"/>
              </a:spcBef>
              <a:spcAft>
                <a:spcPts val="0"/>
              </a:spcAft>
              <a:buClr>
                <a:schemeClr val="dk1"/>
              </a:buClr>
              <a:buSzPts val="1100"/>
              <a:buFont typeface="Prompt"/>
              <a:buChar char="●"/>
            </a:pPr>
            <a:endParaRPr lang="en-GB" sz="1100" i="0" dirty="0">
              <a:solidFill>
                <a:schemeClr val="dk1"/>
              </a:solidFill>
              <a:latin typeface="+mn-lt"/>
              <a:ea typeface="Prompt"/>
              <a:cs typeface="Prompt"/>
              <a:sym typeface="Prompt"/>
            </a:endParaRPr>
          </a:p>
          <a:p>
            <a:pPr marL="0" lvl="0" indent="0" algn="l" rtl="0">
              <a:spcBef>
                <a:spcPts val="0"/>
              </a:spcBef>
              <a:spcAft>
                <a:spcPts val="0"/>
              </a:spcAft>
              <a:buNone/>
            </a:pPr>
            <a:r>
              <a:rPr lang="en-GB" sz="1100" b="0" i="0" u="none" strike="noStrike" dirty="0">
                <a:solidFill>
                  <a:srgbClr val="000000"/>
                </a:solidFill>
                <a:effectLst/>
                <a:latin typeface="+mn-lt"/>
              </a:rPr>
              <a:t>If you require any further information, please feel welcome to contact </a:t>
            </a:r>
            <a:r>
              <a:rPr lang="en-GB" sz="1100" b="0" i="0" dirty="0">
                <a:solidFill>
                  <a:srgbClr val="222222"/>
                </a:solidFill>
                <a:effectLst/>
                <a:latin typeface="+mn-lt"/>
              </a:rPr>
              <a:t>mary.odoherty@dcu.ie  </a:t>
            </a:r>
          </a:p>
          <a:p>
            <a:pPr marL="0" lvl="0" indent="0" algn="l" rtl="0">
              <a:spcBef>
                <a:spcPts val="0"/>
              </a:spcBef>
              <a:spcAft>
                <a:spcPts val="0"/>
              </a:spcAft>
              <a:buNone/>
            </a:pPr>
            <a:endParaRPr lang="en-GB" sz="1100" b="0" i="0" u="sng" strike="noStrike" dirty="0">
              <a:solidFill>
                <a:srgbClr val="1155CC"/>
              </a:solidFill>
              <a:effectLst/>
              <a:latin typeface="+mn-lt"/>
            </a:endParaRPr>
          </a:p>
          <a:p>
            <a:pPr marL="0" lvl="0" indent="0" algn="l" rtl="0">
              <a:spcBef>
                <a:spcPts val="0"/>
              </a:spcBef>
              <a:spcAft>
                <a:spcPts val="0"/>
              </a:spcAft>
              <a:buNone/>
            </a:pPr>
            <a:r>
              <a:rPr lang="en-GB" sz="1100" b="0" i="0" u="sng" strike="noStrike" dirty="0">
                <a:solidFill>
                  <a:srgbClr val="1155CC"/>
                </a:solidFill>
                <a:effectLst/>
                <a:latin typeface="+mn-lt"/>
              </a:rPr>
              <a:t>Thank you</a:t>
            </a:r>
            <a:endParaRPr lang="en-GB" sz="1100" b="0" dirty="0">
              <a:effectLst/>
              <a:latin typeface="+mn-lt"/>
            </a:endParaRPr>
          </a:p>
          <a:p>
            <a:pPr marL="0" lvl="0" indent="0" algn="l" rtl="0">
              <a:spcBef>
                <a:spcPts val="0"/>
              </a:spcBef>
              <a:spcAft>
                <a:spcPts val="0"/>
              </a:spcAft>
              <a:buNone/>
            </a:pPr>
            <a:endParaRPr dirty="0"/>
          </a:p>
        </p:txBody>
      </p:sp>
      <p:sp>
        <p:nvSpPr>
          <p:cNvPr id="156" name="Google Shape;1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latin typeface="+mn-lt"/>
              </a:rPr>
              <a:t>Teacher notes</a:t>
            </a:r>
          </a:p>
          <a:p>
            <a:pPr marL="0" lvl="0" indent="0" algn="l" rtl="0">
              <a:spcBef>
                <a:spcPts val="0"/>
              </a:spcBef>
              <a:spcAft>
                <a:spcPts val="0"/>
              </a:spcAft>
              <a:buNone/>
            </a:pPr>
            <a:endParaRPr lang="en-IE" sz="1100" dirty="0">
              <a:latin typeface="+mn-lt"/>
            </a:endParaRPr>
          </a:p>
          <a:p>
            <a:pPr marL="0" lvl="0" indent="0" algn="l" rtl="0">
              <a:spcBef>
                <a:spcPts val="0"/>
              </a:spcBef>
              <a:spcAft>
                <a:spcPts val="0"/>
              </a:spcAft>
              <a:buNone/>
            </a:pPr>
            <a:r>
              <a:rPr lang="en-IE" sz="1100" b="0" dirty="0">
                <a:latin typeface="+mn-lt"/>
              </a:rPr>
              <a:t>Read each learning intention aloud.</a:t>
            </a:r>
          </a:p>
          <a:p>
            <a:pPr marL="0" lvl="0" indent="0" algn="l" rtl="0">
              <a:spcBef>
                <a:spcPts val="0"/>
              </a:spcBef>
              <a:spcAft>
                <a:spcPts val="0"/>
              </a:spcAft>
              <a:buNone/>
            </a:pPr>
            <a:r>
              <a:rPr lang="en-IE" sz="1100" b="0" dirty="0">
                <a:latin typeface="+mn-lt"/>
              </a:rPr>
              <a:t>Ask students to give you a thumbs up if they feel they have achieved the learning intention, a thumbs down if they still need some support and a fist if they are unsure.</a:t>
            </a:r>
          </a:p>
          <a:p>
            <a:pPr marL="0" lvl="0" indent="0" algn="l" rtl="0">
              <a:spcBef>
                <a:spcPts val="0"/>
              </a:spcBef>
              <a:spcAft>
                <a:spcPts val="0"/>
              </a:spcAft>
              <a:buNone/>
            </a:pPr>
            <a:endParaRPr dirty="0"/>
          </a:p>
        </p:txBody>
      </p:sp>
      <p:sp>
        <p:nvSpPr>
          <p:cNvPr id="440" name="Google Shape;44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655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latin typeface="+mn-lt"/>
              </a:rPr>
              <a:t>Teacher notes</a:t>
            </a:r>
            <a:endParaRPr lang="en-IE" sz="1100" b="0" dirty="0">
              <a:latin typeface="+mn-lt"/>
            </a:endParaRPr>
          </a:p>
          <a:p>
            <a:pPr marL="0" lvl="0" indent="0" algn="l" rtl="0">
              <a:spcBef>
                <a:spcPts val="0"/>
              </a:spcBef>
              <a:spcAft>
                <a:spcPts val="0"/>
              </a:spcAft>
              <a:buNone/>
            </a:pPr>
            <a:endParaRPr lang="en-IE" sz="1100" b="0" dirty="0">
              <a:latin typeface="+mn-lt"/>
            </a:endParaRPr>
          </a:p>
          <a:p>
            <a:pPr marL="0" lvl="0" indent="0" algn="l" rtl="0">
              <a:spcBef>
                <a:spcPts val="0"/>
              </a:spcBef>
              <a:spcAft>
                <a:spcPts val="0"/>
              </a:spcAft>
              <a:buNone/>
            </a:pPr>
            <a:r>
              <a:rPr lang="en-IE" sz="1100" b="0" dirty="0">
                <a:latin typeface="+mn-lt"/>
              </a:rPr>
              <a:t>The extension activity suggested on this slide is linked to Activity 3 (Slides 6 &amp; 7).</a:t>
            </a:r>
          </a:p>
          <a:p>
            <a:pPr marL="0" lvl="0" indent="0" algn="l" rtl="0">
              <a:spcBef>
                <a:spcPts val="0"/>
              </a:spcBef>
              <a:spcAft>
                <a:spcPts val="0"/>
              </a:spcAft>
              <a:buNone/>
            </a:pPr>
            <a:endParaRPr lang="en-IE" sz="1100" b="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1" i="0" u="sng" strike="noStrike" dirty="0">
                <a:solidFill>
                  <a:srgbClr val="000000"/>
                </a:solidFill>
                <a:effectLst/>
                <a:latin typeface="+mn-lt"/>
              </a:rPr>
              <a:t>NB</a:t>
            </a:r>
            <a:r>
              <a:rPr lang="en-GB" sz="1100" b="1" i="0" u="none" strike="noStrike" dirty="0">
                <a:solidFill>
                  <a:srgbClr val="000000"/>
                </a:solidFill>
                <a:effectLst/>
                <a:latin typeface="+mn-lt"/>
              </a:rPr>
              <a:t>: </a:t>
            </a:r>
            <a:r>
              <a:rPr lang="en-GB" sz="1100" b="0" dirty="0">
                <a:latin typeface="+mn-lt"/>
              </a:rPr>
              <a:t>Please remember to complete the short teacher survey as soon as possible after finishing Unit 3: https://forms.gle/2Q3AfG3WLc1XHBh8A</a:t>
            </a:r>
          </a:p>
          <a:p>
            <a:pPr marL="0" lvl="0" indent="0" algn="l" rtl="0">
              <a:spcBef>
                <a:spcPts val="0"/>
              </a:spcBef>
              <a:spcAft>
                <a:spcPts val="0"/>
              </a:spcAft>
              <a:buNone/>
            </a:pPr>
            <a:endParaRPr lang="en-IE" b="0" dirty="0"/>
          </a:p>
          <a:p>
            <a:pPr marL="0" lvl="0" indent="0" algn="l" rtl="0">
              <a:spcBef>
                <a:spcPts val="0"/>
              </a:spcBef>
              <a:spcAft>
                <a:spcPts val="0"/>
              </a:spcAft>
              <a:buNone/>
            </a:pPr>
            <a:endParaRPr lang="en-IE" b="0" dirty="0"/>
          </a:p>
        </p:txBody>
      </p:sp>
      <p:sp>
        <p:nvSpPr>
          <p:cNvPr id="204" name="Google Shape;2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8953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6" name="Google Shape;43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5211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4" name="Google Shape;2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1145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latin typeface="+mn-lt"/>
              </a:rPr>
              <a:t>Teacher notes (Two animations at *Click)</a:t>
            </a:r>
            <a:endParaRPr lang="en-IE" sz="1100" b="1" i="1" dirty="0">
              <a:latin typeface="+mn-lt"/>
            </a:endParaRPr>
          </a:p>
          <a:p>
            <a:pPr marL="0" lvl="0" indent="0" algn="l" rtl="0">
              <a:spcBef>
                <a:spcPts val="0"/>
              </a:spcBef>
              <a:spcAft>
                <a:spcPts val="0"/>
              </a:spcAft>
              <a:buNone/>
            </a:pPr>
            <a:endParaRPr lang="en-IE" sz="1100" b="0" i="1" dirty="0">
              <a:latin typeface="+mn-lt"/>
            </a:endParaRPr>
          </a:p>
          <a:p>
            <a:pPr marL="0" lvl="0" indent="0" algn="l" rtl="0">
              <a:spcBef>
                <a:spcPts val="0"/>
              </a:spcBef>
              <a:spcAft>
                <a:spcPts val="0"/>
              </a:spcAft>
              <a:buNone/>
            </a:pPr>
            <a:r>
              <a:rPr lang="en-IE" sz="1100" b="0" i="0" dirty="0">
                <a:latin typeface="+mn-lt"/>
              </a:rPr>
              <a:t>Read the text on the slide.</a:t>
            </a:r>
          </a:p>
          <a:p>
            <a:pPr marL="0" lvl="0" indent="0" algn="l" rtl="0">
              <a:spcBef>
                <a:spcPts val="0"/>
              </a:spcBef>
              <a:spcAft>
                <a:spcPts val="0"/>
              </a:spcAft>
              <a:buNone/>
            </a:pPr>
            <a:endParaRPr lang="en-IE" sz="1100" b="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1" i="0" dirty="0">
                <a:latin typeface="+mn-lt"/>
              </a:rPr>
              <a:t>*Click </a:t>
            </a:r>
            <a:r>
              <a:rPr lang="en-IE" sz="1100" b="0" i="0" dirty="0">
                <a:latin typeface="+mn-lt"/>
              </a:rPr>
              <a:t>to animate the ‘I want’ stem sentence</a:t>
            </a:r>
          </a:p>
          <a:p>
            <a:pPr marL="0" lvl="0" indent="0" algn="l" rtl="0">
              <a:spcBef>
                <a:spcPts val="0"/>
              </a:spcBef>
              <a:spcAft>
                <a:spcPts val="0"/>
              </a:spcAft>
              <a:buNone/>
            </a:pPr>
            <a:endParaRPr lang="en-IE" sz="1100" b="0" i="0" dirty="0">
              <a:latin typeface="+mn-lt"/>
            </a:endParaRPr>
          </a:p>
          <a:p>
            <a:pPr marL="0" lvl="0" indent="0" algn="l" rtl="0">
              <a:spcBef>
                <a:spcPts val="0"/>
              </a:spcBef>
              <a:spcAft>
                <a:spcPts val="0"/>
              </a:spcAft>
              <a:buNone/>
            </a:pPr>
            <a:r>
              <a:rPr lang="en-IE" sz="1100" b="0" i="1" dirty="0">
                <a:latin typeface="+mn-lt"/>
              </a:rPr>
              <a:t>In Unit 1, we identified immediate goals </a:t>
            </a:r>
            <a:r>
              <a:rPr lang="en-IE" sz="1100" b="0" i="0" dirty="0">
                <a:latin typeface="+mn-lt"/>
              </a:rPr>
              <a:t>(Unit 1, Activity 4). </a:t>
            </a:r>
            <a:r>
              <a:rPr lang="en-IE" sz="1100" b="0" i="1" dirty="0">
                <a:latin typeface="+mn-lt"/>
              </a:rPr>
              <a:t>Now, we are going to focus on our dreams or goals for our future job or profession.</a:t>
            </a:r>
          </a:p>
          <a:p>
            <a:pPr marL="0" lvl="0" indent="0" algn="l" rtl="0">
              <a:spcBef>
                <a:spcPts val="0"/>
              </a:spcBef>
              <a:spcAft>
                <a:spcPts val="0"/>
              </a:spcAft>
              <a:buNone/>
            </a:pPr>
            <a:endParaRPr lang="en-IE" sz="1100" b="0" i="1" dirty="0">
              <a:latin typeface="+mn-lt"/>
            </a:endParaRPr>
          </a:p>
          <a:p>
            <a:pPr marL="0" lvl="0" indent="0" algn="l" rtl="0">
              <a:spcBef>
                <a:spcPts val="0"/>
              </a:spcBef>
              <a:spcAft>
                <a:spcPts val="0"/>
              </a:spcAft>
              <a:buNone/>
            </a:pPr>
            <a:r>
              <a:rPr lang="en-IE" sz="1100" b="0" i="1" dirty="0">
                <a:latin typeface="+mn-lt"/>
              </a:rPr>
              <a:t>The word ‘profession’ is used when you have to go to university and get a formal qualification to do this job. Teaching in an example of a profession. These days the qualification that young people in Ireland must get to become a teacher is either (1) a Post Graduate Masters in Education (PME), which takes two years and is done after an undergraduate degree (which may take 3-4 years depending on what is being studied), or (2) a Bachelors in Education (BEd) which usually takes 4 years and is the qualification for primary teachers or for secondary teachers with specific subjects, like Home Economics. </a:t>
            </a:r>
          </a:p>
          <a:p>
            <a:pPr marL="0" lvl="0" indent="0" algn="l" rtl="0">
              <a:spcBef>
                <a:spcPts val="0"/>
              </a:spcBef>
              <a:spcAft>
                <a:spcPts val="0"/>
              </a:spcAft>
              <a:buNone/>
            </a:pPr>
            <a:endParaRPr lang="en-IE" sz="1100" b="0" i="1" dirty="0">
              <a:latin typeface="+mn-lt"/>
            </a:endParaRPr>
          </a:p>
          <a:p>
            <a:pPr marL="0" lvl="0" indent="0" algn="l" rtl="0">
              <a:spcBef>
                <a:spcPts val="0"/>
              </a:spcBef>
              <a:spcAft>
                <a:spcPts val="0"/>
              </a:spcAft>
              <a:buNone/>
            </a:pPr>
            <a:r>
              <a:rPr lang="en-IE" sz="1100" b="0" i="0" dirty="0">
                <a:latin typeface="+mn-lt"/>
              </a:rPr>
              <a:t>Depending on your class, you might wish to share details about your teaching qualification, where you went to university and something that you found particularly interesting or enjoyable in your studies.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0" i="1" dirty="0">
                <a:latin typeface="+mn-lt"/>
              </a:rPr>
              <a:t>In your copy, write the words ‘I want’. </a:t>
            </a:r>
          </a:p>
          <a:p>
            <a:pPr marL="0" lvl="0" indent="0" algn="l" rtl="0">
              <a:spcBef>
                <a:spcPts val="0"/>
              </a:spcBef>
              <a:spcAft>
                <a:spcPts val="0"/>
              </a:spcAft>
              <a:buNone/>
            </a:pPr>
            <a:endParaRPr lang="en-IE" sz="1100" b="1" i="0" dirty="0">
              <a:latin typeface="+mn-lt"/>
            </a:endParaRPr>
          </a:p>
          <a:p>
            <a:pPr marL="0" lvl="0" indent="0" algn="l" rtl="0">
              <a:spcBef>
                <a:spcPts val="0"/>
              </a:spcBef>
              <a:spcAft>
                <a:spcPts val="0"/>
              </a:spcAft>
              <a:buNone/>
            </a:pPr>
            <a:r>
              <a:rPr lang="en-IE" sz="1100" b="1" i="0" dirty="0">
                <a:latin typeface="+mn-lt"/>
              </a:rPr>
              <a:t>*Click </a:t>
            </a:r>
            <a:r>
              <a:rPr lang="en-IE" sz="1100" b="0" i="0" dirty="0">
                <a:latin typeface="+mn-lt"/>
              </a:rPr>
              <a:t>to animate the magic dust gif</a:t>
            </a:r>
          </a:p>
          <a:p>
            <a:pPr marL="0" lvl="0" indent="0" algn="l" rtl="0">
              <a:spcBef>
                <a:spcPts val="0"/>
              </a:spcBef>
              <a:spcAft>
                <a:spcPts val="0"/>
              </a:spcAft>
              <a:buNone/>
            </a:pPr>
            <a:endParaRPr lang="en-IE" sz="1100" b="0" i="0" dirty="0">
              <a:latin typeface="+mn-lt"/>
            </a:endParaRPr>
          </a:p>
          <a:p>
            <a:pPr marL="0" lvl="0" indent="0" algn="l" rtl="0">
              <a:spcBef>
                <a:spcPts val="0"/>
              </a:spcBef>
              <a:spcAft>
                <a:spcPts val="0"/>
              </a:spcAft>
              <a:buNone/>
            </a:pPr>
            <a:r>
              <a:rPr lang="en-IE" sz="1100" b="0" i="1" dirty="0">
                <a:latin typeface="+mn-lt"/>
              </a:rPr>
              <a:t>Imagine you had a magic wand. When you wave the magic wand, any obstacles, real or imagined, to you getting this job or entering this profession just disappear. </a:t>
            </a:r>
          </a:p>
          <a:p>
            <a:pPr marL="0" lvl="0" indent="0" algn="l" rtl="0">
              <a:spcBef>
                <a:spcPts val="0"/>
              </a:spcBef>
              <a:spcAft>
                <a:spcPts val="0"/>
              </a:spcAft>
              <a:buNone/>
            </a:pPr>
            <a:endParaRPr lang="en-IE" sz="1100" b="0" i="1" dirty="0">
              <a:latin typeface="+mn-lt"/>
            </a:endParaRPr>
          </a:p>
          <a:p>
            <a:pPr marL="0" lvl="0" indent="0" algn="l" rtl="0">
              <a:spcBef>
                <a:spcPts val="0"/>
              </a:spcBef>
              <a:spcAft>
                <a:spcPts val="0"/>
              </a:spcAft>
              <a:buNone/>
            </a:pPr>
            <a:r>
              <a:rPr lang="en-IE" sz="1100" b="0" i="1" dirty="0">
                <a:latin typeface="+mn-lt"/>
              </a:rPr>
              <a:t>Complete the ‘I want’ stem sentence.</a:t>
            </a:r>
          </a:p>
        </p:txBody>
      </p:sp>
      <p:sp>
        <p:nvSpPr>
          <p:cNvPr id="170" name="Google Shape;17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95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latin typeface="+mn-lt"/>
              </a:rPr>
              <a:t>Teacher notes</a:t>
            </a:r>
          </a:p>
          <a:p>
            <a:pPr marL="0" lvl="0" indent="0" algn="l" rtl="0">
              <a:spcBef>
                <a:spcPts val="0"/>
              </a:spcBef>
              <a:spcAft>
                <a:spcPts val="0"/>
              </a:spcAft>
              <a:buNone/>
            </a:pPr>
            <a:endParaRPr lang="en-IE" sz="1100" dirty="0">
              <a:latin typeface="+mn-lt"/>
            </a:endParaRPr>
          </a:p>
          <a:p>
            <a:pPr marL="0" lvl="0" indent="0" algn="l" rtl="0">
              <a:spcBef>
                <a:spcPts val="0"/>
              </a:spcBef>
              <a:spcAft>
                <a:spcPts val="0"/>
              </a:spcAft>
              <a:buNone/>
            </a:pPr>
            <a:r>
              <a:rPr lang="en-IE" sz="1100" i="1" dirty="0">
                <a:latin typeface="+mn-lt"/>
              </a:rPr>
              <a:t>Keeping with the theme of magic, we are going to create a Sigil or a magic picture that will stand for our desired future job or profession. This Sigil will be your personal future desired job or profession. </a:t>
            </a:r>
          </a:p>
          <a:p>
            <a:pPr marL="0" lvl="0" indent="0" algn="l" rtl="0">
              <a:spcBef>
                <a:spcPts val="0"/>
              </a:spcBef>
              <a:spcAft>
                <a:spcPts val="0"/>
              </a:spcAft>
              <a:buNone/>
            </a:pPr>
            <a:endParaRPr lang="en-IE" sz="1100" i="1" dirty="0">
              <a:latin typeface="+mn-lt"/>
            </a:endParaRPr>
          </a:p>
          <a:p>
            <a:pPr marL="0" lvl="0" indent="0" algn="l" rtl="0">
              <a:spcBef>
                <a:spcPts val="0"/>
              </a:spcBef>
              <a:spcAft>
                <a:spcPts val="0"/>
              </a:spcAft>
              <a:buNone/>
            </a:pPr>
            <a:r>
              <a:rPr lang="en-IE" sz="1100" i="1" dirty="0">
                <a:latin typeface="+mn-lt"/>
              </a:rPr>
              <a:t>Let’s look at an example of how to create a Sigil.</a:t>
            </a:r>
          </a:p>
          <a:p>
            <a:pPr marL="0" lvl="0" indent="0" algn="l" rtl="0">
              <a:spcBef>
                <a:spcPts val="0"/>
              </a:spcBef>
              <a:spcAft>
                <a:spcPts val="0"/>
              </a:spcAft>
              <a:buNone/>
            </a:pPr>
            <a:endParaRPr lang="en-IE" sz="1100" i="1" dirty="0">
              <a:latin typeface="+mn-lt"/>
            </a:endParaRPr>
          </a:p>
          <a:p>
            <a:pPr marL="0" lvl="0" indent="0" algn="l" rtl="0">
              <a:spcBef>
                <a:spcPts val="0"/>
              </a:spcBef>
              <a:spcAft>
                <a:spcPts val="0"/>
              </a:spcAft>
              <a:buNone/>
            </a:pPr>
            <a:r>
              <a:rPr lang="en-IE" sz="1100" i="1" dirty="0">
                <a:latin typeface="+mn-lt"/>
              </a:rPr>
              <a:t>Step one is to identify all the vowels in your ‘I want’ stem sentence (vowels = a, e, i, o and u).</a:t>
            </a:r>
          </a:p>
          <a:p>
            <a:pPr marL="0" lvl="0" indent="0" algn="l" rtl="0">
              <a:spcBef>
                <a:spcPts val="0"/>
              </a:spcBef>
              <a:spcAft>
                <a:spcPts val="0"/>
              </a:spcAft>
              <a:buNone/>
            </a:pPr>
            <a:r>
              <a:rPr lang="en-IE" sz="1100" i="1" dirty="0">
                <a:latin typeface="+mn-lt"/>
              </a:rPr>
              <a:t>You can see that the vowels in the example on the slide are in purple.</a:t>
            </a:r>
          </a:p>
          <a:p>
            <a:pPr marL="0" lvl="0" indent="0" algn="l" rtl="0">
              <a:spcBef>
                <a:spcPts val="0"/>
              </a:spcBef>
              <a:spcAft>
                <a:spcPts val="0"/>
              </a:spcAft>
              <a:buNone/>
            </a:pPr>
            <a:r>
              <a:rPr lang="en-IE" sz="1100" i="1" dirty="0">
                <a:latin typeface="+mn-lt"/>
              </a:rPr>
              <a:t>You then re-write your sentence without vowels.</a:t>
            </a:r>
          </a:p>
          <a:p>
            <a:pPr marL="0" lvl="0" indent="0" algn="l" rtl="0">
              <a:spcBef>
                <a:spcPts val="0"/>
              </a:spcBef>
              <a:spcAft>
                <a:spcPts val="0"/>
              </a:spcAft>
              <a:buNone/>
            </a:pPr>
            <a:endParaRPr lang="en-IE" sz="1100" i="1" dirty="0">
              <a:latin typeface="+mn-lt"/>
            </a:endParaRPr>
          </a:p>
          <a:p>
            <a:pPr marL="0" lvl="0" indent="0" algn="l" rtl="0">
              <a:spcBef>
                <a:spcPts val="0"/>
              </a:spcBef>
              <a:spcAft>
                <a:spcPts val="0"/>
              </a:spcAft>
              <a:buNone/>
            </a:pPr>
            <a:r>
              <a:rPr lang="en-IE" sz="1100" i="1" dirty="0">
                <a:latin typeface="+mn-lt"/>
              </a:rPr>
              <a:t>Step two is to identify where there is more than one of each consonant (non-vowel letters) in your ‘I want’ stem sentence.</a:t>
            </a:r>
          </a:p>
          <a:p>
            <a:pPr marL="0" lvl="0" indent="0" algn="l" rtl="0">
              <a:spcBef>
                <a:spcPts val="0"/>
              </a:spcBef>
              <a:spcAft>
                <a:spcPts val="0"/>
              </a:spcAft>
              <a:buNone/>
            </a:pPr>
            <a:r>
              <a:rPr lang="en-IE" sz="1100" i="1" dirty="0">
                <a:latin typeface="+mn-lt"/>
              </a:rPr>
              <a:t>In the example on the slide there are 3 letter t’s. We are only keeping one ‘t’ and will remove the other two in purple.</a:t>
            </a:r>
          </a:p>
          <a:p>
            <a:pPr marL="0" lvl="0" indent="0" algn="l" rtl="0">
              <a:spcBef>
                <a:spcPts val="0"/>
              </a:spcBef>
              <a:spcAft>
                <a:spcPts val="0"/>
              </a:spcAft>
              <a:buNone/>
            </a:pPr>
            <a:r>
              <a:rPr lang="en-IE" sz="1100" i="1" dirty="0">
                <a:latin typeface="+mn-lt"/>
              </a:rPr>
              <a:t>You then re-write your sentence without the duplicate consonants.</a:t>
            </a:r>
          </a:p>
          <a:p>
            <a:pPr marL="0" lvl="0" indent="0" algn="l" rtl="0">
              <a:spcBef>
                <a:spcPts val="0"/>
              </a:spcBef>
              <a:spcAft>
                <a:spcPts val="0"/>
              </a:spcAft>
              <a:buNone/>
            </a:pPr>
            <a:endParaRPr lang="en-IE" sz="1100" i="1" dirty="0">
              <a:latin typeface="+mn-lt"/>
            </a:endParaRPr>
          </a:p>
          <a:p>
            <a:pPr marL="0" lvl="0" indent="0" algn="l" rtl="0">
              <a:spcBef>
                <a:spcPts val="0"/>
              </a:spcBef>
              <a:spcAft>
                <a:spcPts val="0"/>
              </a:spcAft>
              <a:buNone/>
            </a:pPr>
            <a:r>
              <a:rPr lang="en-IE" sz="1100" i="1" dirty="0">
                <a:latin typeface="+mn-lt"/>
              </a:rPr>
              <a:t>Step three is to take the remaining letters and play with them.</a:t>
            </a:r>
          </a:p>
          <a:p>
            <a:pPr marL="0" lvl="0" indent="0" algn="l" rtl="0">
              <a:spcBef>
                <a:spcPts val="0"/>
              </a:spcBef>
              <a:spcAft>
                <a:spcPts val="0"/>
              </a:spcAft>
              <a:buNone/>
            </a:pPr>
            <a:r>
              <a:rPr lang="en-IE" sz="1100" i="1" dirty="0">
                <a:latin typeface="+mn-lt"/>
              </a:rPr>
              <a:t>In the example on the slide, the letters were repeated below and in reverse, then the shapes that the letters coming together made helped to form the finished Sigil.</a:t>
            </a:r>
          </a:p>
          <a:p>
            <a:pPr marL="0" lvl="0" indent="0" algn="l" rtl="0">
              <a:spcBef>
                <a:spcPts val="0"/>
              </a:spcBef>
              <a:spcAft>
                <a:spcPts val="0"/>
              </a:spcAft>
              <a:buNone/>
            </a:pPr>
            <a:r>
              <a:rPr lang="en-IE" sz="1100" i="1" dirty="0">
                <a:latin typeface="+mn-lt"/>
              </a:rPr>
              <a:t>The key is to keep playing with your design until you feel that it looks magic.</a:t>
            </a:r>
          </a:p>
          <a:p>
            <a:pPr marL="0" lvl="0" indent="0" algn="l" rtl="0">
              <a:spcBef>
                <a:spcPts val="0"/>
              </a:spcBef>
              <a:spcAft>
                <a:spcPts val="0"/>
              </a:spcAft>
              <a:buNone/>
            </a:pPr>
            <a:r>
              <a:rPr lang="en-IE" sz="1100" i="1" dirty="0">
                <a:latin typeface="+mn-lt"/>
              </a:rPr>
              <a:t>Sometimes it helps to turn your page around and create your different versions.</a:t>
            </a:r>
          </a:p>
          <a:p>
            <a:pPr marL="0" lvl="0" indent="0" algn="l" rtl="0">
              <a:spcBef>
                <a:spcPts val="0"/>
              </a:spcBef>
              <a:spcAft>
                <a:spcPts val="0"/>
              </a:spcAft>
              <a:buNone/>
            </a:pPr>
            <a:r>
              <a:rPr lang="en-IE" sz="1100" i="1" dirty="0">
                <a:latin typeface="+mn-lt"/>
              </a:rPr>
              <a:t>You might end up with something like the example of the slide, made up of lines and curves, or you might end up with a picture of a butterfly or an animal. It depends on what your letters suggest to you. </a:t>
            </a:r>
          </a:p>
          <a:p>
            <a:pPr marL="0" lvl="0" indent="0" algn="l" rtl="0">
              <a:spcBef>
                <a:spcPts val="0"/>
              </a:spcBef>
              <a:spcAft>
                <a:spcPts val="0"/>
              </a:spcAft>
              <a:buNone/>
            </a:pPr>
            <a:endParaRPr lang="en-IE" sz="1100" dirty="0">
              <a:latin typeface="+mn-lt"/>
            </a:endParaRPr>
          </a:p>
          <a:p>
            <a:pPr marL="0" lvl="0" indent="0" algn="l" rtl="0">
              <a:spcBef>
                <a:spcPts val="0"/>
              </a:spcBef>
              <a:spcAft>
                <a:spcPts val="0"/>
              </a:spcAft>
              <a:buNone/>
            </a:pPr>
            <a:r>
              <a:rPr lang="en-IE" sz="1100" dirty="0">
                <a:latin typeface="+mn-lt"/>
              </a:rPr>
              <a:t>Invite students to display their completed Sigils.</a:t>
            </a:r>
          </a:p>
          <a:p>
            <a:pPr marL="0" lvl="0" indent="0" algn="l" rtl="0">
              <a:spcBef>
                <a:spcPts val="0"/>
              </a:spcBef>
              <a:spcAft>
                <a:spcPts val="0"/>
              </a:spcAft>
              <a:buNone/>
            </a:pPr>
            <a:r>
              <a:rPr lang="en-IE" sz="1100" dirty="0">
                <a:latin typeface="+mn-lt"/>
              </a:rPr>
              <a:t>If students are willing, they might share their original stem sentence.</a:t>
            </a:r>
          </a:p>
          <a:p>
            <a:pPr marL="0" lvl="0" indent="0" algn="l" rtl="0">
              <a:spcBef>
                <a:spcPts val="0"/>
              </a:spcBef>
              <a:spcAft>
                <a:spcPts val="0"/>
              </a:spcAft>
              <a:buNone/>
            </a:pPr>
            <a:endParaRPr lang="en-IE" sz="110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1" dirty="0">
                <a:latin typeface="+mn-lt"/>
              </a:rPr>
              <a:t>Cut/tear your Sigil out so that it is on a smaller piece of paper. We will need this again shortly.</a:t>
            </a:r>
          </a:p>
          <a:p>
            <a:pPr marL="0" lvl="0" indent="0" algn="l" rtl="0">
              <a:spcBef>
                <a:spcPts val="0"/>
              </a:spcBef>
              <a:spcAft>
                <a:spcPts val="0"/>
              </a:spcAft>
              <a:buNone/>
            </a:pPr>
            <a:endParaRPr lang="en-IE" sz="110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1" dirty="0">
                <a:latin typeface="+mn-lt"/>
              </a:rPr>
              <a:t>Don’t forget to complete your Learning and Teaching Strategies Log for the Activity 2 </a:t>
            </a:r>
            <a:r>
              <a:rPr lang="en-IE" sz="1100" i="0" dirty="0">
                <a:latin typeface="+mn-lt"/>
              </a:rPr>
              <a:t>(see Unit 2 for Learning and Teaching Strategies Log).</a:t>
            </a:r>
          </a:p>
          <a:p>
            <a:pPr marL="0" lvl="0" indent="0" algn="l" rtl="0">
              <a:spcBef>
                <a:spcPts val="0"/>
              </a:spcBef>
              <a:spcAft>
                <a:spcPts val="0"/>
              </a:spcAft>
              <a:buNone/>
            </a:pPr>
            <a:endParaRPr lang="en-IE" dirty="0"/>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8662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latin typeface="+mn-lt"/>
              </a:rPr>
              <a:t>Teacher notes (3 animations at *Click)</a:t>
            </a:r>
          </a:p>
          <a:p>
            <a:pPr marL="0" lvl="0" indent="0" algn="l" rtl="0">
              <a:spcBef>
                <a:spcPts val="0"/>
              </a:spcBef>
              <a:spcAft>
                <a:spcPts val="0"/>
              </a:spcAft>
              <a:buNone/>
            </a:pPr>
            <a:endParaRPr lang="en-IE" sz="1100" i="0" dirty="0">
              <a:latin typeface="+mn-lt"/>
            </a:endParaRPr>
          </a:p>
          <a:p>
            <a:pPr marL="0" lvl="0" indent="0" algn="l" rtl="0">
              <a:spcBef>
                <a:spcPts val="0"/>
              </a:spcBef>
              <a:spcAft>
                <a:spcPts val="0"/>
              </a:spcAft>
              <a:buNone/>
            </a:pPr>
            <a:r>
              <a:rPr lang="en-IE" sz="1100" i="1" dirty="0">
                <a:latin typeface="+mn-lt"/>
              </a:rPr>
              <a:t>Motivation is what causes people to start and continuing acting or behaving towards achieving or reaching a goal. Motivation is that reason why you want something in the first place and the thing that keeps you going even when things get tough or difficult.</a:t>
            </a:r>
          </a:p>
          <a:p>
            <a:pPr marL="0" lvl="0" indent="0" algn="l" rtl="0">
              <a:spcBef>
                <a:spcPts val="0"/>
              </a:spcBef>
              <a:spcAft>
                <a:spcPts val="0"/>
              </a:spcAft>
              <a:buNone/>
            </a:pPr>
            <a:endParaRPr lang="en-IE" sz="1100" i="1" dirty="0">
              <a:latin typeface="+mn-lt"/>
            </a:endParaRPr>
          </a:p>
          <a:p>
            <a:pPr marL="0" lvl="0" indent="0" algn="l" rtl="0">
              <a:spcBef>
                <a:spcPts val="0"/>
              </a:spcBef>
              <a:spcAft>
                <a:spcPts val="0"/>
              </a:spcAft>
              <a:buNone/>
            </a:pPr>
            <a:r>
              <a:rPr lang="en-IE" sz="1100" i="1" dirty="0">
                <a:latin typeface="+mn-lt"/>
              </a:rPr>
              <a:t>People have different motivations for working to get a specific job or enter a specific profession. </a:t>
            </a:r>
          </a:p>
          <a:p>
            <a:pPr marL="0" lvl="0" indent="0" algn="l" rtl="0">
              <a:spcBef>
                <a:spcPts val="0"/>
              </a:spcBef>
              <a:spcAft>
                <a:spcPts val="0"/>
              </a:spcAft>
              <a:buNone/>
            </a:pPr>
            <a:r>
              <a:rPr lang="en-IE" sz="1100" i="1" dirty="0">
                <a:latin typeface="+mn-lt"/>
              </a:rPr>
              <a:t>Let’s look at some of the things that teachers said when they were asked what motivated them to become teachers.</a:t>
            </a:r>
          </a:p>
          <a:p>
            <a:pPr marL="0" lvl="0" indent="0" algn="l" rtl="0">
              <a:spcBef>
                <a:spcPts val="0"/>
              </a:spcBef>
              <a:spcAft>
                <a:spcPts val="0"/>
              </a:spcAft>
              <a:buNone/>
            </a:pPr>
            <a:r>
              <a:rPr lang="en-IE" sz="1100" i="1" dirty="0">
                <a:latin typeface="+mn-lt"/>
              </a:rPr>
              <a:t>After each quote, stop and jot down anything that you think is worth noticing – it could be that you feel the same way or not, or it could be an idea or opinion that the teacher quote sparked in you. </a:t>
            </a:r>
          </a:p>
          <a:p>
            <a:pPr marL="0" lvl="0" indent="0" algn="l" rtl="0">
              <a:spcBef>
                <a:spcPts val="0"/>
              </a:spcBef>
              <a:spcAft>
                <a:spcPts val="0"/>
              </a:spcAft>
              <a:buNone/>
            </a:pPr>
            <a:endParaRPr lang="en-IE" sz="1100" i="1" dirty="0">
              <a:latin typeface="+mn-lt"/>
            </a:endParaRPr>
          </a:p>
          <a:p>
            <a:pPr marL="0" lvl="0" indent="0" algn="l" rtl="0">
              <a:spcBef>
                <a:spcPts val="0"/>
              </a:spcBef>
              <a:spcAft>
                <a:spcPts val="0"/>
              </a:spcAft>
              <a:buNone/>
            </a:pPr>
            <a:r>
              <a:rPr lang="en-IE" sz="1100" b="1" i="0" dirty="0">
                <a:latin typeface="+mn-lt"/>
              </a:rPr>
              <a:t>*Click </a:t>
            </a:r>
            <a:r>
              <a:rPr lang="en-IE" sz="1100" b="0" i="0" dirty="0">
                <a:latin typeface="+mn-lt"/>
              </a:rPr>
              <a:t>to animate in 3 consecutive teacher quotes</a:t>
            </a:r>
          </a:p>
          <a:p>
            <a:pPr marL="0" lvl="0" indent="0" algn="l" rtl="0">
              <a:spcBef>
                <a:spcPts val="0"/>
              </a:spcBef>
              <a:spcAft>
                <a:spcPts val="0"/>
              </a:spcAft>
              <a:buNone/>
            </a:pPr>
            <a:endParaRPr lang="en-IE" sz="1100" i="1" dirty="0">
              <a:latin typeface="+mn-lt"/>
            </a:endParaRPr>
          </a:p>
          <a:p>
            <a:pPr marL="0" lvl="0" indent="0" algn="l" rtl="0">
              <a:spcBef>
                <a:spcPts val="0"/>
              </a:spcBef>
              <a:spcAft>
                <a:spcPts val="0"/>
              </a:spcAft>
              <a:buNone/>
            </a:pPr>
            <a:r>
              <a:rPr lang="en-IE" sz="1100" i="1" dirty="0">
                <a:latin typeface="+mn-lt"/>
              </a:rPr>
              <a:t>Discuss these quotes and anything you noticed with a partner.</a:t>
            </a:r>
          </a:p>
          <a:p>
            <a:pPr marL="0" lvl="0" indent="0" algn="l" rtl="0">
              <a:spcBef>
                <a:spcPts val="0"/>
              </a:spcBef>
              <a:spcAft>
                <a:spcPts val="0"/>
              </a:spcAft>
              <a:buNone/>
            </a:pPr>
            <a:endParaRPr lang="en-IE" i="1" dirty="0"/>
          </a:p>
        </p:txBody>
      </p:sp>
      <p:sp>
        <p:nvSpPr>
          <p:cNvPr id="194" name="Google Shape;1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latin typeface="+mn-lt"/>
              </a:rPr>
              <a:t>Teacher notes</a:t>
            </a:r>
          </a:p>
          <a:p>
            <a:pPr marL="0" lvl="0" indent="0" algn="l" rtl="0">
              <a:spcBef>
                <a:spcPts val="0"/>
              </a:spcBef>
              <a:spcAft>
                <a:spcPts val="0"/>
              </a:spcAft>
              <a:buNone/>
            </a:pPr>
            <a:endParaRPr lang="en-IE" sz="1100" dirty="0">
              <a:latin typeface="+mn-lt"/>
            </a:endParaRPr>
          </a:p>
          <a:p>
            <a:pPr marL="0" lvl="0" indent="0" algn="l" rtl="0">
              <a:spcBef>
                <a:spcPts val="0"/>
              </a:spcBef>
              <a:spcAft>
                <a:spcPts val="0"/>
              </a:spcAft>
              <a:buNone/>
            </a:pPr>
            <a:r>
              <a:rPr lang="en-IE" sz="1100" i="1" dirty="0">
                <a:latin typeface="+mn-lt"/>
              </a:rPr>
              <a:t>The quotes on the previous slide show that people are motivated to teach for different reasons:</a:t>
            </a:r>
          </a:p>
          <a:p>
            <a:pPr marL="171450" lvl="0" indent="-171450" algn="l" rtl="0">
              <a:spcBef>
                <a:spcPts val="0"/>
              </a:spcBef>
              <a:spcAft>
                <a:spcPts val="0"/>
              </a:spcAft>
              <a:buFont typeface="Arial" panose="020B0604020202020204" pitchFamily="34" charset="0"/>
              <a:buChar char="•"/>
            </a:pPr>
            <a:r>
              <a:rPr lang="en-IE" sz="1100" i="1" dirty="0">
                <a:latin typeface="+mn-lt"/>
              </a:rPr>
              <a:t>their passion or interest in a subject </a:t>
            </a:r>
          </a:p>
          <a:p>
            <a:pPr marL="171450" lvl="0" indent="-171450" algn="l" rtl="0">
              <a:spcBef>
                <a:spcPts val="0"/>
              </a:spcBef>
              <a:spcAft>
                <a:spcPts val="0"/>
              </a:spcAft>
              <a:buFont typeface="Arial" panose="020B0604020202020204" pitchFamily="34" charset="0"/>
              <a:buChar char="•"/>
            </a:pPr>
            <a:r>
              <a:rPr lang="en-IE" sz="1100" i="1" dirty="0">
                <a:latin typeface="+mn-lt"/>
              </a:rPr>
              <a:t>love of working with children and young people</a:t>
            </a:r>
          </a:p>
          <a:p>
            <a:pPr marL="171450" lvl="0" indent="-171450" algn="l" rtl="0">
              <a:spcBef>
                <a:spcPts val="0"/>
              </a:spcBef>
              <a:spcAft>
                <a:spcPts val="0"/>
              </a:spcAft>
              <a:buFont typeface="Arial" panose="020B0604020202020204" pitchFamily="34" charset="0"/>
              <a:buChar char="•"/>
            </a:pPr>
            <a:r>
              <a:rPr lang="en-IE" sz="1100" i="1" dirty="0">
                <a:latin typeface="+mn-lt"/>
              </a:rPr>
              <a:t>the example given by their own inspiring teachers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IE" sz="1100" i="1" dirty="0">
                <a:latin typeface="+mn-lt"/>
              </a:rPr>
              <a:t>wanting to help students</a:t>
            </a:r>
            <a:endParaRPr lang="en-IE" sz="1100" i="0" dirty="0">
              <a:latin typeface="+mn-lt"/>
            </a:endParaRPr>
          </a:p>
          <a:p>
            <a:pPr marL="0" lvl="0" indent="0" algn="l" rtl="0">
              <a:spcBef>
                <a:spcPts val="0"/>
              </a:spcBef>
              <a:spcAft>
                <a:spcPts val="0"/>
              </a:spcAft>
              <a:buNone/>
            </a:pPr>
            <a:endParaRPr lang="en-IE" sz="110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1" dirty="0">
                <a:latin typeface="+mn-lt"/>
              </a:rPr>
              <a:t>These are all intrinsic motivations, meaning they come from inside. The teachers get pleasure, enjoyment, personal development or growth from their job.</a:t>
            </a:r>
          </a:p>
          <a:p>
            <a:pPr marL="0" lvl="0" indent="0" algn="l" rtl="0">
              <a:spcBef>
                <a:spcPts val="0"/>
              </a:spcBef>
              <a:spcAft>
                <a:spcPts val="0"/>
              </a:spcAft>
              <a:buNone/>
            </a:pPr>
            <a:r>
              <a:rPr lang="en-IE" sz="1100" i="1" dirty="0">
                <a:latin typeface="+mn-lt"/>
              </a:rPr>
              <a:t>Can you think of any other intrinsic motivations for becoming a teacher?</a:t>
            </a:r>
          </a:p>
          <a:p>
            <a:pPr marL="0" lvl="0" indent="0" algn="l" rtl="0">
              <a:spcBef>
                <a:spcPts val="0"/>
              </a:spcBef>
              <a:spcAft>
                <a:spcPts val="0"/>
              </a:spcAft>
              <a:buNone/>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1" dirty="0">
                <a:latin typeface="+mn-lt"/>
              </a:rPr>
              <a:t>Some motivation is extrinsic, meaning that you do something because of a reward (money, prize, praise, fame, power) or because you want to avoid a punishment.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1" dirty="0">
                <a:latin typeface="+mn-lt"/>
              </a:rPr>
              <a:t>Can you think of any extrinsic motivations for becoming a teacher?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0" dirty="0">
                <a:latin typeface="+mn-lt"/>
              </a:rPr>
              <a:t>Depending on your class, you might want to share your motivations for becoming a teacher</a:t>
            </a:r>
            <a:r>
              <a:rPr lang="en-IE" sz="1100" b="0" i="0" dirty="0">
                <a:latin typeface="+mn-lt"/>
              </a:rPr>
              <a:t>, whether this was something that you always wanted to do or something that you came to after another career or line of work. Prompt your students to identify whether your motivations were intrinsic or extrinsic or a mixture of both. </a:t>
            </a:r>
            <a:endParaRPr lang="en-IE" sz="1100" i="0" dirty="0">
              <a:latin typeface="+mn-lt"/>
            </a:endParaRPr>
          </a:p>
          <a:p>
            <a:pPr marL="0" lvl="0" indent="0" algn="l" rtl="0">
              <a:spcBef>
                <a:spcPts val="0"/>
              </a:spcBef>
              <a:spcAft>
                <a:spcPts val="0"/>
              </a:spcAft>
              <a:buNone/>
            </a:pPr>
            <a:endParaRPr lang="en-IE" sz="1100" i="1" dirty="0">
              <a:latin typeface="+mn-lt"/>
            </a:endParaRPr>
          </a:p>
          <a:p>
            <a:pPr marL="0" lvl="0" indent="0" algn="l" rtl="0">
              <a:spcBef>
                <a:spcPts val="0"/>
              </a:spcBef>
              <a:spcAft>
                <a:spcPts val="0"/>
              </a:spcAft>
              <a:buNone/>
            </a:pPr>
            <a:r>
              <a:rPr lang="en-IE" sz="1100" i="1" dirty="0">
                <a:latin typeface="+mn-lt"/>
              </a:rPr>
              <a:t>When teachers are asked what motivated them to become a teacher, they often mention intrinsic motivations only. Does this surprise you? Why/not?</a:t>
            </a:r>
          </a:p>
          <a:p>
            <a:pPr marL="0" lvl="0" indent="0" algn="l" rtl="0">
              <a:spcBef>
                <a:spcPts val="0"/>
              </a:spcBef>
              <a:spcAft>
                <a:spcPts val="0"/>
              </a:spcAft>
              <a:buNone/>
            </a:pPr>
            <a:endParaRPr lang="en-IE" sz="1100" i="1" dirty="0">
              <a:latin typeface="+mn-lt"/>
            </a:endParaRPr>
          </a:p>
          <a:p>
            <a:pPr marL="0" lvl="0" indent="0" algn="l" rtl="0">
              <a:spcBef>
                <a:spcPts val="0"/>
              </a:spcBef>
              <a:spcAft>
                <a:spcPts val="0"/>
              </a:spcAft>
              <a:buNone/>
            </a:pPr>
            <a:r>
              <a:rPr lang="en-IE" sz="1100" i="1" dirty="0">
                <a:latin typeface="+mn-lt"/>
              </a:rPr>
              <a:t>Let’s think about our own intrinsic/extrinsic motivations for our own future career goal now.</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1" dirty="0">
                <a:latin typeface="+mn-lt"/>
              </a:rPr>
              <a:t>Take out your ‘I want’ magic Sigil again.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1" dirty="0">
                <a:latin typeface="+mn-lt"/>
              </a:rPr>
              <a:t>Orient a page in landscape.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1" dirty="0">
                <a:latin typeface="+mn-lt"/>
              </a:rPr>
              <a:t>Place your ‘Sigil in the centre of the paper.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1" dirty="0">
                <a:latin typeface="+mn-lt"/>
              </a:rPr>
              <a:t>Divide the page in two – one side is for intrinsic motivations and the other is for extrinsic motivations.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1" dirty="0">
                <a:latin typeface="+mn-lt"/>
              </a:rPr>
              <a:t>Write or draw about your motivations, placing them on the intrinsic or extrinsic side of the page.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1" dirty="0">
                <a:latin typeface="+mn-lt"/>
              </a:rPr>
              <a:t>Talk to the person next to you if this will help you to complete this task.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0" dirty="0">
                <a:latin typeface="+mn-lt"/>
              </a:rPr>
              <a:t>Depending on your class, you might like to take feedback from a selection of students.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1" dirty="0">
                <a:latin typeface="+mn-lt"/>
              </a:rPr>
              <a:t>Which is more important – intrinsic or extrinsic motivation? Why?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1" dirty="0">
                <a:latin typeface="+mn-lt"/>
              </a:rPr>
              <a:t>Both types of motivation are important. But intrinsic motivation is especially important to get you started and keep you going when you meet challenges or when times get tough.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1" dirty="0">
                <a:latin typeface="+mn-lt"/>
              </a:rPr>
              <a:t>For example, anyone who wants to become a primary teacher or an Irish teacher in secondary school or a teacher of any subject in a Gaelcholaiste, needs to do higher level Gaeilge for their Leaving Certificate. Some people might find this challenging, but if they are sufficiently motivated then they will put in the effort to reach their goal, including, if needed, becoming informed about and accessing the help and support that is available.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1" dirty="0">
                <a:latin typeface="+mn-lt"/>
              </a:rPr>
              <a:t>Examples of support that are available for young people who are motivated to get a university qualification are the HEAR and DARE schemes.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1" dirty="0">
                <a:latin typeface="+mn-lt"/>
              </a:rPr>
              <a:t>Has anyone heard of these schemes?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1" dirty="0">
                <a:latin typeface="+mn-lt"/>
              </a:rPr>
              <a:t>HEAR is a support for </a:t>
            </a:r>
            <a:r>
              <a:rPr lang="en-GB" sz="1100" b="0" i="1" dirty="0">
                <a:solidFill>
                  <a:srgbClr val="334155"/>
                </a:solidFill>
                <a:effectLst/>
                <a:latin typeface="+mn-lt"/>
              </a:rPr>
              <a:t>school leavers under the age of 23 who come from lower income families, went to a school or come from a place that is considered disadvantaged.</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b="0" i="1" dirty="0">
              <a:solidFill>
                <a:srgbClr val="334155"/>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0" dirty="0">
                <a:solidFill>
                  <a:srgbClr val="334155"/>
                </a:solidFill>
                <a:effectLst/>
                <a:latin typeface="+mn-lt"/>
              </a:rPr>
              <a:t>Depending on your class, you might want to tell students whether their school/locality is considered disadvantaged.</a:t>
            </a:r>
            <a:r>
              <a:rPr lang="en-GB" sz="1100" b="0" i="1" dirty="0">
                <a:solidFill>
                  <a:srgbClr val="334155"/>
                </a:solidFill>
                <a:effectLst/>
                <a:latin typeface="+mn-lt"/>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b="0" i="1" dirty="0">
              <a:solidFill>
                <a:srgbClr val="334155"/>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0" dirty="0">
                <a:solidFill>
                  <a:srgbClr val="334155"/>
                </a:solidFill>
                <a:effectLst/>
                <a:latin typeface="+mn-lt"/>
              </a:rPr>
              <a:t>Further information, including short videos, on the HEAR scheme are available here: </a:t>
            </a:r>
            <a:r>
              <a:rPr lang="en-GB" sz="1100" dirty="0">
                <a:latin typeface="+mn-lt"/>
                <a:hlinkClick r:id="rId3"/>
              </a:rPr>
              <a:t>HEAR - Access College</a:t>
            </a:r>
            <a:endParaRPr lang="en-GB" sz="1100" b="0" i="0" dirty="0">
              <a:solidFill>
                <a:srgbClr val="334155"/>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1" dirty="0">
                <a:latin typeface="+mn-lt"/>
              </a:rPr>
              <a:t>DARE is a support for </a:t>
            </a:r>
            <a:r>
              <a:rPr lang="en-GB" sz="1100" b="0" i="1" dirty="0">
                <a:solidFill>
                  <a:srgbClr val="334155"/>
                </a:solidFill>
                <a:effectLst/>
                <a:latin typeface="+mn-lt"/>
              </a:rPr>
              <a:t>school leavers under the age of 23 who have one or more conditions or disabilities from a list that includes ADD or ADHD, Dyslexia, Dyspraxia and others, and can prove that this has had a negative impact on their secondary education.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0" dirty="0">
                <a:latin typeface="+mn-lt"/>
              </a:rPr>
              <a:t>Further information, including short videos, on the DARE scheme are available here: </a:t>
            </a:r>
            <a:r>
              <a:rPr lang="en-GB" sz="1100" i="0" dirty="0">
                <a:latin typeface="+mn-lt"/>
                <a:hlinkClick r:id="rId4"/>
              </a:rPr>
              <a:t>DARE - Access College</a:t>
            </a:r>
            <a:endParaRPr lang="en-GB" sz="110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0" dirty="0">
                <a:latin typeface="+mn-lt"/>
              </a:rPr>
              <a:t>Share any knowledge or experience you have had of students accessing either the HEAR or DARE schemes. Prompt anyone who wants to know more about HEAR or DARE schemes to talk to the school guidance counsellor.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1" dirty="0">
                <a:latin typeface="+mn-lt"/>
              </a:rPr>
              <a:t>Don’t forget to complete your Learning and Teaching Strategies Log for the Activity 2 </a:t>
            </a:r>
            <a:r>
              <a:rPr lang="en-IE" sz="1100" i="0" dirty="0">
                <a:latin typeface="+mn-lt"/>
              </a:rPr>
              <a:t>(see Unit 2 for Learning and Teaching Strategies Log).</a:t>
            </a:r>
          </a:p>
          <a:p>
            <a:pPr marL="0" lvl="0" indent="0" algn="l" rtl="0">
              <a:spcBef>
                <a:spcPts val="0"/>
              </a:spcBef>
              <a:spcAft>
                <a:spcPts val="0"/>
              </a:spcAft>
              <a:buNone/>
            </a:pPr>
            <a:endParaRPr lang="en-IE" dirty="0"/>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9374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E" sz="1100" b="1" dirty="0">
                <a:latin typeface="+mn-lt"/>
              </a:rPr>
              <a:t>Teacher notes (1 animation at *Click)</a:t>
            </a:r>
          </a:p>
          <a:p>
            <a:pPr marL="0" lvl="0" indent="0" algn="l" rtl="0">
              <a:spcBef>
                <a:spcPts val="0"/>
              </a:spcBef>
              <a:spcAft>
                <a:spcPts val="0"/>
              </a:spcAft>
              <a:buNone/>
            </a:pPr>
            <a:endParaRPr lang="en-IE" sz="1100" b="1" i="0" dirty="0">
              <a:solidFill>
                <a:srgbClr val="575757"/>
              </a:solidFill>
              <a:effectLst/>
              <a:latin typeface="+mn-lt"/>
            </a:endParaRPr>
          </a:p>
          <a:p>
            <a:pPr marL="0" lvl="0" indent="0" algn="l" rtl="0">
              <a:spcBef>
                <a:spcPts val="0"/>
              </a:spcBef>
              <a:spcAft>
                <a:spcPts val="0"/>
              </a:spcAft>
              <a:buNone/>
            </a:pPr>
            <a:r>
              <a:rPr lang="en-IE" sz="1100" b="0" i="1" dirty="0">
                <a:solidFill>
                  <a:schemeClr val="tx1"/>
                </a:solidFill>
                <a:effectLst/>
                <a:latin typeface="+mn-lt"/>
              </a:rPr>
              <a:t>In Pathways Unit 1, we looked at our skills and talents and thought about how we could use these skills and talents to achieve a short-term goal.</a:t>
            </a:r>
          </a:p>
          <a:p>
            <a:pPr marL="0" lvl="0" indent="0" algn="l" rtl="0">
              <a:spcBef>
                <a:spcPts val="0"/>
              </a:spcBef>
              <a:spcAft>
                <a:spcPts val="0"/>
              </a:spcAft>
              <a:buNone/>
            </a:pPr>
            <a:r>
              <a:rPr lang="en-IE" sz="1100" b="0" i="1" dirty="0">
                <a:solidFill>
                  <a:schemeClr val="tx1"/>
                </a:solidFill>
                <a:effectLst/>
                <a:latin typeface="+mn-lt"/>
              </a:rPr>
              <a:t>In Pathways Unit 2, we looked at our learning styles.</a:t>
            </a:r>
          </a:p>
          <a:p>
            <a:pPr marL="0" lvl="0" indent="0" algn="l" rtl="0">
              <a:spcBef>
                <a:spcPts val="0"/>
              </a:spcBef>
              <a:spcAft>
                <a:spcPts val="0"/>
              </a:spcAft>
              <a:buNone/>
            </a:pPr>
            <a:r>
              <a:rPr lang="en-IE" sz="1100" b="0" i="1" dirty="0">
                <a:solidFill>
                  <a:schemeClr val="tx1"/>
                </a:solidFill>
                <a:effectLst/>
                <a:latin typeface="+mn-lt"/>
              </a:rPr>
              <a:t>Today we’ve been focusing on our career goals and our motivations where these goals are concerned.</a:t>
            </a:r>
          </a:p>
          <a:p>
            <a:pPr marL="0" lvl="0" indent="0" algn="l" rtl="0">
              <a:spcBef>
                <a:spcPts val="0"/>
              </a:spcBef>
              <a:spcAft>
                <a:spcPts val="0"/>
              </a:spcAft>
              <a:buNone/>
            </a:pPr>
            <a:endParaRPr lang="en-IE" sz="1100" b="0" i="0" dirty="0">
              <a:solidFill>
                <a:schemeClr val="tx1"/>
              </a:solidFill>
              <a:effectLst/>
              <a:latin typeface="+mn-lt"/>
            </a:endParaRPr>
          </a:p>
          <a:p>
            <a:pPr marL="0" lvl="0" indent="0" algn="l" rtl="0">
              <a:spcBef>
                <a:spcPts val="0"/>
              </a:spcBef>
              <a:spcAft>
                <a:spcPts val="0"/>
              </a:spcAft>
              <a:buNone/>
            </a:pPr>
            <a:r>
              <a:rPr lang="en-IE" sz="1100" b="0" i="0" dirty="0">
                <a:solidFill>
                  <a:schemeClr val="tx1"/>
                </a:solidFill>
                <a:effectLst/>
                <a:latin typeface="+mn-lt"/>
              </a:rPr>
              <a:t>Divide the class into small groups. </a:t>
            </a:r>
          </a:p>
          <a:p>
            <a:pPr marL="0" lvl="0" indent="0" algn="l" rtl="0">
              <a:spcBef>
                <a:spcPts val="0"/>
              </a:spcBef>
              <a:spcAft>
                <a:spcPts val="0"/>
              </a:spcAft>
              <a:buNone/>
            </a:pPr>
            <a:endParaRPr lang="en-IE" sz="1100" b="0" i="0" dirty="0">
              <a:solidFill>
                <a:schemeClr val="tx1"/>
              </a:solidFill>
              <a:effectLst/>
              <a:latin typeface="+mn-lt"/>
            </a:endParaRPr>
          </a:p>
          <a:p>
            <a:pPr marL="0" lvl="0" indent="0" algn="l" rtl="0">
              <a:spcBef>
                <a:spcPts val="0"/>
              </a:spcBef>
              <a:spcAft>
                <a:spcPts val="0"/>
              </a:spcAft>
              <a:buNone/>
            </a:pPr>
            <a:r>
              <a:rPr lang="en-IE" sz="1100" b="1" dirty="0">
                <a:solidFill>
                  <a:schemeClr val="tx1"/>
                </a:solidFill>
                <a:latin typeface="+mn-lt"/>
              </a:rPr>
              <a:t>*Click</a:t>
            </a:r>
            <a:r>
              <a:rPr lang="en-IE" sz="1100" b="1" i="0" dirty="0">
                <a:solidFill>
                  <a:schemeClr val="tx1"/>
                </a:solidFill>
                <a:effectLst/>
                <a:latin typeface="+mn-lt"/>
              </a:rPr>
              <a:t> </a:t>
            </a:r>
            <a:r>
              <a:rPr lang="en-IE" sz="1100" b="0" i="0" dirty="0">
                <a:solidFill>
                  <a:schemeClr val="tx1"/>
                </a:solidFill>
                <a:effectLst/>
                <a:latin typeface="+mn-lt"/>
              </a:rPr>
              <a:t>to animate in group work discussion questions</a:t>
            </a:r>
          </a:p>
          <a:p>
            <a:pPr marL="0" lvl="0" indent="0" algn="l" rtl="0">
              <a:spcBef>
                <a:spcPts val="0"/>
              </a:spcBef>
              <a:spcAft>
                <a:spcPts val="0"/>
              </a:spcAft>
              <a:buNone/>
            </a:pPr>
            <a:endParaRPr lang="en-IE" sz="1100" b="0" i="0" dirty="0">
              <a:solidFill>
                <a:schemeClr val="tx1"/>
              </a:solidFill>
              <a:effectLst/>
              <a:latin typeface="+mn-lt"/>
            </a:endParaRPr>
          </a:p>
          <a:p>
            <a:pPr marL="0" lvl="0" indent="0" algn="l" rtl="0">
              <a:spcBef>
                <a:spcPts val="0"/>
              </a:spcBef>
              <a:spcAft>
                <a:spcPts val="0"/>
              </a:spcAft>
              <a:buNone/>
            </a:pPr>
            <a:r>
              <a:rPr lang="en-IE" sz="1100" b="0" i="0" dirty="0">
                <a:solidFill>
                  <a:schemeClr val="tx1"/>
                </a:solidFill>
                <a:effectLst/>
                <a:latin typeface="+mn-lt"/>
              </a:rPr>
              <a:t>Read through the questions on the slide.</a:t>
            </a:r>
          </a:p>
          <a:p>
            <a:pPr marL="0" lvl="0" indent="0" algn="l" rtl="0">
              <a:spcBef>
                <a:spcPts val="0"/>
              </a:spcBef>
              <a:spcAft>
                <a:spcPts val="0"/>
              </a:spcAft>
              <a:buNone/>
            </a:pPr>
            <a:endParaRPr lang="en-IE" sz="1100" b="0" i="0" dirty="0">
              <a:solidFill>
                <a:schemeClr val="tx1"/>
              </a:solidFill>
              <a:effectLst/>
              <a:latin typeface="+mn-lt"/>
            </a:endParaRPr>
          </a:p>
          <a:p>
            <a:pPr marL="0" lvl="0" indent="0" algn="l" rtl="0">
              <a:spcBef>
                <a:spcPts val="0"/>
              </a:spcBef>
              <a:spcAft>
                <a:spcPts val="0"/>
              </a:spcAft>
              <a:buNone/>
            </a:pPr>
            <a:r>
              <a:rPr lang="en-IE" sz="1100" b="0" i="0" dirty="0">
                <a:solidFill>
                  <a:schemeClr val="tx1"/>
                </a:solidFill>
                <a:effectLst/>
                <a:latin typeface="+mn-lt"/>
              </a:rPr>
              <a:t>Invite students to discuss these questions in their group.</a:t>
            </a:r>
          </a:p>
          <a:p>
            <a:pPr marL="0" lvl="0" indent="0" algn="l" rtl="0">
              <a:spcBef>
                <a:spcPts val="0"/>
              </a:spcBef>
              <a:spcAft>
                <a:spcPts val="0"/>
              </a:spcAft>
              <a:buNone/>
            </a:pPr>
            <a:endParaRPr lang="en-IE" sz="1100" b="0" i="0" dirty="0">
              <a:solidFill>
                <a:schemeClr val="tx1"/>
              </a:solidFill>
              <a:effectLst/>
              <a:latin typeface="+mn-lt"/>
            </a:endParaRPr>
          </a:p>
          <a:p>
            <a:pPr marL="0" lvl="0" indent="0" algn="l" rtl="0">
              <a:spcBef>
                <a:spcPts val="0"/>
              </a:spcBef>
              <a:spcAft>
                <a:spcPts val="0"/>
              </a:spcAft>
              <a:buNone/>
            </a:pPr>
            <a:r>
              <a:rPr lang="en-IE" sz="1100" b="0" i="0" dirty="0">
                <a:solidFill>
                  <a:schemeClr val="tx1"/>
                </a:solidFill>
                <a:effectLst/>
                <a:latin typeface="+mn-lt"/>
              </a:rPr>
              <a:t>Take feedback from a selection of groups.</a:t>
            </a:r>
          </a:p>
          <a:p>
            <a:pPr marL="0" lvl="0" indent="0" algn="l" rtl="0">
              <a:spcBef>
                <a:spcPts val="0"/>
              </a:spcBef>
              <a:spcAft>
                <a:spcPts val="0"/>
              </a:spcAft>
              <a:buNone/>
            </a:pPr>
            <a:endParaRPr lang="en-IE" sz="1100" b="0" i="0" dirty="0">
              <a:solidFill>
                <a:srgbClr val="575757"/>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1" dirty="0">
                <a:latin typeface="+mn-lt"/>
              </a:rPr>
              <a:t>Don’t forget to complete your Learning and Teaching Strategies Log for the Activity 3 </a:t>
            </a:r>
            <a:r>
              <a:rPr lang="en-IE" sz="1100" i="0" dirty="0">
                <a:latin typeface="+mn-lt"/>
              </a:rPr>
              <a:t>(see Unit 2 for Learning and Teaching Strategies Log).</a:t>
            </a:r>
          </a:p>
          <a:p>
            <a:pPr marL="0" lvl="0" indent="0" algn="l" rtl="0">
              <a:spcBef>
                <a:spcPts val="0"/>
              </a:spcBef>
              <a:spcAft>
                <a:spcPts val="0"/>
              </a:spcAft>
              <a:buNone/>
            </a:pPr>
            <a:endParaRPr lang="en-IE" b="0" i="0" dirty="0">
              <a:solidFill>
                <a:srgbClr val="575757"/>
              </a:solidFill>
              <a:effectLst/>
              <a:latin typeface="Arial" panose="020B060402020202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5640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E" sz="1100" b="1" dirty="0">
                <a:latin typeface="+mn-lt"/>
              </a:rPr>
              <a:t>Teacher notes (1 animation at *Click)</a:t>
            </a:r>
          </a:p>
          <a:p>
            <a:pPr marL="0" lvl="0" indent="0" algn="l" rtl="0">
              <a:spcBef>
                <a:spcPts val="0"/>
              </a:spcBef>
              <a:spcAft>
                <a:spcPts val="0"/>
              </a:spcAft>
              <a:buNone/>
            </a:pPr>
            <a:endParaRPr lang="en-IE" sz="1100" b="1" i="0" dirty="0">
              <a:solidFill>
                <a:srgbClr val="575757"/>
              </a:solidFill>
              <a:effectLst/>
              <a:latin typeface="+mn-lt"/>
            </a:endParaRPr>
          </a:p>
          <a:p>
            <a:pPr marL="0" lvl="0" indent="0" algn="l" rtl="0">
              <a:spcBef>
                <a:spcPts val="0"/>
              </a:spcBef>
              <a:spcAft>
                <a:spcPts val="0"/>
              </a:spcAft>
              <a:buNone/>
            </a:pPr>
            <a:r>
              <a:rPr lang="en-IE" sz="1100" b="0" i="0" dirty="0">
                <a:solidFill>
                  <a:srgbClr val="575757"/>
                </a:solidFill>
                <a:effectLst/>
                <a:latin typeface="+mn-lt"/>
              </a:rPr>
              <a:t>Ask for volunteers to read the text on the slide aloud.</a:t>
            </a:r>
          </a:p>
          <a:p>
            <a:pPr marL="0" lvl="0" indent="0" algn="l" rtl="0">
              <a:spcBef>
                <a:spcPts val="0"/>
              </a:spcBef>
              <a:spcAft>
                <a:spcPts val="0"/>
              </a:spcAft>
              <a:buNone/>
            </a:pPr>
            <a:endParaRPr lang="en-IE" sz="1100" b="0" i="0" dirty="0">
              <a:solidFill>
                <a:srgbClr val="575757"/>
              </a:solidFill>
              <a:effectLst/>
              <a:latin typeface="+mn-lt"/>
            </a:endParaRPr>
          </a:p>
          <a:p>
            <a:pPr marL="0" lvl="0" indent="0" algn="l" rtl="0">
              <a:spcBef>
                <a:spcPts val="0"/>
              </a:spcBef>
              <a:spcAft>
                <a:spcPts val="0"/>
              </a:spcAft>
              <a:buNone/>
            </a:pPr>
            <a:r>
              <a:rPr lang="en-IE" sz="1100" b="0" i="1" dirty="0">
                <a:solidFill>
                  <a:srgbClr val="575757"/>
                </a:solidFill>
                <a:effectLst/>
                <a:latin typeface="+mn-lt"/>
              </a:rPr>
              <a:t>Everyone has something that is worth sharing or educating someone else about.</a:t>
            </a:r>
          </a:p>
          <a:p>
            <a:pPr marL="0" lvl="0" indent="0" algn="l" rtl="0">
              <a:spcBef>
                <a:spcPts val="0"/>
              </a:spcBef>
              <a:spcAft>
                <a:spcPts val="0"/>
              </a:spcAft>
              <a:buNone/>
            </a:pPr>
            <a:endParaRPr lang="en-IE" sz="1100" b="0" i="0" dirty="0">
              <a:solidFill>
                <a:srgbClr val="575757"/>
              </a:solidFill>
              <a:effectLst/>
              <a:latin typeface="+mn-lt"/>
            </a:endParaRPr>
          </a:p>
          <a:p>
            <a:pPr marL="0" lvl="0" indent="0" algn="l" rtl="0">
              <a:spcBef>
                <a:spcPts val="0"/>
              </a:spcBef>
              <a:spcAft>
                <a:spcPts val="0"/>
              </a:spcAft>
              <a:buNone/>
            </a:pPr>
            <a:r>
              <a:rPr lang="en-IE" sz="1100" b="0" i="0" dirty="0">
                <a:solidFill>
                  <a:srgbClr val="575757"/>
                </a:solidFill>
                <a:effectLst/>
                <a:latin typeface="+mn-lt"/>
              </a:rPr>
              <a:t>Divide the class into pairs.</a:t>
            </a:r>
          </a:p>
          <a:p>
            <a:pPr marL="0" lvl="0" indent="0" algn="l" rtl="0">
              <a:spcBef>
                <a:spcPts val="0"/>
              </a:spcBef>
              <a:spcAft>
                <a:spcPts val="0"/>
              </a:spcAft>
              <a:buNone/>
            </a:pPr>
            <a:endParaRPr lang="en-IE" sz="1100" b="0" i="0" dirty="0">
              <a:solidFill>
                <a:srgbClr val="575757"/>
              </a:solidFill>
              <a:effectLst/>
              <a:latin typeface="+mn-lt"/>
            </a:endParaRPr>
          </a:p>
          <a:p>
            <a:pPr marL="0" lvl="0" indent="0" algn="l" rtl="0">
              <a:spcBef>
                <a:spcPts val="0"/>
              </a:spcBef>
              <a:spcAft>
                <a:spcPts val="0"/>
              </a:spcAft>
              <a:buNone/>
            </a:pPr>
            <a:r>
              <a:rPr lang="en-IE" sz="1100" b="0" i="1" dirty="0">
                <a:solidFill>
                  <a:srgbClr val="575757"/>
                </a:solidFill>
                <a:effectLst/>
                <a:latin typeface="+mn-lt"/>
              </a:rPr>
              <a:t>What were the standout activities for you in the 3 Pathways units?</a:t>
            </a:r>
          </a:p>
          <a:p>
            <a:pPr marL="0" lvl="0" indent="0" algn="l" rtl="0">
              <a:spcBef>
                <a:spcPts val="0"/>
              </a:spcBef>
              <a:spcAft>
                <a:spcPts val="0"/>
              </a:spcAft>
              <a:buNone/>
            </a:pPr>
            <a:endParaRPr lang="en-IE" sz="1100" b="0" i="1" dirty="0">
              <a:solidFill>
                <a:srgbClr val="575757"/>
              </a:solidFill>
              <a:effectLst/>
              <a:latin typeface="+mn-lt"/>
            </a:endParaRPr>
          </a:p>
          <a:p>
            <a:pPr marL="0" lvl="0" indent="0" algn="l" rtl="0">
              <a:spcBef>
                <a:spcPts val="0"/>
              </a:spcBef>
              <a:spcAft>
                <a:spcPts val="0"/>
              </a:spcAft>
              <a:buNone/>
            </a:pPr>
            <a:r>
              <a:rPr lang="en-IE" sz="1100" b="0" i="0" dirty="0">
                <a:solidFill>
                  <a:srgbClr val="575757"/>
                </a:solidFill>
                <a:effectLst/>
                <a:latin typeface="+mn-lt"/>
              </a:rPr>
              <a:t>Depending on your class, you might have to prompt student’s memories, for example:</a:t>
            </a:r>
          </a:p>
          <a:p>
            <a:pPr marL="0" lvl="0" indent="0" algn="l" rtl="0">
              <a:spcBef>
                <a:spcPts val="0"/>
              </a:spcBef>
              <a:spcAft>
                <a:spcPts val="0"/>
              </a:spcAft>
              <a:buNone/>
            </a:pPr>
            <a:endParaRPr lang="en-IE" sz="1100" b="0" i="1" dirty="0">
              <a:solidFill>
                <a:srgbClr val="575757"/>
              </a:solidFill>
              <a:effectLst/>
              <a:latin typeface="+mn-lt"/>
            </a:endParaRPr>
          </a:p>
          <a:p>
            <a:pPr marL="171450" lvl="0" indent="-171450" algn="l" rtl="0">
              <a:spcBef>
                <a:spcPts val="0"/>
              </a:spcBef>
              <a:spcAft>
                <a:spcPts val="0"/>
              </a:spcAft>
              <a:buFont typeface="Arial" panose="020B0604020202020204" pitchFamily="34" charset="0"/>
              <a:buChar char="•"/>
            </a:pPr>
            <a:r>
              <a:rPr lang="en-IE" sz="1100" b="0" i="1" dirty="0">
                <a:solidFill>
                  <a:srgbClr val="575757"/>
                </a:solidFill>
                <a:effectLst/>
                <a:latin typeface="+mn-lt"/>
              </a:rPr>
              <a:t>In Unit 1, we looked at the skills and talents of young people who made it into the Guinness Book of Records and we identified our own skills and talents, shared these in small groups and linked them to the key skills of junior cycle.</a:t>
            </a:r>
          </a:p>
          <a:p>
            <a:pPr marL="171450" lvl="0" indent="-171450" algn="l" rtl="0">
              <a:spcBef>
                <a:spcPts val="0"/>
              </a:spcBef>
              <a:spcAft>
                <a:spcPts val="0"/>
              </a:spcAft>
              <a:buFont typeface="Arial" panose="020B0604020202020204" pitchFamily="34" charset="0"/>
              <a:buChar char="•"/>
            </a:pPr>
            <a:r>
              <a:rPr lang="en-IE" sz="1100" b="0" i="1" dirty="0">
                <a:solidFill>
                  <a:srgbClr val="575757"/>
                </a:solidFill>
                <a:effectLst/>
                <a:latin typeface="+mn-lt"/>
              </a:rPr>
              <a:t>In Unit 2, we ranked different learning and teaching strategies, looked at the learning pyramid, and did a quiz to identify whether we were visual, auditory or kinaesthetic learners.</a:t>
            </a:r>
          </a:p>
          <a:p>
            <a:pPr marL="171450" lvl="0" indent="-171450" algn="l" rtl="0">
              <a:spcBef>
                <a:spcPts val="0"/>
              </a:spcBef>
              <a:spcAft>
                <a:spcPts val="0"/>
              </a:spcAft>
              <a:buFont typeface="Arial" panose="020B0604020202020204" pitchFamily="34" charset="0"/>
              <a:buChar char="•"/>
            </a:pPr>
            <a:r>
              <a:rPr lang="en-IE" sz="1100" b="0" i="1" dirty="0">
                <a:solidFill>
                  <a:srgbClr val="575757"/>
                </a:solidFill>
                <a:effectLst/>
                <a:latin typeface="+mn-lt"/>
              </a:rPr>
              <a:t>In Unit 3, we have created a Sigil based on the future careers we want, and looked at the motivations and supports that will help us to achieve these careers.</a:t>
            </a:r>
          </a:p>
          <a:p>
            <a:pPr marL="0" lvl="0" indent="0" algn="l" rtl="0">
              <a:spcBef>
                <a:spcPts val="0"/>
              </a:spcBef>
              <a:spcAft>
                <a:spcPts val="0"/>
              </a:spcAft>
              <a:buNone/>
            </a:pPr>
            <a:endParaRPr lang="en-IE" sz="1100" b="0" i="0" dirty="0">
              <a:solidFill>
                <a:srgbClr val="575757"/>
              </a:solidFill>
              <a:effectLst/>
              <a:latin typeface="+mn-lt"/>
            </a:endParaRPr>
          </a:p>
          <a:p>
            <a:pPr marL="0" lvl="0" indent="0" algn="l" rtl="0">
              <a:spcBef>
                <a:spcPts val="0"/>
              </a:spcBef>
              <a:spcAft>
                <a:spcPts val="0"/>
              </a:spcAft>
              <a:buNone/>
            </a:pPr>
            <a:r>
              <a:rPr lang="en-IE" sz="1100" b="1" i="0" dirty="0">
                <a:solidFill>
                  <a:srgbClr val="575757"/>
                </a:solidFill>
                <a:effectLst/>
                <a:latin typeface="+mn-lt"/>
              </a:rPr>
              <a:t>*Click to animate a pair work question.</a:t>
            </a:r>
          </a:p>
          <a:p>
            <a:pPr marL="0" lvl="0" indent="0" algn="l" rtl="0">
              <a:spcBef>
                <a:spcPts val="0"/>
              </a:spcBef>
              <a:spcAft>
                <a:spcPts val="0"/>
              </a:spcAft>
              <a:buNone/>
            </a:pPr>
            <a:endParaRPr lang="en-IE" sz="1100" b="1" i="0" dirty="0">
              <a:solidFill>
                <a:srgbClr val="575757"/>
              </a:solidFill>
              <a:effectLst/>
              <a:latin typeface="+mn-lt"/>
            </a:endParaRPr>
          </a:p>
          <a:p>
            <a:pPr marL="0" lvl="0" indent="0" algn="l" rtl="0">
              <a:spcBef>
                <a:spcPts val="0"/>
              </a:spcBef>
              <a:spcAft>
                <a:spcPts val="0"/>
              </a:spcAft>
              <a:buNone/>
            </a:pPr>
            <a:r>
              <a:rPr lang="en-IE" sz="1100" b="0" i="0" dirty="0">
                <a:solidFill>
                  <a:srgbClr val="575757"/>
                </a:solidFill>
                <a:effectLst/>
                <a:latin typeface="+mn-lt"/>
              </a:rPr>
              <a:t>Invite students to consider not just what they would teach (content, skills), but also how they would teach this, keeping the range of learning styles in the classroom in mind. </a:t>
            </a:r>
          </a:p>
          <a:p>
            <a:pPr marL="0" lvl="0" indent="0" algn="l" rtl="0">
              <a:spcBef>
                <a:spcPts val="0"/>
              </a:spcBef>
              <a:spcAft>
                <a:spcPts val="0"/>
              </a:spcAft>
              <a:buNone/>
            </a:pPr>
            <a:endParaRPr lang="en-IE" sz="1100" b="0" i="0" dirty="0">
              <a:solidFill>
                <a:srgbClr val="575757"/>
              </a:solidFill>
              <a:effectLst/>
              <a:latin typeface="+mn-lt"/>
            </a:endParaRPr>
          </a:p>
          <a:p>
            <a:pPr marL="0" lvl="0" indent="0" algn="l" rtl="0">
              <a:spcBef>
                <a:spcPts val="0"/>
              </a:spcBef>
              <a:spcAft>
                <a:spcPts val="0"/>
              </a:spcAft>
              <a:buNone/>
            </a:pPr>
            <a:r>
              <a:rPr lang="en-IE" sz="1100" b="0" i="0" dirty="0">
                <a:solidFill>
                  <a:srgbClr val="575757"/>
                </a:solidFill>
                <a:effectLst/>
                <a:latin typeface="+mn-lt"/>
              </a:rPr>
              <a:t>Ask a selection of pairs to present their lesson outline.</a:t>
            </a:r>
          </a:p>
          <a:p>
            <a:pPr marL="0" lvl="0" indent="0" algn="l" rtl="0">
              <a:spcBef>
                <a:spcPts val="0"/>
              </a:spcBef>
              <a:spcAft>
                <a:spcPts val="0"/>
              </a:spcAft>
              <a:buNone/>
            </a:pPr>
            <a:endParaRPr lang="en-IE" sz="1100" b="0" i="0" dirty="0">
              <a:solidFill>
                <a:srgbClr val="575757"/>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1" dirty="0">
                <a:latin typeface="+mn-lt"/>
              </a:rPr>
              <a:t>Don’t forget to complete your Learning and Teaching Strategies Log for the Activity 3 </a:t>
            </a:r>
            <a:r>
              <a:rPr lang="en-IE" sz="1100" i="0" dirty="0">
                <a:latin typeface="+mn-lt"/>
              </a:rPr>
              <a:t>(see Unit 2 for Learning and Teaching Strategies Log).</a:t>
            </a:r>
          </a:p>
          <a:p>
            <a:pPr marL="0" lvl="0" indent="0" algn="l" rtl="0">
              <a:spcBef>
                <a:spcPts val="0"/>
              </a:spcBef>
              <a:spcAft>
                <a:spcPts val="0"/>
              </a:spcAft>
              <a:buNone/>
            </a:pPr>
            <a:endParaRPr lang="en-IE" b="0" i="0" dirty="0">
              <a:solidFill>
                <a:srgbClr val="575757"/>
              </a:solidFill>
              <a:effectLst/>
              <a:latin typeface="Arial" panose="020B060402020202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74848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547817" y="1122363"/>
            <a:ext cx="91440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826A"/>
              </a:buClr>
              <a:buSzPts val="6000"/>
              <a:buFont typeface="Arial Black"/>
              <a:buNone/>
              <a:defRPr sz="6000">
                <a:solidFill>
                  <a:srgbClr val="FF826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1"/>
          <p:cNvSpPr txBox="1">
            <a:spLocks noGrp="1"/>
          </p:cNvSpPr>
          <p:nvPr>
            <p:ph type="subTitle" idx="1"/>
          </p:nvPr>
        </p:nvSpPr>
        <p:spPr>
          <a:xfrm>
            <a:off x="547817" y="3602038"/>
            <a:ext cx="914400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E1C6F3"/>
              </a:buClr>
              <a:buSzPts val="2800"/>
              <a:buNone/>
              <a:defRPr sz="2800" b="1">
                <a:solidFill>
                  <a:srgbClr val="E1C6F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1"/>
          <p:cNvSpPr txBox="1"/>
          <p:nvPr userDrawn="1"/>
        </p:nvSpPr>
        <p:spPr>
          <a:xfrm>
            <a:off x="547817" y="6311900"/>
            <a:ext cx="9144000" cy="51990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1800"/>
              <a:buFont typeface="Arial"/>
              <a:buNone/>
            </a:pPr>
            <a:r>
              <a:rPr lang="en-US" sz="1800" b="1" i="0" u="none" strike="noStrike" cap="none" dirty="0">
                <a:solidFill>
                  <a:schemeClr val="lt1"/>
                </a:solidFill>
                <a:latin typeface="Arial"/>
                <a:ea typeface="Arial"/>
                <a:cs typeface="Arial"/>
                <a:sym typeface="Arial"/>
              </a:rPr>
              <a:t>2024</a:t>
            </a:r>
            <a:endParaRPr sz="1800" b="1" i="0" u="none" strike="noStrike" cap="none" dirty="0">
              <a:solidFill>
                <a:schemeClr val="lt1"/>
              </a:solidFill>
              <a:latin typeface="Arial"/>
              <a:ea typeface="Arial"/>
              <a:cs typeface="Arial"/>
              <a:sym typeface="Arial"/>
            </a:endParaRPr>
          </a:p>
        </p:txBody>
      </p:sp>
      <p:pic>
        <p:nvPicPr>
          <p:cNvPr id="2" name="Google Shape;139;p48" descr="Logo, company name&#10;&#10;Description automatically generated">
            <a:extLst>
              <a:ext uri="{FF2B5EF4-FFF2-40B4-BE49-F238E27FC236}">
                <a16:creationId xmlns:a16="http://schemas.microsoft.com/office/drawing/2014/main" id="{31051759-2489-9E7D-F2EC-4D61A5A8D481}"/>
              </a:ext>
            </a:extLst>
          </p:cNvPr>
          <p:cNvPicPr preferRelativeResize="0"/>
          <p:nvPr userDrawn="1"/>
        </p:nvPicPr>
        <p:blipFill rotWithShape="1">
          <a:blip r:embed="rId3">
            <a:alphaModFix/>
          </a:blip>
          <a:srcRect/>
          <a:stretch/>
        </p:blipFill>
        <p:spPr>
          <a:xfrm>
            <a:off x="11299568" y="5579656"/>
            <a:ext cx="892432" cy="794264"/>
          </a:xfrm>
          <a:prstGeom prst="rect">
            <a:avLst/>
          </a:prstGeom>
          <a:noFill/>
          <a:ln>
            <a:noFill/>
          </a:ln>
        </p:spPr>
      </p:pic>
      <p:pic>
        <p:nvPicPr>
          <p:cNvPr id="3" name="Picture 2" descr="Higher Education Authority">
            <a:extLst>
              <a:ext uri="{FF2B5EF4-FFF2-40B4-BE49-F238E27FC236}">
                <a16:creationId xmlns:a16="http://schemas.microsoft.com/office/drawing/2014/main" id="{FC7027C6-7023-2B39-3370-4162E15F9912}"/>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39063" b="36577"/>
          <a:stretch/>
        </p:blipFill>
        <p:spPr bwMode="auto">
          <a:xfrm>
            <a:off x="10383329" y="6313190"/>
            <a:ext cx="1753284" cy="427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pic>
        <p:nvPicPr>
          <p:cNvPr id="17" name="Picture 16" descr="A picture containing text, silhouette&#10;&#10;Description automatically generated">
            <a:extLst>
              <a:ext uri="{FF2B5EF4-FFF2-40B4-BE49-F238E27FC236}">
                <a16:creationId xmlns:a16="http://schemas.microsoft.com/office/drawing/2014/main" id="{714C0C71-CA48-29AC-8224-43F526BD50A4}"/>
              </a:ext>
            </a:extLst>
          </p:cNvPr>
          <p:cNvPicPr>
            <a:picLocks noChangeAspect="1"/>
          </p:cNvPicPr>
          <p:nvPr userDrawn="1"/>
        </p:nvPicPr>
        <p:blipFill>
          <a:blip r:embed="rId2"/>
          <a:stretch>
            <a:fillRect/>
          </a:stretch>
        </p:blipFill>
        <p:spPr>
          <a:xfrm>
            <a:off x="9069860" y="815574"/>
            <a:ext cx="2892944" cy="1831420"/>
          </a:xfrm>
          <a:prstGeom prst="rect">
            <a:avLst/>
          </a:prstGeom>
        </p:spPr>
      </p:pic>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22" y="227825"/>
            <a:ext cx="8822724" cy="545372"/>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rgbClr val="5DC973"/>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5"/>
            <a:ext cx="8441724" cy="1634267"/>
          </a:xfrm>
        </p:spPr>
        <p:txBody>
          <a:bodyPr>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2FDA5616-2491-3F6A-278A-BBA8E1126B78}"/>
              </a:ext>
            </a:extLst>
          </p:cNvPr>
          <p:cNvPicPr>
            <a:picLocks noChangeAspect="1"/>
          </p:cNvPicPr>
          <p:nvPr userDrawn="1"/>
        </p:nvPicPr>
        <p:blipFill>
          <a:blip r:embed="rId4"/>
          <a:srcRect/>
          <a:stretch/>
        </p:blipFill>
        <p:spPr>
          <a:xfrm>
            <a:off x="349445" y="2763512"/>
            <a:ext cx="8441724" cy="3866663"/>
          </a:xfrm>
          <a:prstGeom prst="rect">
            <a:avLst/>
          </a:prstGeom>
        </p:spPr>
      </p:pic>
      <p:pic>
        <p:nvPicPr>
          <p:cNvPr id="13" name="Picture 12" descr="Shape, rectangle&#10;&#10;Description automatically generated">
            <a:extLst>
              <a:ext uri="{FF2B5EF4-FFF2-40B4-BE49-F238E27FC236}">
                <a16:creationId xmlns:a16="http://schemas.microsoft.com/office/drawing/2014/main" id="{EE9A7068-B841-A585-0710-40FBFAB94CD0}"/>
              </a:ext>
            </a:extLst>
          </p:cNvPr>
          <p:cNvPicPr>
            <a:picLocks noChangeAspect="1"/>
          </p:cNvPicPr>
          <p:nvPr userDrawn="1"/>
        </p:nvPicPr>
        <p:blipFill>
          <a:blip r:embed="rId5"/>
          <a:stretch>
            <a:fillRect/>
          </a:stretch>
        </p:blipFill>
        <p:spPr>
          <a:xfrm>
            <a:off x="9179011" y="217487"/>
            <a:ext cx="2801568" cy="545372"/>
          </a:xfrm>
          <a:prstGeom prst="rect">
            <a:avLst/>
          </a:prstGeom>
        </p:spPr>
      </p:pic>
      <p:sp>
        <p:nvSpPr>
          <p:cNvPr id="14" name="Title 1">
            <a:extLst>
              <a:ext uri="{FF2B5EF4-FFF2-40B4-BE49-F238E27FC236}">
                <a16:creationId xmlns:a16="http://schemas.microsoft.com/office/drawing/2014/main" id="{918360D9-4963-0CAB-67BD-1943D67B21AA}"/>
              </a:ext>
            </a:extLst>
          </p:cNvPr>
          <p:cNvSpPr txBox="1">
            <a:spLocks/>
          </p:cNvSpPr>
          <p:nvPr userDrawn="1"/>
        </p:nvSpPr>
        <p:spPr>
          <a:xfrm>
            <a:off x="9306698" y="324019"/>
            <a:ext cx="2529015" cy="3529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i="0" kern="1200">
                <a:solidFill>
                  <a:srgbClr val="5DC973"/>
                </a:solidFill>
                <a:latin typeface="Arial" panose="020B0604020202020204" pitchFamily="34" charset="0"/>
                <a:ea typeface="+mj-ea"/>
                <a:cs typeface="Arial" panose="020B0604020202020204" pitchFamily="34" charset="0"/>
              </a:defRPr>
            </a:lvl1pPr>
          </a:lstStyle>
          <a:p>
            <a:r>
              <a:rPr lang="en-GB" dirty="0">
                <a:solidFill>
                  <a:schemeClr val="bg1"/>
                </a:solidFill>
              </a:rPr>
              <a:t>Duration:</a:t>
            </a:r>
            <a:endParaRPr lang="en-US" dirty="0">
              <a:solidFill>
                <a:schemeClr val="bg1"/>
              </a:solidFill>
            </a:endParaRPr>
          </a:p>
        </p:txBody>
      </p:sp>
      <p:sp>
        <p:nvSpPr>
          <p:cNvPr id="15" name="Title 1">
            <a:extLst>
              <a:ext uri="{FF2B5EF4-FFF2-40B4-BE49-F238E27FC236}">
                <a16:creationId xmlns:a16="http://schemas.microsoft.com/office/drawing/2014/main" id="{21227E10-8B8A-8210-F5E0-29FCC9C53AA0}"/>
              </a:ext>
            </a:extLst>
          </p:cNvPr>
          <p:cNvSpPr txBox="1">
            <a:spLocks/>
          </p:cNvSpPr>
          <p:nvPr userDrawn="1"/>
        </p:nvSpPr>
        <p:spPr>
          <a:xfrm>
            <a:off x="9179011" y="971098"/>
            <a:ext cx="1361303" cy="14137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i="0" kern="1200">
                <a:solidFill>
                  <a:srgbClr val="5DC973"/>
                </a:solidFill>
                <a:latin typeface="Arial" panose="020B0604020202020204" pitchFamily="34" charset="0"/>
                <a:ea typeface="+mj-ea"/>
                <a:cs typeface="Arial" panose="020B0604020202020204" pitchFamily="34" charset="0"/>
              </a:defRPr>
            </a:lvl1pPr>
          </a:lstStyle>
          <a:p>
            <a:r>
              <a:rPr lang="en-GB" dirty="0">
                <a:solidFill>
                  <a:srgbClr val="01334E"/>
                </a:solidFill>
              </a:rPr>
              <a:t>Click to edit Master title style</a:t>
            </a:r>
            <a:endParaRPr lang="en-US" dirty="0">
              <a:solidFill>
                <a:srgbClr val="01334E"/>
              </a:solidFill>
            </a:endParaRPr>
          </a:p>
        </p:txBody>
      </p:sp>
      <p:pic>
        <p:nvPicPr>
          <p:cNvPr id="19" name="Picture 18" descr="Shape, square&#10;&#10;Description automatically generated">
            <a:extLst>
              <a:ext uri="{FF2B5EF4-FFF2-40B4-BE49-F238E27FC236}">
                <a16:creationId xmlns:a16="http://schemas.microsoft.com/office/drawing/2014/main" id="{A308DEAF-20A9-D0F7-FA80-8C86BDCAB057}"/>
              </a:ext>
            </a:extLst>
          </p:cNvPr>
          <p:cNvPicPr>
            <a:picLocks noChangeAspect="1"/>
          </p:cNvPicPr>
          <p:nvPr userDrawn="1"/>
        </p:nvPicPr>
        <p:blipFill>
          <a:blip r:embed="rId6"/>
          <a:stretch>
            <a:fillRect/>
          </a:stretch>
        </p:blipFill>
        <p:spPr>
          <a:xfrm>
            <a:off x="8990272" y="2699709"/>
            <a:ext cx="2990307" cy="4002650"/>
          </a:xfrm>
          <a:prstGeom prst="rect">
            <a:avLst/>
          </a:prstGeom>
        </p:spPr>
      </p:pic>
      <p:sp>
        <p:nvSpPr>
          <p:cNvPr id="20" name="Content Placeholder 2">
            <a:extLst>
              <a:ext uri="{FF2B5EF4-FFF2-40B4-BE49-F238E27FC236}">
                <a16:creationId xmlns:a16="http://schemas.microsoft.com/office/drawing/2014/main" id="{87BAD02D-B8AB-89B4-22D1-6F9A6FB63EF2}"/>
              </a:ext>
            </a:extLst>
          </p:cNvPr>
          <p:cNvSpPr>
            <a:spLocks noGrp="1"/>
          </p:cNvSpPr>
          <p:nvPr>
            <p:ph idx="10"/>
          </p:nvPr>
        </p:nvSpPr>
        <p:spPr>
          <a:xfrm>
            <a:off x="9179011" y="3140562"/>
            <a:ext cx="2485767" cy="2341605"/>
          </a:xfrm>
        </p:spPr>
        <p:txBody>
          <a:bodyPr>
            <a:noAutofit/>
          </a:bodyPr>
          <a:lstStyle>
            <a:lvl1pPr>
              <a:defRPr sz="2000">
                <a:solidFill>
                  <a:srgbClr val="01334E"/>
                </a:solidFill>
              </a:defRPr>
            </a:lvl1pPr>
            <a:lvl2pPr>
              <a:defRPr sz="1800">
                <a:solidFill>
                  <a:srgbClr val="01334E"/>
                </a:solidFill>
              </a:defRPr>
            </a:lvl2pPr>
            <a:lvl3pPr>
              <a:defRPr sz="1600">
                <a:solidFill>
                  <a:srgbClr val="01334E"/>
                </a:solidFill>
              </a:defRPr>
            </a:lvl3pPr>
            <a:lvl4pPr>
              <a:defRPr sz="1400">
                <a:solidFill>
                  <a:srgbClr val="01334E"/>
                </a:solidFill>
              </a:defRPr>
            </a:lvl4pPr>
            <a:lvl5pPr>
              <a:defRPr sz="14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206841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21" y="228198"/>
            <a:ext cx="1145471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68097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587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E1C6F3">
            <a:alpha val="30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A80472-65FA-70FE-DAC5-C2E233A349F0}"/>
              </a:ext>
            </a:extLst>
          </p:cNvPr>
          <p:cNvPicPr>
            <a:picLocks noChangeAspect="1"/>
          </p:cNvPicPr>
          <p:nvPr userDrawn="1"/>
        </p:nvPicPr>
        <p:blipFill>
          <a:blip r:embed="rId2"/>
          <a:srcRect/>
          <a:stretch/>
        </p:blipFill>
        <p:spPr>
          <a:xfrm>
            <a:off x="222431" y="228198"/>
            <a:ext cx="11454693" cy="544625"/>
          </a:xfrm>
          <a:prstGeom prst="rect">
            <a:avLst/>
          </a:prstGeom>
        </p:spPr>
      </p:pic>
      <p:sp>
        <p:nvSpPr>
          <p:cNvPr id="8" name="Title 1">
            <a:extLst>
              <a:ext uri="{FF2B5EF4-FFF2-40B4-BE49-F238E27FC236}">
                <a16:creationId xmlns:a16="http://schemas.microsoft.com/office/drawing/2014/main" id="{1F439D2D-435E-8C26-1457-B836EF2CF036}"/>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9" name="Content Placeholder 2">
            <a:extLst>
              <a:ext uri="{FF2B5EF4-FFF2-40B4-BE49-F238E27FC236}">
                <a16:creationId xmlns:a16="http://schemas.microsoft.com/office/drawing/2014/main" id="{31EA8030-DF62-8C79-7CB5-A45B236BCEB4}"/>
              </a:ext>
            </a:extLst>
          </p:cNvPr>
          <p:cNvSpPr>
            <a:spLocks noGrp="1"/>
          </p:cNvSpPr>
          <p:nvPr>
            <p:ph idx="1"/>
          </p:nvPr>
        </p:nvSpPr>
        <p:spPr>
          <a:xfrm>
            <a:off x="356287" y="874154"/>
            <a:ext cx="10703010" cy="5655791"/>
          </a:xfrm>
        </p:spPr>
        <p:txBody>
          <a:bodyPr>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22538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a:no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60010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0231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2"/>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174309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214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a:no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882661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Google Shape;139;p48" descr="Logo, company name&#10;&#10;Description automatically generated">
            <a:extLst>
              <a:ext uri="{FF2B5EF4-FFF2-40B4-BE49-F238E27FC236}">
                <a16:creationId xmlns:a16="http://schemas.microsoft.com/office/drawing/2014/main" id="{D3182486-BBD3-5323-E5CA-8727E7D1D16A}"/>
              </a:ext>
            </a:extLst>
          </p:cNvPr>
          <p:cNvPicPr preferRelativeResize="0"/>
          <p:nvPr userDrawn="1"/>
        </p:nvPicPr>
        <p:blipFill rotWithShape="1">
          <a:blip r:embed="rId3">
            <a:alphaModFix/>
          </a:blip>
          <a:srcRect/>
          <a:stretch/>
        </p:blipFill>
        <p:spPr>
          <a:xfrm>
            <a:off x="11299568" y="5579656"/>
            <a:ext cx="892432" cy="794264"/>
          </a:xfrm>
          <a:prstGeom prst="rect">
            <a:avLst/>
          </a:prstGeom>
          <a:noFill/>
          <a:ln>
            <a:noFill/>
          </a:ln>
        </p:spPr>
      </p:pic>
      <p:pic>
        <p:nvPicPr>
          <p:cNvPr id="4" name="Picture 3" descr="Higher Education Authority">
            <a:extLst>
              <a:ext uri="{FF2B5EF4-FFF2-40B4-BE49-F238E27FC236}">
                <a16:creationId xmlns:a16="http://schemas.microsoft.com/office/drawing/2014/main" id="{63F990C4-C1A2-339A-E6F2-D743415BF5B8}"/>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39063" b="36577"/>
          <a:stretch/>
        </p:blipFill>
        <p:spPr bwMode="auto">
          <a:xfrm>
            <a:off x="10383329" y="6313190"/>
            <a:ext cx="1753284" cy="42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360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chemeClr val="lt1"/>
        </a:solidFill>
        <a:effectLst/>
      </p:bgPr>
    </p:bg>
    <p:spTree>
      <p:nvGrpSpPr>
        <p:cNvPr id="1" name="Shape 21"/>
        <p:cNvGrpSpPr/>
        <p:nvPr/>
      </p:nvGrpSpPr>
      <p:grpSpPr>
        <a:xfrm>
          <a:off x="0" y="0"/>
          <a:ext cx="0" cy="0"/>
          <a:chOff x="0" y="0"/>
          <a:chExt cx="0" cy="0"/>
        </a:xfrm>
      </p:grpSpPr>
      <p:pic>
        <p:nvPicPr>
          <p:cNvPr id="22" name="Google Shape;22;p32" descr="A picture containing text, silhouette&#10;&#10;Description automatically generated"/>
          <p:cNvPicPr preferRelativeResize="0"/>
          <p:nvPr/>
        </p:nvPicPr>
        <p:blipFill rotWithShape="1">
          <a:blip r:embed="rId2">
            <a:alphaModFix/>
          </a:blip>
          <a:srcRect/>
          <a:stretch/>
        </p:blipFill>
        <p:spPr>
          <a:xfrm>
            <a:off x="8972497" y="815574"/>
            <a:ext cx="2990307" cy="1831420"/>
          </a:xfrm>
          <a:prstGeom prst="rect">
            <a:avLst/>
          </a:prstGeom>
          <a:noFill/>
          <a:ln>
            <a:noFill/>
          </a:ln>
        </p:spPr>
      </p:pic>
      <p:sp>
        <p:nvSpPr>
          <p:cNvPr id="24" name="Google Shape;24;p32"/>
          <p:cNvSpPr txBox="1">
            <a:spLocks noGrp="1"/>
          </p:cNvSpPr>
          <p:nvPr>
            <p:ph type="title"/>
          </p:nvPr>
        </p:nvSpPr>
        <p:spPr>
          <a:xfrm>
            <a:off x="356287" y="328054"/>
            <a:ext cx="8290756" cy="3529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DC973"/>
              </a:buClr>
              <a:buSzPts val="1800"/>
              <a:buFont typeface="Arial"/>
              <a:buNone/>
              <a:defRPr sz="1800" b="1" i="0">
                <a:solidFill>
                  <a:srgbClr val="5DC97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5" name="Google Shape;25;p32"/>
          <p:cNvSpPr txBox="1">
            <a:spLocks noGrp="1"/>
          </p:cNvSpPr>
          <p:nvPr>
            <p:ph type="body" idx="1"/>
          </p:nvPr>
        </p:nvSpPr>
        <p:spPr>
          <a:xfrm>
            <a:off x="356287" y="874155"/>
            <a:ext cx="8441724" cy="1634267"/>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32"/>
          <p:cNvPicPr preferRelativeResize="0"/>
          <p:nvPr/>
        </p:nvPicPr>
        <p:blipFill rotWithShape="1">
          <a:blip r:embed="rId3">
            <a:alphaModFix/>
          </a:blip>
          <a:srcRect/>
          <a:stretch/>
        </p:blipFill>
        <p:spPr>
          <a:xfrm rot="10800000">
            <a:off x="229189" y="681036"/>
            <a:ext cx="8561973" cy="2624139"/>
          </a:xfrm>
          <a:prstGeom prst="rect">
            <a:avLst/>
          </a:prstGeom>
          <a:noFill/>
          <a:ln>
            <a:noFill/>
          </a:ln>
        </p:spPr>
      </p:pic>
      <p:pic>
        <p:nvPicPr>
          <p:cNvPr id="27" name="Google Shape;27;p32" descr="Shape, rectangle&#10;&#10;Description automatically generated"/>
          <p:cNvPicPr preferRelativeResize="0"/>
          <p:nvPr/>
        </p:nvPicPr>
        <p:blipFill rotWithShape="1">
          <a:blip r:embed="rId4">
            <a:alphaModFix/>
          </a:blip>
          <a:srcRect/>
          <a:stretch/>
        </p:blipFill>
        <p:spPr>
          <a:xfrm>
            <a:off x="8990272" y="217487"/>
            <a:ext cx="2990307" cy="545372"/>
          </a:xfrm>
          <a:prstGeom prst="rect">
            <a:avLst/>
          </a:prstGeom>
          <a:noFill/>
          <a:ln>
            <a:noFill/>
          </a:ln>
        </p:spPr>
      </p:pic>
      <p:sp>
        <p:nvSpPr>
          <p:cNvPr id="29" name="Google Shape;29;p32"/>
          <p:cNvSpPr txBox="1"/>
          <p:nvPr/>
        </p:nvSpPr>
        <p:spPr>
          <a:xfrm>
            <a:off x="9179011" y="971098"/>
            <a:ext cx="1361303" cy="14137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1334E"/>
              </a:buClr>
              <a:buSzPts val="1800"/>
              <a:buFont typeface="Arial"/>
              <a:buNone/>
            </a:pPr>
            <a:endParaRPr sz="1800" b="1" i="0" u="none" strike="noStrike" cap="none" dirty="0">
              <a:solidFill>
                <a:srgbClr val="01334E"/>
              </a:solidFill>
              <a:latin typeface="Arial"/>
              <a:ea typeface="Arial"/>
              <a:cs typeface="Arial"/>
              <a:sym typeface="Arial"/>
            </a:endParaRPr>
          </a:p>
        </p:txBody>
      </p:sp>
      <p:pic>
        <p:nvPicPr>
          <p:cNvPr id="30" name="Google Shape;30;p32" descr="Shape, square&#10;&#10;Description automatically generated"/>
          <p:cNvPicPr preferRelativeResize="0"/>
          <p:nvPr/>
        </p:nvPicPr>
        <p:blipFill rotWithShape="1">
          <a:blip r:embed="rId5">
            <a:alphaModFix/>
          </a:blip>
          <a:srcRect/>
          <a:stretch/>
        </p:blipFill>
        <p:spPr>
          <a:xfrm>
            <a:off x="8990272" y="2699709"/>
            <a:ext cx="2990307" cy="4002650"/>
          </a:xfrm>
          <a:prstGeom prst="rect">
            <a:avLst/>
          </a:prstGeom>
          <a:noFill/>
          <a:ln>
            <a:noFill/>
          </a:ln>
        </p:spPr>
      </p:pic>
      <p:sp>
        <p:nvSpPr>
          <p:cNvPr id="31" name="Google Shape;31;p32"/>
          <p:cNvSpPr txBox="1">
            <a:spLocks noGrp="1"/>
          </p:cNvSpPr>
          <p:nvPr>
            <p:ph type="body" idx="2"/>
          </p:nvPr>
        </p:nvSpPr>
        <p:spPr>
          <a:xfrm>
            <a:off x="9179011" y="3140562"/>
            <a:ext cx="2485767" cy="2341605"/>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Clr>
                <a:srgbClr val="01334E"/>
              </a:buClr>
              <a:buSzPts val="2000"/>
              <a:buChar char="•"/>
              <a:defRPr sz="2000">
                <a:solidFill>
                  <a:srgbClr val="01334E"/>
                </a:solidFill>
              </a:defRPr>
            </a:lvl1pPr>
            <a:lvl2pPr marL="914400" lvl="1" indent="-342900" algn="l">
              <a:lnSpc>
                <a:spcPct val="90000"/>
              </a:lnSpc>
              <a:spcBef>
                <a:spcPts val="500"/>
              </a:spcBef>
              <a:spcAft>
                <a:spcPts val="0"/>
              </a:spcAft>
              <a:buClr>
                <a:srgbClr val="01334E"/>
              </a:buClr>
              <a:buSzPts val="1800"/>
              <a:buChar char="•"/>
              <a:defRPr sz="1800">
                <a:solidFill>
                  <a:srgbClr val="01334E"/>
                </a:solidFill>
              </a:defRPr>
            </a:lvl2pPr>
            <a:lvl3pPr marL="1371600" lvl="2" indent="-330200" algn="l">
              <a:lnSpc>
                <a:spcPct val="90000"/>
              </a:lnSpc>
              <a:spcBef>
                <a:spcPts val="500"/>
              </a:spcBef>
              <a:spcAft>
                <a:spcPts val="0"/>
              </a:spcAft>
              <a:buClr>
                <a:srgbClr val="01334E"/>
              </a:buClr>
              <a:buSzPts val="1600"/>
              <a:buChar char="•"/>
              <a:defRPr sz="1600">
                <a:solidFill>
                  <a:srgbClr val="01334E"/>
                </a:solidFill>
              </a:defRPr>
            </a:lvl3pPr>
            <a:lvl4pPr marL="1828800" lvl="3" indent="-317500" algn="l">
              <a:lnSpc>
                <a:spcPct val="90000"/>
              </a:lnSpc>
              <a:spcBef>
                <a:spcPts val="500"/>
              </a:spcBef>
              <a:spcAft>
                <a:spcPts val="0"/>
              </a:spcAft>
              <a:buClr>
                <a:srgbClr val="01334E"/>
              </a:buClr>
              <a:buSzPts val="1400"/>
              <a:buChar char="•"/>
              <a:defRPr sz="1400">
                <a:solidFill>
                  <a:srgbClr val="01334E"/>
                </a:solidFill>
              </a:defRPr>
            </a:lvl4pPr>
            <a:lvl5pPr marL="2286000" lvl="4" indent="-317500" algn="l">
              <a:lnSpc>
                <a:spcPct val="90000"/>
              </a:lnSpc>
              <a:spcBef>
                <a:spcPts val="500"/>
              </a:spcBef>
              <a:spcAft>
                <a:spcPts val="0"/>
              </a:spcAft>
              <a:buClr>
                <a:srgbClr val="01334E"/>
              </a:buClr>
              <a:buSzPts val="1400"/>
              <a:buChar char="•"/>
              <a:defRPr sz="14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 name="Google Shape;23;p32"/>
          <p:cNvPicPr preferRelativeResize="0"/>
          <p:nvPr/>
        </p:nvPicPr>
        <p:blipFill rotWithShape="1">
          <a:blip r:embed="rId6">
            <a:alphaModFix/>
          </a:blip>
          <a:srcRect/>
          <a:stretch/>
        </p:blipFill>
        <p:spPr>
          <a:xfrm>
            <a:off x="222422" y="227825"/>
            <a:ext cx="8568747" cy="54537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rgbClr val="01334E"/>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5" name="Title 1">
            <a:extLst>
              <a:ext uri="{FF2B5EF4-FFF2-40B4-BE49-F238E27FC236}">
                <a16:creationId xmlns:a16="http://schemas.microsoft.com/office/drawing/2014/main" id="{04744C5A-F58F-A0CB-79C7-8CCDD29DC7F2}"/>
              </a:ext>
            </a:extLst>
          </p:cNvPr>
          <p:cNvSpPr txBox="1">
            <a:spLocks/>
          </p:cNvSpPr>
          <p:nvPr userDrawn="1"/>
        </p:nvSpPr>
        <p:spPr>
          <a:xfrm>
            <a:off x="547817" y="1122363"/>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rgbClr val="FF826A"/>
                </a:solidFill>
                <a:latin typeface="Arial Black" panose="020B0604020202020204" pitchFamily="34" charset="0"/>
                <a:ea typeface="+mj-ea"/>
                <a:cs typeface="Arial Black" panose="020B0604020202020204" pitchFamily="34" charset="0"/>
              </a:defRPr>
            </a:lvl1pPr>
          </a:lstStyle>
          <a:p>
            <a:endParaRPr lang="en-US" dirty="0"/>
          </a:p>
        </p:txBody>
      </p:sp>
      <p:sp>
        <p:nvSpPr>
          <p:cNvPr id="13" name="Content Placeholder 12">
            <a:extLst>
              <a:ext uri="{FF2B5EF4-FFF2-40B4-BE49-F238E27FC236}">
                <a16:creationId xmlns:a16="http://schemas.microsoft.com/office/drawing/2014/main" id="{6048AEA0-BE64-ABE9-EA40-D97EC3196F7E}"/>
              </a:ext>
            </a:extLst>
          </p:cNvPr>
          <p:cNvSpPr>
            <a:spLocks noGrp="1"/>
          </p:cNvSpPr>
          <p:nvPr>
            <p:ph sz="quarter" idx="10" hasCustomPrompt="1"/>
          </p:nvPr>
        </p:nvSpPr>
        <p:spPr>
          <a:xfrm>
            <a:off x="1294134" y="1934796"/>
            <a:ext cx="5657651" cy="2227263"/>
          </a:xfrm>
        </p:spPr>
        <p:txBody>
          <a:bodyPr>
            <a:normAutofit/>
          </a:bodyPr>
          <a:lstStyle>
            <a:lvl1pPr marL="0" indent="0">
              <a:buNone/>
              <a:defRPr sz="4000" b="1" i="0">
                <a:solidFill>
                  <a:srgbClr val="01334E"/>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2851759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04744C5A-F58F-A0CB-79C7-8CCDD29DC7F2}"/>
              </a:ext>
            </a:extLst>
          </p:cNvPr>
          <p:cNvSpPr txBox="1">
            <a:spLocks/>
          </p:cNvSpPr>
          <p:nvPr userDrawn="1"/>
        </p:nvSpPr>
        <p:spPr>
          <a:xfrm>
            <a:off x="547817" y="1122363"/>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rgbClr val="FF826A"/>
                </a:solidFill>
                <a:latin typeface="Arial Black" panose="020B0604020202020204" pitchFamily="34" charset="0"/>
                <a:ea typeface="+mj-ea"/>
                <a:cs typeface="Arial Black" panose="020B0604020202020204" pitchFamily="34" charset="0"/>
              </a:defRPr>
            </a:lvl1pPr>
          </a:lstStyle>
          <a:p>
            <a:endParaRPr lang="en-US" dirty="0"/>
          </a:p>
        </p:txBody>
      </p:sp>
    </p:spTree>
    <p:extLst>
      <p:ext uri="{BB962C8B-B14F-4D97-AF65-F5344CB8AC3E}">
        <p14:creationId xmlns:p14="http://schemas.microsoft.com/office/powerpoint/2010/main" val="1706199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5DC97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2"/>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rgbClr val="01334E"/>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pic>
        <p:nvPicPr>
          <p:cNvPr id="5" name="Picture 4" descr="Shape, square&#10;&#10;Description automatically generated">
            <a:extLst>
              <a:ext uri="{FF2B5EF4-FFF2-40B4-BE49-F238E27FC236}">
                <a16:creationId xmlns:a16="http://schemas.microsoft.com/office/drawing/2014/main" id="{44AD3993-3236-4686-424E-474F46C5FF6D}"/>
              </a:ext>
            </a:extLst>
          </p:cNvPr>
          <p:cNvPicPr>
            <a:picLocks noChangeAspect="1"/>
          </p:cNvPicPr>
          <p:nvPr userDrawn="1"/>
        </p:nvPicPr>
        <p:blipFill>
          <a:blip r:embed="rId3"/>
          <a:stretch>
            <a:fillRect/>
          </a:stretch>
        </p:blipFill>
        <p:spPr>
          <a:xfrm>
            <a:off x="222431" y="1503710"/>
            <a:ext cx="5528062" cy="3743217"/>
          </a:xfrm>
          <a:prstGeom prst="rect">
            <a:avLst/>
          </a:prstGeom>
        </p:spPr>
      </p:pic>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642549" y="1929138"/>
            <a:ext cx="4695569" cy="2835876"/>
          </a:xfrm>
        </p:spPr>
        <p:txBody>
          <a:bodyPr>
            <a:noAutofit/>
          </a:bodyPr>
          <a:lstStyle>
            <a:lvl1pPr>
              <a:defRPr sz="2000">
                <a:solidFill>
                  <a:srgbClr val="01334E"/>
                </a:solidFill>
              </a:defRPr>
            </a:lvl1pPr>
            <a:lvl2pPr>
              <a:defRPr sz="1800">
                <a:solidFill>
                  <a:srgbClr val="01334E"/>
                </a:solidFill>
              </a:defRPr>
            </a:lvl2pPr>
            <a:lvl3pPr>
              <a:defRPr sz="1600">
                <a:solidFill>
                  <a:srgbClr val="01334E"/>
                </a:solidFill>
              </a:defRPr>
            </a:lvl3pPr>
            <a:lvl4pPr>
              <a:defRPr sz="1400">
                <a:solidFill>
                  <a:srgbClr val="01334E"/>
                </a:solidFill>
              </a:defRPr>
            </a:lvl4pPr>
            <a:lvl5pPr>
              <a:defRPr sz="14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661588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5DC97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3105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01334E"/>
        </a:solidFill>
        <a:effectLst/>
      </p:bgPr>
    </p:bg>
    <p:spTree>
      <p:nvGrpSpPr>
        <p:cNvPr id="1" name=""/>
        <p:cNvGrpSpPr/>
        <p:nvPr/>
      </p:nvGrpSpPr>
      <p:grpSpPr>
        <a:xfrm>
          <a:off x="0" y="0"/>
          <a:ext cx="0" cy="0"/>
          <a:chOff x="0" y="0"/>
          <a:chExt cx="0" cy="0"/>
        </a:xfrm>
      </p:grpSpPr>
      <p:pic>
        <p:nvPicPr>
          <p:cNvPr id="10" name="Picture 9" descr="Shape, square&#10;&#10;Description automatically generated">
            <a:extLst>
              <a:ext uri="{FF2B5EF4-FFF2-40B4-BE49-F238E27FC236}">
                <a16:creationId xmlns:a16="http://schemas.microsoft.com/office/drawing/2014/main" id="{EA4F5D41-A2EA-5403-EA47-B45CBF6D97A6}"/>
              </a:ext>
            </a:extLst>
          </p:cNvPr>
          <p:cNvPicPr>
            <a:picLocks noChangeAspect="1"/>
          </p:cNvPicPr>
          <p:nvPr userDrawn="1"/>
        </p:nvPicPr>
        <p:blipFill>
          <a:blip r:embed="rId2"/>
          <a:stretch>
            <a:fillRect/>
          </a:stretch>
        </p:blipFill>
        <p:spPr>
          <a:xfrm>
            <a:off x="755831" y="1996923"/>
            <a:ext cx="3313359" cy="3791955"/>
          </a:xfrm>
          <a:prstGeom prst="rect">
            <a:avLst/>
          </a:prstGeom>
        </p:spPr>
      </p:pic>
      <p:pic>
        <p:nvPicPr>
          <p:cNvPr id="6" name="Picture 5">
            <a:extLst>
              <a:ext uri="{FF2B5EF4-FFF2-40B4-BE49-F238E27FC236}">
                <a16:creationId xmlns:a16="http://schemas.microsoft.com/office/drawing/2014/main" id="{56133A36-64C6-9AC9-D6B4-507C30FE9E54}"/>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7" name="Title 1">
            <a:extLst>
              <a:ext uri="{FF2B5EF4-FFF2-40B4-BE49-F238E27FC236}">
                <a16:creationId xmlns:a16="http://schemas.microsoft.com/office/drawing/2014/main" id="{5E9B9F39-09DB-7637-6EDA-C87D1E980E23}"/>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33DEF7C1-CAB3-3F7B-9D96-DA688984E086}"/>
              </a:ext>
            </a:extLst>
          </p:cNvPr>
          <p:cNvSpPr>
            <a:spLocks noGrp="1"/>
          </p:cNvSpPr>
          <p:nvPr>
            <p:ph idx="1"/>
          </p:nvPr>
        </p:nvSpPr>
        <p:spPr>
          <a:xfrm>
            <a:off x="1043853" y="2448748"/>
            <a:ext cx="2774385" cy="3062876"/>
          </a:xfrm>
        </p:spPr>
        <p:txBody>
          <a:bodyPr>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2" name="Picture 11">
            <a:extLst>
              <a:ext uri="{FF2B5EF4-FFF2-40B4-BE49-F238E27FC236}">
                <a16:creationId xmlns:a16="http://schemas.microsoft.com/office/drawing/2014/main" id="{20A5FA43-A51E-1061-48BE-F271EFD550B7}"/>
              </a:ext>
            </a:extLst>
          </p:cNvPr>
          <p:cNvPicPr>
            <a:picLocks noChangeAspect="1"/>
          </p:cNvPicPr>
          <p:nvPr userDrawn="1"/>
        </p:nvPicPr>
        <p:blipFill>
          <a:blip r:embed="rId4"/>
          <a:stretch>
            <a:fillRect/>
          </a:stretch>
        </p:blipFill>
        <p:spPr>
          <a:xfrm>
            <a:off x="1136906" y="1304069"/>
            <a:ext cx="2546350" cy="927100"/>
          </a:xfrm>
          <a:prstGeom prst="rect">
            <a:avLst/>
          </a:prstGeom>
        </p:spPr>
      </p:pic>
      <p:sp>
        <p:nvSpPr>
          <p:cNvPr id="14" name="Title 1">
            <a:extLst>
              <a:ext uri="{FF2B5EF4-FFF2-40B4-BE49-F238E27FC236}">
                <a16:creationId xmlns:a16="http://schemas.microsoft.com/office/drawing/2014/main" id="{3B12CB75-B79E-557C-EA08-17C2787BBC12}"/>
              </a:ext>
            </a:extLst>
          </p:cNvPr>
          <p:cNvSpPr txBox="1">
            <a:spLocks/>
          </p:cNvSpPr>
          <p:nvPr userDrawn="1"/>
        </p:nvSpPr>
        <p:spPr>
          <a:xfrm>
            <a:off x="1268110" y="1644623"/>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400" dirty="0"/>
              <a:t>Heading</a:t>
            </a:r>
            <a:endParaRPr lang="en-US" sz="2400" dirty="0"/>
          </a:p>
        </p:txBody>
      </p:sp>
      <p:pic>
        <p:nvPicPr>
          <p:cNvPr id="31" name="Picture 30">
            <a:extLst>
              <a:ext uri="{FF2B5EF4-FFF2-40B4-BE49-F238E27FC236}">
                <a16:creationId xmlns:a16="http://schemas.microsoft.com/office/drawing/2014/main" id="{CDC855F8-8289-A00A-D6B1-2B7427CD3F65}"/>
              </a:ext>
            </a:extLst>
          </p:cNvPr>
          <p:cNvPicPr>
            <a:picLocks noChangeAspect="1"/>
          </p:cNvPicPr>
          <p:nvPr userDrawn="1"/>
        </p:nvPicPr>
        <p:blipFill>
          <a:blip r:embed="rId5"/>
          <a:srcRect/>
          <a:stretch/>
        </p:blipFill>
        <p:spPr>
          <a:xfrm>
            <a:off x="4357212" y="2023747"/>
            <a:ext cx="3313358" cy="3791955"/>
          </a:xfrm>
          <a:prstGeom prst="rect">
            <a:avLst/>
          </a:prstGeom>
        </p:spPr>
      </p:pic>
      <p:sp>
        <p:nvSpPr>
          <p:cNvPr id="32" name="Content Placeholder 2">
            <a:extLst>
              <a:ext uri="{FF2B5EF4-FFF2-40B4-BE49-F238E27FC236}">
                <a16:creationId xmlns:a16="http://schemas.microsoft.com/office/drawing/2014/main" id="{E687C281-618D-27C0-DC3F-957FBEF95C6E}"/>
              </a:ext>
            </a:extLst>
          </p:cNvPr>
          <p:cNvSpPr>
            <a:spLocks noGrp="1"/>
          </p:cNvSpPr>
          <p:nvPr>
            <p:ph idx="10"/>
          </p:nvPr>
        </p:nvSpPr>
        <p:spPr>
          <a:xfrm>
            <a:off x="4645234" y="2475572"/>
            <a:ext cx="2774385" cy="3062876"/>
          </a:xfrm>
        </p:spPr>
        <p:txBody>
          <a:bodyPr>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33" name="Picture 32">
            <a:extLst>
              <a:ext uri="{FF2B5EF4-FFF2-40B4-BE49-F238E27FC236}">
                <a16:creationId xmlns:a16="http://schemas.microsoft.com/office/drawing/2014/main" id="{A909A2AF-4C1B-802B-14FC-2059827F13A8}"/>
              </a:ext>
            </a:extLst>
          </p:cNvPr>
          <p:cNvPicPr>
            <a:picLocks noChangeAspect="1"/>
          </p:cNvPicPr>
          <p:nvPr userDrawn="1"/>
        </p:nvPicPr>
        <p:blipFill>
          <a:blip r:embed="rId6"/>
          <a:srcRect/>
          <a:stretch/>
        </p:blipFill>
        <p:spPr>
          <a:xfrm>
            <a:off x="4738287" y="1330893"/>
            <a:ext cx="2546350" cy="927100"/>
          </a:xfrm>
          <a:prstGeom prst="rect">
            <a:avLst/>
          </a:prstGeom>
        </p:spPr>
      </p:pic>
      <p:sp>
        <p:nvSpPr>
          <p:cNvPr id="34" name="Title 1">
            <a:extLst>
              <a:ext uri="{FF2B5EF4-FFF2-40B4-BE49-F238E27FC236}">
                <a16:creationId xmlns:a16="http://schemas.microsoft.com/office/drawing/2014/main" id="{FEDBA32B-CBAE-FFF4-0F0A-C95A578E4814}"/>
              </a:ext>
            </a:extLst>
          </p:cNvPr>
          <p:cNvSpPr txBox="1">
            <a:spLocks/>
          </p:cNvSpPr>
          <p:nvPr userDrawn="1"/>
        </p:nvSpPr>
        <p:spPr>
          <a:xfrm>
            <a:off x="4869491" y="1671447"/>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400" dirty="0"/>
              <a:t>Heading</a:t>
            </a:r>
            <a:endParaRPr lang="en-US" sz="2400" dirty="0"/>
          </a:p>
        </p:txBody>
      </p:sp>
      <p:pic>
        <p:nvPicPr>
          <p:cNvPr id="35" name="Picture 34" descr="Shape, square&#10;&#10;Description automatically generated">
            <a:extLst>
              <a:ext uri="{FF2B5EF4-FFF2-40B4-BE49-F238E27FC236}">
                <a16:creationId xmlns:a16="http://schemas.microsoft.com/office/drawing/2014/main" id="{DE4A588A-CEA7-F1FA-8764-0CF14F4F9FD3}"/>
              </a:ext>
            </a:extLst>
          </p:cNvPr>
          <p:cNvPicPr>
            <a:picLocks noChangeAspect="1"/>
          </p:cNvPicPr>
          <p:nvPr userDrawn="1"/>
        </p:nvPicPr>
        <p:blipFill>
          <a:blip r:embed="rId2"/>
          <a:stretch>
            <a:fillRect/>
          </a:stretch>
        </p:blipFill>
        <p:spPr>
          <a:xfrm>
            <a:off x="7986887" y="2040954"/>
            <a:ext cx="3313359" cy="3791955"/>
          </a:xfrm>
          <a:prstGeom prst="rect">
            <a:avLst/>
          </a:prstGeom>
        </p:spPr>
      </p:pic>
      <p:sp>
        <p:nvSpPr>
          <p:cNvPr id="36" name="Content Placeholder 2">
            <a:extLst>
              <a:ext uri="{FF2B5EF4-FFF2-40B4-BE49-F238E27FC236}">
                <a16:creationId xmlns:a16="http://schemas.microsoft.com/office/drawing/2014/main" id="{3C127F1C-B4D3-4FDD-228B-3F896D260489}"/>
              </a:ext>
            </a:extLst>
          </p:cNvPr>
          <p:cNvSpPr>
            <a:spLocks noGrp="1"/>
          </p:cNvSpPr>
          <p:nvPr>
            <p:ph idx="11"/>
          </p:nvPr>
        </p:nvSpPr>
        <p:spPr>
          <a:xfrm>
            <a:off x="8274909" y="2492779"/>
            <a:ext cx="2774385" cy="3062876"/>
          </a:xfrm>
        </p:spPr>
        <p:txBody>
          <a:bodyPr>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37" name="Picture 36">
            <a:extLst>
              <a:ext uri="{FF2B5EF4-FFF2-40B4-BE49-F238E27FC236}">
                <a16:creationId xmlns:a16="http://schemas.microsoft.com/office/drawing/2014/main" id="{B0FD30AB-81A9-0229-C84B-38600284869A}"/>
              </a:ext>
            </a:extLst>
          </p:cNvPr>
          <p:cNvPicPr>
            <a:picLocks noChangeAspect="1"/>
          </p:cNvPicPr>
          <p:nvPr userDrawn="1"/>
        </p:nvPicPr>
        <p:blipFill>
          <a:blip r:embed="rId4"/>
          <a:stretch>
            <a:fillRect/>
          </a:stretch>
        </p:blipFill>
        <p:spPr>
          <a:xfrm>
            <a:off x="8367962" y="1348100"/>
            <a:ext cx="2546350" cy="927100"/>
          </a:xfrm>
          <a:prstGeom prst="rect">
            <a:avLst/>
          </a:prstGeom>
        </p:spPr>
      </p:pic>
      <p:sp>
        <p:nvSpPr>
          <p:cNvPr id="38" name="Title 1">
            <a:extLst>
              <a:ext uri="{FF2B5EF4-FFF2-40B4-BE49-F238E27FC236}">
                <a16:creationId xmlns:a16="http://schemas.microsoft.com/office/drawing/2014/main" id="{FACA4762-F589-6C74-5BF5-669855452A5D}"/>
              </a:ext>
            </a:extLst>
          </p:cNvPr>
          <p:cNvSpPr txBox="1">
            <a:spLocks/>
          </p:cNvSpPr>
          <p:nvPr userDrawn="1"/>
        </p:nvSpPr>
        <p:spPr>
          <a:xfrm>
            <a:off x="8499166" y="1688654"/>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400" dirty="0"/>
              <a:t>Heading</a:t>
            </a:r>
            <a:endParaRPr lang="en-US" sz="2400" dirty="0"/>
          </a:p>
        </p:txBody>
      </p:sp>
    </p:spTree>
    <p:extLst>
      <p:ext uri="{BB962C8B-B14F-4D97-AF65-F5344CB8AC3E}">
        <p14:creationId xmlns:p14="http://schemas.microsoft.com/office/powerpoint/2010/main" val="2910297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334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2353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rgbClr val="9C3FD8"/>
        </a:solidFill>
        <a:effectLst/>
      </p:bgPr>
    </p:bg>
    <p:spTree>
      <p:nvGrpSpPr>
        <p:cNvPr id="1" name=""/>
        <p:cNvGrpSpPr/>
        <p:nvPr/>
      </p:nvGrpSpPr>
      <p:grpSpPr>
        <a:xfrm>
          <a:off x="0" y="0"/>
          <a:ext cx="0" cy="0"/>
          <a:chOff x="0" y="0"/>
          <a:chExt cx="0" cy="0"/>
        </a:xfrm>
      </p:grpSpPr>
      <p:pic>
        <p:nvPicPr>
          <p:cNvPr id="10" name="Picture 9" descr="Shape, square&#10;&#10;Description automatically generated">
            <a:extLst>
              <a:ext uri="{FF2B5EF4-FFF2-40B4-BE49-F238E27FC236}">
                <a16:creationId xmlns:a16="http://schemas.microsoft.com/office/drawing/2014/main" id="{EA4F5D41-A2EA-5403-EA47-B45CBF6D97A6}"/>
              </a:ext>
            </a:extLst>
          </p:cNvPr>
          <p:cNvPicPr>
            <a:picLocks noChangeAspect="1"/>
          </p:cNvPicPr>
          <p:nvPr userDrawn="1"/>
        </p:nvPicPr>
        <p:blipFill>
          <a:blip r:embed="rId2"/>
          <a:stretch>
            <a:fillRect/>
          </a:stretch>
        </p:blipFill>
        <p:spPr>
          <a:xfrm>
            <a:off x="356287" y="1996923"/>
            <a:ext cx="2568137" cy="3791955"/>
          </a:xfrm>
          <a:prstGeom prst="rect">
            <a:avLst/>
          </a:prstGeom>
        </p:spPr>
      </p:pic>
      <p:pic>
        <p:nvPicPr>
          <p:cNvPr id="6" name="Picture 5">
            <a:extLst>
              <a:ext uri="{FF2B5EF4-FFF2-40B4-BE49-F238E27FC236}">
                <a16:creationId xmlns:a16="http://schemas.microsoft.com/office/drawing/2014/main" id="{56133A36-64C6-9AC9-D6B4-507C30FE9E54}"/>
              </a:ext>
            </a:extLst>
          </p:cNvPr>
          <p:cNvPicPr>
            <a:picLocks noChangeAspect="1"/>
          </p:cNvPicPr>
          <p:nvPr userDrawn="1"/>
        </p:nvPicPr>
        <p:blipFill>
          <a:blip r:embed="rId3"/>
          <a:srcRect/>
          <a:stretch/>
        </p:blipFill>
        <p:spPr>
          <a:xfrm>
            <a:off x="222431" y="228198"/>
            <a:ext cx="11454693" cy="544624"/>
          </a:xfrm>
          <a:prstGeom prst="rect">
            <a:avLst/>
          </a:prstGeom>
        </p:spPr>
      </p:pic>
      <p:sp>
        <p:nvSpPr>
          <p:cNvPr id="7" name="Title 1">
            <a:extLst>
              <a:ext uri="{FF2B5EF4-FFF2-40B4-BE49-F238E27FC236}">
                <a16:creationId xmlns:a16="http://schemas.microsoft.com/office/drawing/2014/main" id="{5E9B9F39-09DB-7637-6EDA-C87D1E980E23}"/>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33DEF7C1-CAB3-3F7B-9D96-DA688984E086}"/>
              </a:ext>
            </a:extLst>
          </p:cNvPr>
          <p:cNvSpPr>
            <a:spLocks noGrp="1"/>
          </p:cNvSpPr>
          <p:nvPr>
            <p:ph idx="1"/>
          </p:nvPr>
        </p:nvSpPr>
        <p:spPr>
          <a:xfrm>
            <a:off x="644309" y="2448748"/>
            <a:ext cx="1990237" cy="3062876"/>
          </a:xfrm>
        </p:spPr>
        <p:txBody>
          <a:bodyPr>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2" name="Picture 11">
            <a:extLst>
              <a:ext uri="{FF2B5EF4-FFF2-40B4-BE49-F238E27FC236}">
                <a16:creationId xmlns:a16="http://schemas.microsoft.com/office/drawing/2014/main" id="{20A5FA43-A51E-1061-48BE-F271EFD550B7}"/>
              </a:ext>
            </a:extLst>
          </p:cNvPr>
          <p:cNvPicPr>
            <a:picLocks noChangeAspect="1"/>
          </p:cNvPicPr>
          <p:nvPr userDrawn="1"/>
        </p:nvPicPr>
        <p:blipFill>
          <a:blip r:embed="rId4"/>
          <a:srcRect/>
          <a:stretch/>
        </p:blipFill>
        <p:spPr>
          <a:xfrm>
            <a:off x="1040538" y="1304069"/>
            <a:ext cx="1248019" cy="927100"/>
          </a:xfrm>
          <a:prstGeom prst="rect">
            <a:avLst/>
          </a:prstGeom>
        </p:spPr>
      </p:pic>
      <p:sp>
        <p:nvSpPr>
          <p:cNvPr id="14" name="Title 1">
            <a:extLst>
              <a:ext uri="{FF2B5EF4-FFF2-40B4-BE49-F238E27FC236}">
                <a16:creationId xmlns:a16="http://schemas.microsoft.com/office/drawing/2014/main" id="{3B12CB75-B79E-557C-EA08-17C2787BBC12}"/>
              </a:ext>
            </a:extLst>
          </p:cNvPr>
          <p:cNvSpPr txBox="1">
            <a:spLocks/>
          </p:cNvSpPr>
          <p:nvPr userDrawn="1"/>
        </p:nvSpPr>
        <p:spPr>
          <a:xfrm>
            <a:off x="1368096" y="1691980"/>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800" dirty="0"/>
              <a:t>1</a:t>
            </a:r>
            <a:endParaRPr lang="en-US" sz="2800" dirty="0"/>
          </a:p>
        </p:txBody>
      </p:sp>
      <p:pic>
        <p:nvPicPr>
          <p:cNvPr id="24" name="Picture 23">
            <a:extLst>
              <a:ext uri="{FF2B5EF4-FFF2-40B4-BE49-F238E27FC236}">
                <a16:creationId xmlns:a16="http://schemas.microsoft.com/office/drawing/2014/main" id="{B19E40C0-1F86-701A-FAD5-6CC8DC29E406}"/>
              </a:ext>
            </a:extLst>
          </p:cNvPr>
          <p:cNvPicPr>
            <a:picLocks noChangeAspect="1"/>
          </p:cNvPicPr>
          <p:nvPr userDrawn="1"/>
        </p:nvPicPr>
        <p:blipFill>
          <a:blip r:embed="rId5"/>
          <a:srcRect/>
          <a:stretch/>
        </p:blipFill>
        <p:spPr>
          <a:xfrm>
            <a:off x="3104607" y="1977081"/>
            <a:ext cx="2568137" cy="3793524"/>
          </a:xfrm>
          <a:prstGeom prst="rect">
            <a:avLst/>
          </a:prstGeom>
        </p:spPr>
      </p:pic>
      <p:sp>
        <p:nvSpPr>
          <p:cNvPr id="25" name="Content Placeholder 2">
            <a:extLst>
              <a:ext uri="{FF2B5EF4-FFF2-40B4-BE49-F238E27FC236}">
                <a16:creationId xmlns:a16="http://schemas.microsoft.com/office/drawing/2014/main" id="{ACF068E1-E4B8-DD6F-5BC6-21A903FD428C}"/>
              </a:ext>
            </a:extLst>
          </p:cNvPr>
          <p:cNvSpPr>
            <a:spLocks noGrp="1"/>
          </p:cNvSpPr>
          <p:nvPr>
            <p:ph idx="10"/>
          </p:nvPr>
        </p:nvSpPr>
        <p:spPr>
          <a:xfrm>
            <a:off x="3392629" y="2448748"/>
            <a:ext cx="1990237" cy="3062876"/>
          </a:xfrm>
        </p:spPr>
        <p:txBody>
          <a:bodyPr>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6" name="Picture 25">
            <a:extLst>
              <a:ext uri="{FF2B5EF4-FFF2-40B4-BE49-F238E27FC236}">
                <a16:creationId xmlns:a16="http://schemas.microsoft.com/office/drawing/2014/main" id="{056103D4-A960-A3FD-4A90-D93B9107F5CE}"/>
              </a:ext>
            </a:extLst>
          </p:cNvPr>
          <p:cNvPicPr>
            <a:picLocks noChangeAspect="1"/>
          </p:cNvPicPr>
          <p:nvPr userDrawn="1"/>
        </p:nvPicPr>
        <p:blipFill>
          <a:blip r:embed="rId6"/>
          <a:srcRect/>
          <a:stretch/>
        </p:blipFill>
        <p:spPr>
          <a:xfrm>
            <a:off x="3788858" y="1304069"/>
            <a:ext cx="1248019" cy="927099"/>
          </a:xfrm>
          <a:prstGeom prst="rect">
            <a:avLst/>
          </a:prstGeom>
        </p:spPr>
      </p:pic>
      <p:sp>
        <p:nvSpPr>
          <p:cNvPr id="27" name="Title 1">
            <a:extLst>
              <a:ext uri="{FF2B5EF4-FFF2-40B4-BE49-F238E27FC236}">
                <a16:creationId xmlns:a16="http://schemas.microsoft.com/office/drawing/2014/main" id="{0333B9EC-A07A-36BA-71AA-690100EE51A4}"/>
              </a:ext>
            </a:extLst>
          </p:cNvPr>
          <p:cNvSpPr txBox="1">
            <a:spLocks/>
          </p:cNvSpPr>
          <p:nvPr userDrawn="1"/>
        </p:nvSpPr>
        <p:spPr>
          <a:xfrm>
            <a:off x="4116416" y="1691980"/>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800" dirty="0"/>
              <a:t>2</a:t>
            </a:r>
            <a:endParaRPr lang="en-US" sz="2800" dirty="0"/>
          </a:p>
        </p:txBody>
      </p:sp>
      <p:pic>
        <p:nvPicPr>
          <p:cNvPr id="28" name="Picture 27" descr="Shape, square&#10;&#10;Description automatically generated">
            <a:extLst>
              <a:ext uri="{FF2B5EF4-FFF2-40B4-BE49-F238E27FC236}">
                <a16:creationId xmlns:a16="http://schemas.microsoft.com/office/drawing/2014/main" id="{F50DB0FF-1C4F-3266-3352-7C27AF3FA676}"/>
              </a:ext>
            </a:extLst>
          </p:cNvPr>
          <p:cNvPicPr>
            <a:picLocks noChangeAspect="1"/>
          </p:cNvPicPr>
          <p:nvPr userDrawn="1"/>
        </p:nvPicPr>
        <p:blipFill>
          <a:blip r:embed="rId2"/>
          <a:stretch>
            <a:fillRect/>
          </a:stretch>
        </p:blipFill>
        <p:spPr>
          <a:xfrm>
            <a:off x="5928191" y="1989721"/>
            <a:ext cx="2568137" cy="3791955"/>
          </a:xfrm>
          <a:prstGeom prst="rect">
            <a:avLst/>
          </a:prstGeom>
        </p:spPr>
      </p:pic>
      <p:sp>
        <p:nvSpPr>
          <p:cNvPr id="29" name="Content Placeholder 2">
            <a:extLst>
              <a:ext uri="{FF2B5EF4-FFF2-40B4-BE49-F238E27FC236}">
                <a16:creationId xmlns:a16="http://schemas.microsoft.com/office/drawing/2014/main" id="{14347B1A-AFC6-7555-FCB5-22AAF3C5F87E}"/>
              </a:ext>
            </a:extLst>
          </p:cNvPr>
          <p:cNvSpPr>
            <a:spLocks noGrp="1"/>
          </p:cNvSpPr>
          <p:nvPr>
            <p:ph idx="11"/>
          </p:nvPr>
        </p:nvSpPr>
        <p:spPr>
          <a:xfrm>
            <a:off x="6216213" y="2441546"/>
            <a:ext cx="1990237" cy="3062876"/>
          </a:xfrm>
        </p:spPr>
        <p:txBody>
          <a:bodyPr>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30" name="Picture 29">
            <a:extLst>
              <a:ext uri="{FF2B5EF4-FFF2-40B4-BE49-F238E27FC236}">
                <a16:creationId xmlns:a16="http://schemas.microsoft.com/office/drawing/2014/main" id="{6640E307-93EE-0AC5-291C-341C35513B3F}"/>
              </a:ext>
            </a:extLst>
          </p:cNvPr>
          <p:cNvPicPr>
            <a:picLocks noChangeAspect="1"/>
          </p:cNvPicPr>
          <p:nvPr userDrawn="1"/>
        </p:nvPicPr>
        <p:blipFill>
          <a:blip r:embed="rId4"/>
          <a:srcRect/>
          <a:stretch/>
        </p:blipFill>
        <p:spPr>
          <a:xfrm>
            <a:off x="6612442" y="1296867"/>
            <a:ext cx="1248019" cy="927100"/>
          </a:xfrm>
          <a:prstGeom prst="rect">
            <a:avLst/>
          </a:prstGeom>
        </p:spPr>
      </p:pic>
      <p:sp>
        <p:nvSpPr>
          <p:cNvPr id="39" name="Title 1">
            <a:extLst>
              <a:ext uri="{FF2B5EF4-FFF2-40B4-BE49-F238E27FC236}">
                <a16:creationId xmlns:a16="http://schemas.microsoft.com/office/drawing/2014/main" id="{0C7E4E3F-B976-81D4-915B-979A21D5B1E2}"/>
              </a:ext>
            </a:extLst>
          </p:cNvPr>
          <p:cNvSpPr txBox="1">
            <a:spLocks/>
          </p:cNvSpPr>
          <p:nvPr userDrawn="1"/>
        </p:nvSpPr>
        <p:spPr>
          <a:xfrm>
            <a:off x="6940000" y="168477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800" dirty="0"/>
              <a:t>3</a:t>
            </a:r>
            <a:endParaRPr lang="en-US" sz="2800" dirty="0"/>
          </a:p>
        </p:txBody>
      </p:sp>
      <p:pic>
        <p:nvPicPr>
          <p:cNvPr id="40" name="Picture 39">
            <a:extLst>
              <a:ext uri="{FF2B5EF4-FFF2-40B4-BE49-F238E27FC236}">
                <a16:creationId xmlns:a16="http://schemas.microsoft.com/office/drawing/2014/main" id="{ED6F1987-6785-6E09-5406-66CC2542C25C}"/>
              </a:ext>
            </a:extLst>
          </p:cNvPr>
          <p:cNvPicPr>
            <a:picLocks noChangeAspect="1"/>
          </p:cNvPicPr>
          <p:nvPr userDrawn="1"/>
        </p:nvPicPr>
        <p:blipFill>
          <a:blip r:embed="rId5"/>
          <a:srcRect/>
          <a:stretch/>
        </p:blipFill>
        <p:spPr>
          <a:xfrm>
            <a:off x="8676511" y="1969879"/>
            <a:ext cx="2568137" cy="3793524"/>
          </a:xfrm>
          <a:prstGeom prst="rect">
            <a:avLst/>
          </a:prstGeom>
        </p:spPr>
      </p:pic>
      <p:sp>
        <p:nvSpPr>
          <p:cNvPr id="41" name="Content Placeholder 2">
            <a:extLst>
              <a:ext uri="{FF2B5EF4-FFF2-40B4-BE49-F238E27FC236}">
                <a16:creationId xmlns:a16="http://schemas.microsoft.com/office/drawing/2014/main" id="{2E4F3683-34E7-C2B3-3923-A53B59729F2D}"/>
              </a:ext>
            </a:extLst>
          </p:cNvPr>
          <p:cNvSpPr>
            <a:spLocks noGrp="1"/>
          </p:cNvSpPr>
          <p:nvPr>
            <p:ph idx="12"/>
          </p:nvPr>
        </p:nvSpPr>
        <p:spPr>
          <a:xfrm>
            <a:off x="8964533" y="2441546"/>
            <a:ext cx="1990237" cy="3062876"/>
          </a:xfrm>
        </p:spPr>
        <p:txBody>
          <a:bodyPr>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2" name="Picture 41">
            <a:extLst>
              <a:ext uri="{FF2B5EF4-FFF2-40B4-BE49-F238E27FC236}">
                <a16:creationId xmlns:a16="http://schemas.microsoft.com/office/drawing/2014/main" id="{8D0326EC-7E44-8FAD-07B5-B5398493BD91}"/>
              </a:ext>
            </a:extLst>
          </p:cNvPr>
          <p:cNvPicPr>
            <a:picLocks noChangeAspect="1"/>
          </p:cNvPicPr>
          <p:nvPr userDrawn="1"/>
        </p:nvPicPr>
        <p:blipFill>
          <a:blip r:embed="rId6"/>
          <a:srcRect/>
          <a:stretch/>
        </p:blipFill>
        <p:spPr>
          <a:xfrm>
            <a:off x="9360762" y="1296867"/>
            <a:ext cx="1248019" cy="927099"/>
          </a:xfrm>
          <a:prstGeom prst="rect">
            <a:avLst/>
          </a:prstGeom>
        </p:spPr>
      </p:pic>
      <p:sp>
        <p:nvSpPr>
          <p:cNvPr id="43" name="Title 1">
            <a:extLst>
              <a:ext uri="{FF2B5EF4-FFF2-40B4-BE49-F238E27FC236}">
                <a16:creationId xmlns:a16="http://schemas.microsoft.com/office/drawing/2014/main" id="{E163C30A-3871-79E4-9FFA-ADDFB17FDCF6}"/>
              </a:ext>
            </a:extLst>
          </p:cNvPr>
          <p:cNvSpPr txBox="1">
            <a:spLocks/>
          </p:cNvSpPr>
          <p:nvPr userDrawn="1"/>
        </p:nvSpPr>
        <p:spPr>
          <a:xfrm>
            <a:off x="9688320" y="168477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800" dirty="0"/>
              <a:t>4</a:t>
            </a:r>
            <a:endParaRPr lang="en-US" sz="2800" dirty="0"/>
          </a:p>
        </p:txBody>
      </p:sp>
    </p:spTree>
    <p:extLst>
      <p:ext uri="{BB962C8B-B14F-4D97-AF65-F5344CB8AC3E}">
        <p14:creationId xmlns:p14="http://schemas.microsoft.com/office/powerpoint/2010/main" val="3537349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9C3FD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5669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4532871" y="1665073"/>
            <a:ext cx="5896233" cy="1325563"/>
          </a:xfrm>
        </p:spPr>
        <p:txBody>
          <a:bodyPr anchor="b"/>
          <a:lstStyle>
            <a:lvl1pPr>
              <a:defRPr>
                <a:solidFill>
                  <a:srgbClr val="FF826A"/>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hasCustomPrompt="1"/>
          </p:nvPr>
        </p:nvSpPr>
        <p:spPr>
          <a:xfrm>
            <a:off x="4532871" y="3064390"/>
            <a:ext cx="5389605" cy="2128537"/>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Title/School</a:t>
            </a:r>
            <a:endParaRPr lang="en-US" dirty="0"/>
          </a:p>
        </p:txBody>
      </p:sp>
    </p:spTree>
    <p:extLst>
      <p:ext uri="{BB962C8B-B14F-4D97-AF65-F5344CB8AC3E}">
        <p14:creationId xmlns:p14="http://schemas.microsoft.com/office/powerpoint/2010/main" val="14620292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418071" y="540609"/>
            <a:ext cx="8244015" cy="1325563"/>
          </a:xfrm>
        </p:spPr>
        <p:txBody>
          <a:bodyPr/>
          <a:lstStyle>
            <a:lvl1pPr>
              <a:defRPr>
                <a:solidFill>
                  <a:srgbClr val="FF826A"/>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418071" y="2137634"/>
            <a:ext cx="8244015" cy="3076917"/>
          </a:xfrm>
        </p:spPr>
        <p:txBody>
          <a:bodyPr/>
          <a:lstStyle>
            <a:lvl1pPr>
              <a:defRPr>
                <a:solidFill>
                  <a:srgbClr val="01334E"/>
                </a:solidFill>
              </a:defRPr>
            </a:lvl1pPr>
            <a:lvl2pPr>
              <a:defRPr>
                <a:solidFill>
                  <a:srgbClr val="01334E"/>
                </a:solidFill>
              </a:defRPr>
            </a:lvl2pPr>
            <a:lvl3pPr>
              <a:defRPr>
                <a:solidFill>
                  <a:srgbClr val="01334E"/>
                </a:solidFill>
              </a:defRPr>
            </a:lvl3pPr>
            <a:lvl4pPr>
              <a:defRPr>
                <a:solidFill>
                  <a:srgbClr val="01334E"/>
                </a:solidFill>
              </a:defRPr>
            </a:lvl4pPr>
            <a:lvl5pPr>
              <a:defRPr>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ubtitle 2">
            <a:extLst>
              <a:ext uri="{FF2B5EF4-FFF2-40B4-BE49-F238E27FC236}">
                <a16:creationId xmlns:a16="http://schemas.microsoft.com/office/drawing/2014/main" id="{FBC639E9-3D7B-B733-D12E-3332632FA872}"/>
              </a:ext>
            </a:extLst>
          </p:cNvPr>
          <p:cNvSpPr txBox="1">
            <a:spLocks/>
          </p:cNvSpPr>
          <p:nvPr userDrawn="1"/>
        </p:nvSpPr>
        <p:spPr>
          <a:xfrm>
            <a:off x="418071" y="6051947"/>
            <a:ext cx="9144000" cy="5199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1C6F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b="0" dirty="0">
                <a:solidFill>
                  <a:schemeClr val="bg1"/>
                </a:solidFill>
              </a:rPr>
              <a:t>Click to edit Master subtitle style</a:t>
            </a:r>
            <a:endParaRPr lang="en-US" sz="1800" b="0" dirty="0">
              <a:solidFill>
                <a:schemeClr val="bg1"/>
              </a:solidFill>
            </a:endParaRPr>
          </a:p>
        </p:txBody>
      </p:sp>
    </p:spTree>
    <p:extLst>
      <p:ext uri="{BB962C8B-B14F-4D97-AF65-F5344CB8AC3E}">
        <p14:creationId xmlns:p14="http://schemas.microsoft.com/office/powerpoint/2010/main" val="371091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33" name="Google Shape;33;p33"/>
          <p:cNvPicPr preferRelativeResize="0"/>
          <p:nvPr/>
        </p:nvPicPr>
        <p:blipFill rotWithShape="1">
          <a:blip r:embed="rId3">
            <a:alphaModFix/>
          </a:blip>
          <a:srcRect/>
          <a:stretch/>
        </p:blipFill>
        <p:spPr>
          <a:xfrm>
            <a:off x="222421" y="228198"/>
            <a:ext cx="11454713" cy="544625"/>
          </a:xfrm>
          <a:prstGeom prst="rect">
            <a:avLst/>
          </a:prstGeom>
          <a:noFill/>
          <a:ln>
            <a:noFill/>
          </a:ln>
        </p:spPr>
      </p:pic>
      <p:sp>
        <p:nvSpPr>
          <p:cNvPr id="34" name="Google Shape;34;p33"/>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3"/>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D75E67-26FC-9F96-16DC-A9BCFC7D549D}"/>
              </a:ext>
            </a:extLst>
          </p:cNvPr>
          <p:cNvSpPr>
            <a:spLocks noGrp="1"/>
          </p:cNvSpPr>
          <p:nvPr>
            <p:ph type="dt" sz="half" idx="10"/>
          </p:nvPr>
        </p:nvSpPr>
        <p:spPr/>
        <p:txBody>
          <a:bodyPr/>
          <a:lstStyle/>
          <a:p>
            <a:fld id="{4A32817D-B2C5-FE42-AD20-3D309ABCC58A}" type="datetimeFigureOut">
              <a:rPr lang="en-US" smtClean="0"/>
              <a:t>8/19/2024</a:t>
            </a:fld>
            <a:endParaRPr lang="en-US" dirty="0"/>
          </a:p>
        </p:txBody>
      </p:sp>
      <p:sp>
        <p:nvSpPr>
          <p:cNvPr id="3" name="Footer Placeholder 2">
            <a:extLst>
              <a:ext uri="{FF2B5EF4-FFF2-40B4-BE49-F238E27FC236}">
                <a16:creationId xmlns:a16="http://schemas.microsoft.com/office/drawing/2014/main" id="{661656E8-7DFD-EB53-275D-76DE64AAB4E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9031320-EF56-99C6-CBB7-C12301CF7F89}"/>
              </a:ext>
            </a:extLst>
          </p:cNvPr>
          <p:cNvSpPr>
            <a:spLocks noGrp="1"/>
          </p:cNvSpPr>
          <p:nvPr>
            <p:ph type="sldNum" sz="quarter" idx="12"/>
          </p:nvPr>
        </p:nvSpPr>
        <p:spPr/>
        <p:txBody>
          <a:bodyPr/>
          <a:lstStyle/>
          <a:p>
            <a:fld id="{7A96CF1D-C6AB-8D43-AA1A-2142132553A4}" type="slidenum">
              <a:rPr lang="en-US" smtClean="0"/>
              <a:t>‹#›</a:t>
            </a:fld>
            <a:endParaRPr lang="en-US" dirty="0"/>
          </a:p>
        </p:txBody>
      </p:sp>
    </p:spTree>
    <p:extLst>
      <p:ext uri="{BB962C8B-B14F-4D97-AF65-F5344CB8AC3E}">
        <p14:creationId xmlns:p14="http://schemas.microsoft.com/office/powerpoint/2010/main" val="2951496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chemeClr val="lt1"/>
        </a:solidFill>
        <a:effectLst/>
      </p:bgPr>
    </p:bg>
    <p:spTree>
      <p:nvGrpSpPr>
        <p:cNvPr id="1" name="Shape 38"/>
        <p:cNvGrpSpPr/>
        <p:nvPr/>
      </p:nvGrpSpPr>
      <p:grpSpPr>
        <a:xfrm>
          <a:off x="0" y="0"/>
          <a:ext cx="0" cy="0"/>
          <a:chOff x="0" y="0"/>
          <a:chExt cx="0" cy="0"/>
        </a:xfrm>
      </p:grpSpPr>
      <p:pic>
        <p:nvPicPr>
          <p:cNvPr id="39" name="Google Shape;39;p34"/>
          <p:cNvPicPr preferRelativeResize="0"/>
          <p:nvPr/>
        </p:nvPicPr>
        <p:blipFill rotWithShape="1">
          <a:blip r:embed="rId2">
            <a:alphaModFix/>
          </a:blip>
          <a:srcRect/>
          <a:stretch/>
        </p:blipFill>
        <p:spPr>
          <a:xfrm>
            <a:off x="222431" y="228198"/>
            <a:ext cx="11454693" cy="544624"/>
          </a:xfrm>
          <a:prstGeom prst="rect">
            <a:avLst/>
          </a:prstGeom>
          <a:noFill/>
          <a:ln>
            <a:noFill/>
          </a:ln>
        </p:spPr>
      </p:pic>
      <p:sp>
        <p:nvSpPr>
          <p:cNvPr id="40" name="Google Shape;40;p3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4"/>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blipFill>
          <a:blip r:embed="rId2">
            <a:alphaModFix/>
          </a:blip>
          <a:stretch>
            <a:fillRect/>
          </a:stretch>
        </a:blipFill>
        <a:effectLst/>
      </p:bgPr>
    </p:bg>
    <p:spTree>
      <p:nvGrpSpPr>
        <p:cNvPr id="1" name="Shape 56"/>
        <p:cNvGrpSpPr/>
        <p:nvPr/>
      </p:nvGrpSpPr>
      <p:grpSpPr>
        <a:xfrm>
          <a:off x="0" y="0"/>
          <a:ext cx="0" cy="0"/>
          <a:chOff x="0" y="0"/>
          <a:chExt cx="0" cy="0"/>
        </a:xfrm>
      </p:grpSpPr>
      <p:pic>
        <p:nvPicPr>
          <p:cNvPr id="57" name="Google Shape;57;p37"/>
          <p:cNvPicPr preferRelativeResize="0"/>
          <p:nvPr/>
        </p:nvPicPr>
        <p:blipFill rotWithShape="1">
          <a:blip r:embed="rId3">
            <a:alphaModFix/>
          </a:blip>
          <a:srcRect/>
          <a:stretch/>
        </p:blipFill>
        <p:spPr>
          <a:xfrm>
            <a:off x="222431" y="228198"/>
            <a:ext cx="11454693" cy="544625"/>
          </a:xfrm>
          <a:prstGeom prst="rect">
            <a:avLst/>
          </a:prstGeom>
          <a:noFill/>
          <a:ln>
            <a:noFill/>
          </a:ln>
        </p:spPr>
      </p:pic>
      <p:sp>
        <p:nvSpPr>
          <p:cNvPr id="58" name="Google Shape;58;p37"/>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37"/>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blipFill>
          <a:blip r:embed="rId2">
            <a:alphaModFix/>
          </a:blip>
          <a:stretch>
            <a:fillRect/>
          </a:stretch>
        </a:blipFill>
        <a:effectLst/>
      </p:bgPr>
    </p:bg>
    <p:spTree>
      <p:nvGrpSpPr>
        <p:cNvPr id="1" name="Shape 62"/>
        <p:cNvGrpSpPr/>
        <p:nvPr/>
      </p:nvGrpSpPr>
      <p:grpSpPr>
        <a:xfrm>
          <a:off x="0" y="0"/>
          <a:ext cx="0" cy="0"/>
          <a:chOff x="0" y="0"/>
          <a:chExt cx="0" cy="0"/>
        </a:xfrm>
      </p:grpSpPr>
      <p:pic>
        <p:nvPicPr>
          <p:cNvPr id="63" name="Google Shape;63;p38"/>
          <p:cNvPicPr preferRelativeResize="0"/>
          <p:nvPr/>
        </p:nvPicPr>
        <p:blipFill rotWithShape="1">
          <a:blip r:embed="rId3">
            <a:alphaModFix/>
          </a:blip>
          <a:srcRect/>
          <a:stretch/>
        </p:blipFill>
        <p:spPr>
          <a:xfrm>
            <a:off x="222431" y="228198"/>
            <a:ext cx="11454693" cy="544624"/>
          </a:xfrm>
          <a:prstGeom prst="rect">
            <a:avLst/>
          </a:prstGeom>
          <a:noFill/>
          <a:ln>
            <a:noFill/>
          </a:ln>
        </p:spPr>
      </p:pic>
      <p:sp>
        <p:nvSpPr>
          <p:cNvPr id="64" name="Google Shape;64;p3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1334E"/>
              </a:buClr>
              <a:buSzPts val="1800"/>
              <a:buFont typeface="Arial"/>
              <a:buNone/>
              <a:defRPr sz="1800" b="1" i="0">
                <a:solidFill>
                  <a:srgbClr val="01334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8"/>
          <p:cNvSpPr txBox="1"/>
          <p:nvPr/>
        </p:nvSpPr>
        <p:spPr>
          <a:xfrm>
            <a:off x="547817" y="1122363"/>
            <a:ext cx="9144000" cy="23876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F826A"/>
              </a:buClr>
              <a:buSzPts val="6000"/>
              <a:buFont typeface="Arial Black"/>
              <a:buNone/>
            </a:pPr>
            <a:endParaRPr sz="6000" b="1" i="0" u="none" strike="noStrike" cap="none" dirty="0">
              <a:solidFill>
                <a:srgbClr val="FF826A"/>
              </a:solidFill>
              <a:latin typeface="Arial Black"/>
              <a:ea typeface="Arial Black"/>
              <a:cs typeface="Arial Black"/>
              <a:sym typeface="Arial Black"/>
            </a:endParaRPr>
          </a:p>
        </p:txBody>
      </p:sp>
      <p:sp>
        <p:nvSpPr>
          <p:cNvPr id="68" name="Google Shape;68;p38"/>
          <p:cNvSpPr txBox="1">
            <a:spLocks noGrp="1"/>
          </p:cNvSpPr>
          <p:nvPr>
            <p:ph type="body" idx="1"/>
          </p:nvPr>
        </p:nvSpPr>
        <p:spPr>
          <a:xfrm>
            <a:off x="1294134" y="1934796"/>
            <a:ext cx="5657651" cy="22272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1334E"/>
              </a:buClr>
              <a:buSzPts val="4000"/>
              <a:buNone/>
              <a:defRPr sz="4000" b="1" i="0">
                <a:solidFill>
                  <a:srgbClr val="01334E"/>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blipFill>
          <a:blip r:embed="rId2">
            <a:alphaModFix/>
          </a:blip>
          <a:stretch>
            <a:fillRect/>
          </a:stretch>
        </a:blipFill>
        <a:effectLst/>
      </p:bgPr>
    </p:bg>
    <p:spTree>
      <p:nvGrpSpPr>
        <p:cNvPr id="1" name="Shape 135"/>
        <p:cNvGrpSpPr/>
        <p:nvPr/>
      </p:nvGrpSpPr>
      <p:grpSpPr>
        <a:xfrm>
          <a:off x="0" y="0"/>
          <a:ext cx="0" cy="0"/>
          <a:chOff x="0" y="0"/>
          <a:chExt cx="0" cy="0"/>
        </a:xfrm>
      </p:grpSpPr>
      <p:pic>
        <p:nvPicPr>
          <p:cNvPr id="2" name="Google Shape;139;p48" descr="Logo, company name&#10;&#10;Description automatically generated">
            <a:extLst>
              <a:ext uri="{FF2B5EF4-FFF2-40B4-BE49-F238E27FC236}">
                <a16:creationId xmlns:a16="http://schemas.microsoft.com/office/drawing/2014/main" id="{D288AC94-B685-B34F-8189-A1E21BAA74FB}"/>
              </a:ext>
            </a:extLst>
          </p:cNvPr>
          <p:cNvPicPr preferRelativeResize="0"/>
          <p:nvPr userDrawn="1"/>
        </p:nvPicPr>
        <p:blipFill rotWithShape="1">
          <a:blip r:embed="rId3">
            <a:alphaModFix/>
          </a:blip>
          <a:srcRect/>
          <a:stretch/>
        </p:blipFill>
        <p:spPr>
          <a:xfrm>
            <a:off x="11299568" y="5579656"/>
            <a:ext cx="892432" cy="794264"/>
          </a:xfrm>
          <a:prstGeom prst="rect">
            <a:avLst/>
          </a:prstGeom>
          <a:noFill/>
          <a:ln>
            <a:noFill/>
          </a:ln>
        </p:spPr>
      </p:pic>
      <p:pic>
        <p:nvPicPr>
          <p:cNvPr id="3" name="Picture 2" descr="Higher Education Authority">
            <a:extLst>
              <a:ext uri="{FF2B5EF4-FFF2-40B4-BE49-F238E27FC236}">
                <a16:creationId xmlns:a16="http://schemas.microsoft.com/office/drawing/2014/main" id="{BD15B6C9-E624-73CD-87C1-A2E68C2165DA}"/>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39063" b="36577"/>
          <a:stretch/>
        </p:blipFill>
        <p:spPr bwMode="auto">
          <a:xfrm>
            <a:off x="10383329" y="6313190"/>
            <a:ext cx="1753284" cy="427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blipFill>
          <a:blip r:embed="rId2">
            <a:alphaModFix/>
          </a:blip>
          <a:stretch>
            <a:fillRect/>
          </a:stretch>
        </a:blipFill>
        <a:effectLst/>
      </p:bgPr>
    </p:bg>
    <p:spTree>
      <p:nvGrpSpPr>
        <p:cNvPr id="1" name="Shape 138"/>
        <p:cNvGrpSpPr/>
        <p:nvPr/>
      </p:nvGrpSpPr>
      <p:grpSpPr>
        <a:xfrm>
          <a:off x="0" y="0"/>
          <a:ext cx="0" cy="0"/>
          <a:chOff x="0" y="0"/>
          <a:chExt cx="0" cy="0"/>
        </a:xfrm>
      </p:grpSpPr>
      <p:sp>
        <p:nvSpPr>
          <p:cNvPr id="141" name="Google Shape;141;p48"/>
          <p:cNvSpPr txBox="1"/>
          <p:nvPr/>
        </p:nvSpPr>
        <p:spPr>
          <a:xfrm>
            <a:off x="547817" y="1122363"/>
            <a:ext cx="9144000" cy="23876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F826A"/>
              </a:buClr>
              <a:buSzPts val="6000"/>
              <a:buFont typeface="Arial Black"/>
              <a:buNone/>
            </a:pPr>
            <a:endParaRPr sz="6000" b="1" i="0" u="none" strike="noStrike" cap="none" dirty="0">
              <a:solidFill>
                <a:srgbClr val="FF826A"/>
              </a:solidFill>
              <a:latin typeface="Arial Black"/>
              <a:ea typeface="Arial Black"/>
              <a:cs typeface="Arial Black"/>
              <a:sym typeface="Arial Black"/>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9734-6CCC-4186-63C3-F458F9B52793}"/>
              </a:ext>
            </a:extLst>
          </p:cNvPr>
          <p:cNvSpPr>
            <a:spLocks noGrp="1"/>
          </p:cNvSpPr>
          <p:nvPr>
            <p:ph type="ctrTitle"/>
          </p:nvPr>
        </p:nvSpPr>
        <p:spPr>
          <a:xfrm>
            <a:off x="547817" y="1122363"/>
            <a:ext cx="9144000" cy="2387600"/>
          </a:xfrm>
        </p:spPr>
        <p:txBody>
          <a:bodyPr anchor="b"/>
          <a:lstStyle>
            <a:lvl1pPr algn="l">
              <a:defRPr sz="6000">
                <a:solidFill>
                  <a:srgbClr val="FF826A"/>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2505D949-2015-FCD8-475D-2C66A944C0D7}"/>
              </a:ext>
            </a:extLst>
          </p:cNvPr>
          <p:cNvSpPr>
            <a:spLocks noGrp="1"/>
          </p:cNvSpPr>
          <p:nvPr>
            <p:ph type="subTitle" idx="1"/>
          </p:nvPr>
        </p:nvSpPr>
        <p:spPr>
          <a:xfrm>
            <a:off x="547817" y="3602038"/>
            <a:ext cx="9144000" cy="1655762"/>
          </a:xfrm>
        </p:spPr>
        <p:txBody>
          <a:bodyPr>
            <a:normAutofit/>
          </a:bodyPr>
          <a:lstStyle>
            <a:lvl1pPr marL="0" indent="0" algn="l">
              <a:buNone/>
              <a:defRPr sz="2800" b="1">
                <a:solidFill>
                  <a:srgbClr val="E1C6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Subtitle 2">
            <a:extLst>
              <a:ext uri="{FF2B5EF4-FFF2-40B4-BE49-F238E27FC236}">
                <a16:creationId xmlns:a16="http://schemas.microsoft.com/office/drawing/2014/main" id="{1CE56081-2806-6891-72EE-2B003CA90826}"/>
              </a:ext>
            </a:extLst>
          </p:cNvPr>
          <p:cNvSpPr txBox="1">
            <a:spLocks/>
          </p:cNvSpPr>
          <p:nvPr userDrawn="1"/>
        </p:nvSpPr>
        <p:spPr>
          <a:xfrm>
            <a:off x="547817" y="6311900"/>
            <a:ext cx="9144000" cy="5199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1C6F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solidFill>
                  <a:schemeClr val="bg1"/>
                </a:solidFill>
              </a:rPr>
              <a:t>Click to edit Master subtitle style</a:t>
            </a:r>
            <a:endParaRPr lang="en-US" sz="1800" dirty="0">
              <a:solidFill>
                <a:schemeClr val="bg1"/>
              </a:solidFill>
            </a:endParaRPr>
          </a:p>
        </p:txBody>
      </p:sp>
    </p:spTree>
    <p:extLst>
      <p:ext uri="{BB962C8B-B14F-4D97-AF65-F5344CB8AC3E}">
        <p14:creationId xmlns:p14="http://schemas.microsoft.com/office/powerpoint/2010/main" val="396755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theme" Target="../theme/theme2.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Black"/>
              <a:buNone/>
              <a:defRPr sz="4400" b="1"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65" r:id="rId7"/>
    <p:sldLayoutId id="214748366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65E515-FF7B-AE43-F4B6-E541AAAB3F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36D91BD-7172-54BE-4831-D6A45F014B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F09EED8-1978-58CC-02FF-AC4B01A7EA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2817D-B2C5-FE42-AD20-3D309ABCC58A}" type="datetimeFigureOut">
              <a:rPr lang="en-US" smtClean="0"/>
              <a:t>8/19/2024</a:t>
            </a:fld>
            <a:endParaRPr lang="en-US" dirty="0"/>
          </a:p>
        </p:txBody>
      </p:sp>
      <p:sp>
        <p:nvSpPr>
          <p:cNvPr id="5" name="Footer Placeholder 4">
            <a:extLst>
              <a:ext uri="{FF2B5EF4-FFF2-40B4-BE49-F238E27FC236}">
                <a16:creationId xmlns:a16="http://schemas.microsoft.com/office/drawing/2014/main" id="{47EE28B7-6CDA-EDEC-B5E0-4E7CB0C1A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52D8C77-A345-2ECD-CBA5-9531EBA75C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6CF1D-C6AB-8D43-AA1A-2142132553A4}" type="slidenum">
              <a:rPr lang="en-US" smtClean="0"/>
              <a:t>‹#›</a:t>
            </a:fld>
            <a:endParaRPr lang="en-US" dirty="0"/>
          </a:p>
        </p:txBody>
      </p:sp>
    </p:spTree>
    <p:extLst>
      <p:ext uri="{BB962C8B-B14F-4D97-AF65-F5344CB8AC3E}">
        <p14:creationId xmlns:p14="http://schemas.microsoft.com/office/powerpoint/2010/main" val="19542919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5.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22.pn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0.gif"/><Relationship Id="rId5" Type="http://schemas.openxmlformats.org/officeDocument/2006/relationships/image" Target="../media/image39.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2.jpg"/><Relationship Id="rId4" Type="http://schemas.openxmlformats.org/officeDocument/2006/relationships/image" Target="../media/image41.jpg"/></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1.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22.png"/><Relationship Id="rId10" Type="http://schemas.openxmlformats.org/officeDocument/2006/relationships/image" Target="../media/image46.png"/><Relationship Id="rId4" Type="http://schemas.openxmlformats.org/officeDocument/2006/relationships/image" Target="../media/image43.png"/><Relationship Id="rId9"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42.jp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47.png"/><Relationship Id="rId5" Type="http://schemas.openxmlformats.org/officeDocument/2006/relationships/image" Target="../media/image34.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image" Target="../media/image36.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
          <p:cNvSpPr txBox="1">
            <a:spLocks noGrp="1"/>
          </p:cNvSpPr>
          <p:nvPr>
            <p:ph type="ctrTitle"/>
          </p:nvPr>
        </p:nvSpPr>
        <p:spPr>
          <a:xfrm>
            <a:off x="547817" y="1122363"/>
            <a:ext cx="9144000"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826A"/>
              </a:buClr>
              <a:buSzPts val="6000"/>
              <a:buFont typeface="Arial Black"/>
              <a:buNone/>
            </a:pPr>
            <a:r>
              <a:rPr lang="en-IE" dirty="0"/>
              <a:t>Pathways</a:t>
            </a:r>
            <a:endParaRPr dirty="0"/>
          </a:p>
        </p:txBody>
      </p:sp>
      <p:sp>
        <p:nvSpPr>
          <p:cNvPr id="159" name="Google Shape;159;p1"/>
          <p:cNvSpPr txBox="1">
            <a:spLocks noGrp="1"/>
          </p:cNvSpPr>
          <p:nvPr>
            <p:ph type="subTitle" idx="1"/>
          </p:nvPr>
        </p:nvSpPr>
        <p:spPr>
          <a:xfrm>
            <a:off x="547817" y="3602038"/>
            <a:ext cx="9144000" cy="16557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E1C6F3"/>
              </a:buClr>
              <a:buSzPts val="2800"/>
              <a:buNone/>
            </a:pPr>
            <a:r>
              <a:rPr lang="en-IE" dirty="0"/>
              <a:t>First Year</a:t>
            </a:r>
          </a:p>
          <a:p>
            <a:pPr marL="0" lvl="0" indent="0" algn="l" rtl="0">
              <a:lnSpc>
                <a:spcPct val="90000"/>
              </a:lnSpc>
              <a:spcBef>
                <a:spcPts val="0"/>
              </a:spcBef>
              <a:spcAft>
                <a:spcPts val="0"/>
              </a:spcAft>
              <a:buClr>
                <a:srgbClr val="E1C6F3"/>
              </a:buClr>
              <a:buSzPts val="2800"/>
              <a:buNone/>
            </a:pPr>
            <a:r>
              <a:rPr lang="en-IE" dirty="0"/>
              <a:t>Unit 3: Goals and motivations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pic>
        <p:nvPicPr>
          <p:cNvPr id="4" name="Google Shape;26;p32">
            <a:extLst>
              <a:ext uri="{FF2B5EF4-FFF2-40B4-BE49-F238E27FC236}">
                <a16:creationId xmlns:a16="http://schemas.microsoft.com/office/drawing/2014/main" id="{4E222817-56B2-BA7C-7603-1DAFA8F085A3}"/>
              </a:ext>
            </a:extLst>
          </p:cNvPr>
          <p:cNvPicPr preferRelativeResize="0"/>
          <p:nvPr/>
        </p:nvPicPr>
        <p:blipFill rotWithShape="1">
          <a:blip r:embed="rId3">
            <a:alphaModFix/>
          </a:blip>
          <a:srcRect/>
          <a:stretch/>
        </p:blipFill>
        <p:spPr>
          <a:xfrm rot="10800000">
            <a:off x="556567" y="2859791"/>
            <a:ext cx="8561973" cy="2942696"/>
          </a:xfrm>
          <a:prstGeom prst="rect">
            <a:avLst/>
          </a:prstGeom>
          <a:noFill/>
          <a:ln>
            <a:noFill/>
          </a:ln>
        </p:spPr>
      </p:pic>
      <p:sp>
        <p:nvSpPr>
          <p:cNvPr id="3" name="Google Shape;165;p2">
            <a:extLst>
              <a:ext uri="{FF2B5EF4-FFF2-40B4-BE49-F238E27FC236}">
                <a16:creationId xmlns:a16="http://schemas.microsoft.com/office/drawing/2014/main" id="{727C3613-8AAA-E994-66B5-E0FA3705EA73}"/>
              </a:ext>
            </a:extLst>
          </p:cNvPr>
          <p:cNvSpPr txBox="1">
            <a:spLocks/>
          </p:cNvSpPr>
          <p:nvPr/>
        </p:nvSpPr>
        <p:spPr>
          <a:xfrm>
            <a:off x="840526" y="3146825"/>
            <a:ext cx="8128000" cy="23436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1334E"/>
              </a:buClr>
              <a:buSzPts val="2400"/>
            </a:pPr>
            <a:endParaRPr lang="en-IE" sz="2000" dirty="0"/>
          </a:p>
          <a:p>
            <a:pPr marL="342900" indent="-342900">
              <a:spcBef>
                <a:spcPts val="0"/>
              </a:spcBef>
              <a:buClr>
                <a:srgbClr val="9C3FD8"/>
              </a:buClr>
              <a:buFont typeface="Courier New" panose="02070309020205020404" pitchFamily="49" charset="0"/>
              <a:buChar char="o"/>
            </a:pPr>
            <a:r>
              <a:rPr lang="en-IE" sz="2000" dirty="0"/>
              <a:t>identify our future career goals </a:t>
            </a:r>
          </a:p>
          <a:p>
            <a:pPr marL="342900" indent="-342900">
              <a:spcBef>
                <a:spcPts val="0"/>
              </a:spcBef>
              <a:buClr>
                <a:srgbClr val="9C3FD8"/>
              </a:buClr>
              <a:buFont typeface="Courier New" panose="02070309020205020404" pitchFamily="49" charset="0"/>
              <a:buChar char="o"/>
            </a:pPr>
            <a:r>
              <a:rPr lang="en-IE" sz="2000" dirty="0"/>
              <a:t>consider our intrinsic and extrinsic motivations and available supports</a:t>
            </a:r>
          </a:p>
          <a:p>
            <a:pPr marL="342900" indent="-342900">
              <a:spcBef>
                <a:spcPts val="0"/>
              </a:spcBef>
              <a:buClr>
                <a:srgbClr val="9C3FD8"/>
              </a:buClr>
              <a:buFont typeface="Courier New" panose="02070309020205020404" pitchFamily="49" charset="0"/>
              <a:buChar char="o"/>
            </a:pPr>
            <a:r>
              <a:rPr lang="en-IE" sz="2000" dirty="0"/>
              <a:t>make connections between our skills/talents, learning styles and future career goals</a:t>
            </a:r>
          </a:p>
          <a:p>
            <a:pPr marL="342900" indent="-342900">
              <a:spcBef>
                <a:spcPts val="0"/>
              </a:spcBef>
              <a:buClr>
                <a:srgbClr val="9C3FD8"/>
              </a:buClr>
              <a:buFont typeface="Courier New" panose="02070309020205020404" pitchFamily="49" charset="0"/>
              <a:buChar char="o"/>
            </a:pPr>
            <a:r>
              <a:rPr lang="en-IE" sz="2000" dirty="0"/>
              <a:t>reflect on what we learned in our 1</a:t>
            </a:r>
            <a:r>
              <a:rPr lang="en-IE" sz="2000" baseline="30000" dirty="0"/>
              <a:t>st</a:t>
            </a:r>
            <a:r>
              <a:rPr lang="en-IE" sz="2000" dirty="0"/>
              <a:t> Year Pathways units</a:t>
            </a:r>
          </a:p>
          <a:p>
            <a:pPr marL="228600" indent="-76200">
              <a:lnSpc>
                <a:spcPct val="90000"/>
              </a:lnSpc>
              <a:buClr>
                <a:srgbClr val="01334E"/>
              </a:buClr>
              <a:buSzPts val="2400"/>
            </a:pPr>
            <a:endParaRPr lang="en-IE" dirty="0"/>
          </a:p>
        </p:txBody>
      </p:sp>
      <p:sp>
        <p:nvSpPr>
          <p:cNvPr id="8" name="TextBox 7">
            <a:extLst>
              <a:ext uri="{FF2B5EF4-FFF2-40B4-BE49-F238E27FC236}">
                <a16:creationId xmlns:a16="http://schemas.microsoft.com/office/drawing/2014/main" id="{6FA8D656-259D-2E0D-B12F-215CAEB0F67C}"/>
              </a:ext>
            </a:extLst>
          </p:cNvPr>
          <p:cNvSpPr txBox="1"/>
          <p:nvPr/>
        </p:nvSpPr>
        <p:spPr>
          <a:xfrm>
            <a:off x="2422474" y="1380479"/>
            <a:ext cx="4136370" cy="1200329"/>
          </a:xfrm>
          <a:prstGeom prst="rect">
            <a:avLst/>
          </a:prstGeom>
          <a:noFill/>
        </p:spPr>
        <p:txBody>
          <a:bodyPr wrap="square">
            <a:spAutoFit/>
          </a:bodyPr>
          <a:lstStyle/>
          <a:p>
            <a:pPr marL="0" lvl="0" indent="0" algn="ctr" rtl="0">
              <a:lnSpc>
                <a:spcPct val="90000"/>
              </a:lnSpc>
              <a:spcBef>
                <a:spcPts val="0"/>
              </a:spcBef>
              <a:spcAft>
                <a:spcPts val="0"/>
              </a:spcAft>
              <a:buClr>
                <a:srgbClr val="01334E"/>
              </a:buClr>
              <a:buSzPts val="4000"/>
              <a:buNone/>
            </a:pPr>
            <a:r>
              <a:rPr lang="en-IE" sz="2000" b="1" dirty="0"/>
              <a:t>Hello again! </a:t>
            </a:r>
          </a:p>
          <a:p>
            <a:pPr marL="0" lvl="0" indent="0" algn="ctr" rtl="0">
              <a:lnSpc>
                <a:spcPct val="90000"/>
              </a:lnSpc>
              <a:spcBef>
                <a:spcPts val="0"/>
              </a:spcBef>
              <a:spcAft>
                <a:spcPts val="0"/>
              </a:spcAft>
              <a:buClr>
                <a:srgbClr val="01334E"/>
              </a:buClr>
              <a:buSzPts val="4000"/>
              <a:buNone/>
            </a:pPr>
            <a:r>
              <a:rPr lang="en-IE" sz="2000" b="1" dirty="0"/>
              <a:t>How did you get on with Unit 3?</a:t>
            </a:r>
          </a:p>
          <a:p>
            <a:pPr marL="0" lvl="0" indent="0" algn="ctr" rtl="0">
              <a:lnSpc>
                <a:spcPct val="90000"/>
              </a:lnSpc>
              <a:spcBef>
                <a:spcPts val="0"/>
              </a:spcBef>
              <a:spcAft>
                <a:spcPts val="0"/>
              </a:spcAft>
              <a:buClr>
                <a:srgbClr val="01334E"/>
              </a:buClr>
              <a:buSzPts val="4000"/>
              <a:buNone/>
            </a:pPr>
            <a:endParaRPr lang="en-IE" sz="2000" b="1" dirty="0"/>
          </a:p>
          <a:p>
            <a:pPr marL="0" lvl="0" indent="0" algn="ctr" rtl="0">
              <a:lnSpc>
                <a:spcPct val="90000"/>
              </a:lnSpc>
              <a:spcBef>
                <a:spcPts val="0"/>
              </a:spcBef>
              <a:spcAft>
                <a:spcPts val="0"/>
              </a:spcAft>
              <a:buClr>
                <a:srgbClr val="01334E"/>
              </a:buClr>
              <a:buSzPts val="4000"/>
              <a:buNone/>
            </a:pPr>
            <a:r>
              <a:rPr lang="en-IE" sz="2000" b="1" dirty="0"/>
              <a:t>Did you learn to…?</a:t>
            </a:r>
          </a:p>
        </p:txBody>
      </p:sp>
      <p:pic>
        <p:nvPicPr>
          <p:cNvPr id="9" name="Google Shape;209;p8" descr="Icon&#10;&#10;Description automatically generated with low confidence">
            <a:extLst>
              <a:ext uri="{FF2B5EF4-FFF2-40B4-BE49-F238E27FC236}">
                <a16:creationId xmlns:a16="http://schemas.microsoft.com/office/drawing/2014/main" id="{ABFB97CF-2383-9BC7-B13C-D3F7E50981EB}"/>
              </a:ext>
            </a:extLst>
          </p:cNvPr>
          <p:cNvPicPr preferRelativeResize="0"/>
          <p:nvPr/>
        </p:nvPicPr>
        <p:blipFill rotWithShape="1">
          <a:blip r:embed="rId4">
            <a:alphaModFix/>
          </a:blip>
          <a:srcRect/>
          <a:stretch/>
        </p:blipFill>
        <p:spPr>
          <a:xfrm>
            <a:off x="2422474" y="1163649"/>
            <a:ext cx="621324" cy="433659"/>
          </a:xfrm>
          <a:prstGeom prst="rect">
            <a:avLst/>
          </a:prstGeom>
          <a:noFill/>
          <a:ln>
            <a:noFill/>
          </a:ln>
        </p:spPr>
      </p:pic>
      <p:pic>
        <p:nvPicPr>
          <p:cNvPr id="10" name="Google Shape;210;p8" descr="Icon&#10;&#10;Description automatically generated with low confidence">
            <a:extLst>
              <a:ext uri="{FF2B5EF4-FFF2-40B4-BE49-F238E27FC236}">
                <a16:creationId xmlns:a16="http://schemas.microsoft.com/office/drawing/2014/main" id="{5B0514D0-CD15-BE1A-A07B-72C7FE99D16D}"/>
              </a:ext>
            </a:extLst>
          </p:cNvPr>
          <p:cNvPicPr preferRelativeResize="0"/>
          <p:nvPr/>
        </p:nvPicPr>
        <p:blipFill rotWithShape="1">
          <a:blip r:embed="rId4">
            <a:alphaModFix/>
          </a:blip>
          <a:srcRect/>
          <a:stretch/>
        </p:blipFill>
        <p:spPr>
          <a:xfrm rot="10800000">
            <a:off x="5785338" y="2160055"/>
            <a:ext cx="621324" cy="433659"/>
          </a:xfrm>
          <a:prstGeom prst="rect">
            <a:avLst/>
          </a:prstGeom>
          <a:noFill/>
          <a:ln>
            <a:noFill/>
          </a:ln>
        </p:spPr>
      </p:pic>
      <p:sp>
        <p:nvSpPr>
          <p:cNvPr id="13" name="Google Shape;206;p8">
            <a:extLst>
              <a:ext uri="{FF2B5EF4-FFF2-40B4-BE49-F238E27FC236}">
                <a16:creationId xmlns:a16="http://schemas.microsoft.com/office/drawing/2014/main" id="{E95EEB99-BE14-AB31-172B-F1D4ADFED2D5}"/>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1334E"/>
              </a:buClr>
              <a:buSzPts val="1800"/>
            </a:pPr>
            <a:r>
              <a:rPr lang="en-IE" sz="1800" b="1" dirty="0"/>
              <a:t>Unit 3, Checking in with the learning intentions</a:t>
            </a:r>
          </a:p>
        </p:txBody>
      </p:sp>
      <p:pic>
        <p:nvPicPr>
          <p:cNvPr id="2" name="Picture 1">
            <a:extLst>
              <a:ext uri="{FF2B5EF4-FFF2-40B4-BE49-F238E27FC236}">
                <a16:creationId xmlns:a16="http://schemas.microsoft.com/office/drawing/2014/main" id="{3F869B7C-ECA3-05ED-7EE6-943C5BE2DE60}"/>
              </a:ext>
            </a:extLst>
          </p:cNvPr>
          <p:cNvPicPr>
            <a:picLocks noChangeAspect="1"/>
          </p:cNvPicPr>
          <p:nvPr/>
        </p:nvPicPr>
        <p:blipFill>
          <a:blip r:embed="rId5"/>
          <a:srcRect/>
          <a:stretch/>
        </p:blipFill>
        <p:spPr>
          <a:xfrm>
            <a:off x="690512" y="1367573"/>
            <a:ext cx="1964691" cy="1992532"/>
          </a:xfrm>
          <a:prstGeom prst="rect">
            <a:avLst/>
          </a:prstGeom>
        </p:spPr>
      </p:pic>
    </p:spTree>
    <p:extLst>
      <p:ext uri="{BB962C8B-B14F-4D97-AF65-F5344CB8AC3E}">
        <p14:creationId xmlns:p14="http://schemas.microsoft.com/office/powerpoint/2010/main" val="2596979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334E"/>
              </a:buClr>
              <a:buSzPts val="1800"/>
              <a:buFont typeface="Arial"/>
              <a:buNone/>
            </a:pPr>
            <a:r>
              <a:rPr lang="en-IE" dirty="0"/>
              <a:t>Unit 3, Extension activity</a:t>
            </a:r>
            <a:endParaRPr dirty="0"/>
          </a:p>
        </p:txBody>
      </p:sp>
      <p:sp>
        <p:nvSpPr>
          <p:cNvPr id="207" name="Google Shape;207;p8"/>
          <p:cNvSpPr txBox="1">
            <a:spLocks noGrp="1"/>
          </p:cNvSpPr>
          <p:nvPr>
            <p:ph type="body" idx="1"/>
          </p:nvPr>
        </p:nvSpPr>
        <p:spPr>
          <a:xfrm>
            <a:off x="1562100" y="1170086"/>
            <a:ext cx="4222868" cy="22272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1334E"/>
              </a:buClr>
              <a:buSzPts val="4000"/>
              <a:buNone/>
            </a:pPr>
            <a:r>
              <a:rPr lang="en-IE" sz="1800" dirty="0"/>
              <a:t>Here’s an idea for you.</a:t>
            </a:r>
          </a:p>
          <a:p>
            <a:pPr marL="0" lvl="0" indent="0" algn="ctr" rtl="0">
              <a:lnSpc>
                <a:spcPct val="90000"/>
              </a:lnSpc>
              <a:spcBef>
                <a:spcPts val="0"/>
              </a:spcBef>
              <a:spcAft>
                <a:spcPts val="0"/>
              </a:spcAft>
              <a:buClr>
                <a:srgbClr val="01334E"/>
              </a:buClr>
              <a:buSzPts val="4000"/>
              <a:buNone/>
            </a:pPr>
            <a:endParaRPr lang="en-IE" sz="1800" dirty="0"/>
          </a:p>
          <a:p>
            <a:pPr marL="0" lvl="0" indent="0" algn="ctr" rtl="0">
              <a:lnSpc>
                <a:spcPct val="90000"/>
              </a:lnSpc>
              <a:spcBef>
                <a:spcPts val="0"/>
              </a:spcBef>
              <a:spcAft>
                <a:spcPts val="0"/>
              </a:spcAft>
              <a:buClr>
                <a:srgbClr val="01334E"/>
              </a:buClr>
              <a:buSzPts val="4000"/>
              <a:buNone/>
            </a:pPr>
            <a:r>
              <a:rPr lang="en-IE" sz="1800" dirty="0"/>
              <a:t>Interview 1+ adults about their job…a family member, family friend or someone who has a job that you think you would like.</a:t>
            </a:r>
          </a:p>
          <a:p>
            <a:pPr marL="0" lvl="0" indent="0" algn="ctr" rtl="0">
              <a:lnSpc>
                <a:spcPct val="90000"/>
              </a:lnSpc>
              <a:spcBef>
                <a:spcPts val="0"/>
              </a:spcBef>
              <a:spcAft>
                <a:spcPts val="0"/>
              </a:spcAft>
              <a:buClr>
                <a:srgbClr val="01334E"/>
              </a:buClr>
              <a:buSzPts val="4000"/>
              <a:buNone/>
            </a:pPr>
            <a:endParaRPr lang="en-IE" sz="800" dirty="0"/>
          </a:p>
          <a:p>
            <a:pPr marL="0" lvl="0" indent="0" algn="l" rtl="0">
              <a:lnSpc>
                <a:spcPct val="90000"/>
              </a:lnSpc>
              <a:spcBef>
                <a:spcPts val="0"/>
              </a:spcBef>
              <a:spcAft>
                <a:spcPts val="0"/>
              </a:spcAft>
              <a:buClr>
                <a:srgbClr val="01334E"/>
              </a:buClr>
              <a:buSzPts val="4000"/>
              <a:buNone/>
            </a:pPr>
            <a:r>
              <a:rPr lang="en-GB" sz="1600" b="0" dirty="0"/>
              <a:t>You could ask:</a:t>
            </a:r>
          </a:p>
          <a:p>
            <a:pPr marL="285750" lvl="0" indent="-285750" algn="l" rtl="0">
              <a:lnSpc>
                <a:spcPct val="90000"/>
              </a:lnSpc>
              <a:spcBef>
                <a:spcPts val="0"/>
              </a:spcBef>
              <a:spcAft>
                <a:spcPts val="0"/>
              </a:spcAft>
              <a:buClr>
                <a:srgbClr val="9C3FD8"/>
              </a:buClr>
              <a:buSzPts val="4000"/>
              <a:buFont typeface="Courier New" panose="02070309020205020404" pitchFamily="49" charset="0"/>
              <a:buChar char="o"/>
            </a:pPr>
            <a:r>
              <a:rPr lang="en-GB" sz="1600" b="0" dirty="0"/>
              <a:t>What motivated you to go for this job? </a:t>
            </a:r>
          </a:p>
          <a:p>
            <a:pPr marL="285750" lvl="0" indent="-285750" algn="l" rtl="0">
              <a:lnSpc>
                <a:spcPct val="90000"/>
              </a:lnSpc>
              <a:spcBef>
                <a:spcPts val="0"/>
              </a:spcBef>
              <a:spcAft>
                <a:spcPts val="0"/>
              </a:spcAft>
              <a:buClr>
                <a:srgbClr val="9C3FD8"/>
              </a:buClr>
              <a:buSzPts val="4000"/>
              <a:buFont typeface="Courier New" panose="02070309020205020404" pitchFamily="49" charset="0"/>
              <a:buChar char="o"/>
            </a:pPr>
            <a:r>
              <a:rPr lang="en-GB" sz="1600" b="0" dirty="0"/>
              <a:t>What did you have to do (study, training etc.) to get this job? </a:t>
            </a:r>
          </a:p>
          <a:p>
            <a:pPr marL="285750" lvl="0" indent="-285750" algn="l" rtl="0">
              <a:lnSpc>
                <a:spcPct val="90000"/>
              </a:lnSpc>
              <a:spcBef>
                <a:spcPts val="0"/>
              </a:spcBef>
              <a:spcAft>
                <a:spcPts val="0"/>
              </a:spcAft>
              <a:buClr>
                <a:srgbClr val="9C3FD8"/>
              </a:buClr>
              <a:buSzPts val="4000"/>
              <a:buFont typeface="Courier New" panose="02070309020205020404" pitchFamily="49" charset="0"/>
              <a:buChar char="o"/>
            </a:pPr>
            <a:r>
              <a:rPr lang="en-GB" sz="1600" b="0" dirty="0"/>
              <a:t>What, or who, supported you to get this job? </a:t>
            </a:r>
          </a:p>
          <a:p>
            <a:pPr marL="285750" lvl="0" indent="-285750" algn="l" rtl="0">
              <a:lnSpc>
                <a:spcPct val="90000"/>
              </a:lnSpc>
              <a:spcBef>
                <a:spcPts val="0"/>
              </a:spcBef>
              <a:spcAft>
                <a:spcPts val="0"/>
              </a:spcAft>
              <a:buClr>
                <a:srgbClr val="9C3FD8"/>
              </a:buClr>
              <a:buSzPts val="4000"/>
              <a:buFont typeface="Courier New" panose="02070309020205020404" pitchFamily="49" charset="0"/>
              <a:buChar char="o"/>
            </a:pPr>
            <a:r>
              <a:rPr lang="en-GB" sz="1600" b="0" dirty="0"/>
              <a:t>What skills do you need to do this job? </a:t>
            </a:r>
          </a:p>
          <a:p>
            <a:pPr marL="285750" lvl="0" indent="-285750" algn="l" rtl="0">
              <a:lnSpc>
                <a:spcPct val="90000"/>
              </a:lnSpc>
              <a:spcBef>
                <a:spcPts val="0"/>
              </a:spcBef>
              <a:spcAft>
                <a:spcPts val="0"/>
              </a:spcAft>
              <a:buClr>
                <a:srgbClr val="9C3FD8"/>
              </a:buClr>
              <a:buSzPts val="4000"/>
              <a:buFont typeface="Courier New" panose="02070309020205020404" pitchFamily="49" charset="0"/>
              <a:buChar char="o"/>
            </a:pPr>
            <a:r>
              <a:rPr lang="en-GB" sz="1600" b="0" dirty="0"/>
              <a:t>Describe your typical working day.</a:t>
            </a:r>
          </a:p>
          <a:p>
            <a:pPr marL="285750" lvl="0" indent="-285750" algn="l" rtl="0">
              <a:lnSpc>
                <a:spcPct val="90000"/>
              </a:lnSpc>
              <a:spcBef>
                <a:spcPts val="0"/>
              </a:spcBef>
              <a:spcAft>
                <a:spcPts val="0"/>
              </a:spcAft>
              <a:buClr>
                <a:srgbClr val="9C3FD8"/>
              </a:buClr>
              <a:buSzPts val="4000"/>
              <a:buFont typeface="Courier New" panose="02070309020205020404" pitchFamily="49" charset="0"/>
              <a:buChar char="o"/>
            </a:pPr>
            <a:r>
              <a:rPr lang="en-GB" sz="1600" b="0" dirty="0"/>
              <a:t>If you had your way over again, what job would you be doing? Why/not?</a:t>
            </a:r>
          </a:p>
          <a:p>
            <a:pPr marL="285750" lvl="0" indent="-285750" algn="l" rtl="0">
              <a:lnSpc>
                <a:spcPct val="90000"/>
              </a:lnSpc>
              <a:spcBef>
                <a:spcPts val="0"/>
              </a:spcBef>
              <a:spcAft>
                <a:spcPts val="0"/>
              </a:spcAft>
              <a:buClr>
                <a:srgbClr val="9C3FD8"/>
              </a:buClr>
              <a:buSzPts val="4000"/>
              <a:buFont typeface="Courier New" panose="02070309020205020404" pitchFamily="49" charset="0"/>
              <a:buChar char="o"/>
            </a:pPr>
            <a:r>
              <a:rPr lang="en-GB" sz="1600" b="0" dirty="0"/>
              <a:t>What one piece of advice would you give a young person who is thinking about your job as a career choice?</a:t>
            </a:r>
          </a:p>
          <a:p>
            <a:pPr marL="0" lvl="0" indent="0" algn="ctr" rtl="0">
              <a:lnSpc>
                <a:spcPct val="90000"/>
              </a:lnSpc>
              <a:spcBef>
                <a:spcPts val="0"/>
              </a:spcBef>
              <a:spcAft>
                <a:spcPts val="0"/>
              </a:spcAft>
              <a:buClr>
                <a:srgbClr val="01334E"/>
              </a:buClr>
              <a:buSzPts val="4000"/>
              <a:buNone/>
            </a:pPr>
            <a:endParaRPr lang="en-IE" sz="1800" dirty="0"/>
          </a:p>
          <a:p>
            <a:pPr marL="0" lvl="0" indent="0" algn="ctr" rtl="0">
              <a:lnSpc>
                <a:spcPct val="90000"/>
              </a:lnSpc>
              <a:spcBef>
                <a:spcPts val="0"/>
              </a:spcBef>
              <a:spcAft>
                <a:spcPts val="0"/>
              </a:spcAft>
              <a:buClr>
                <a:srgbClr val="01334E"/>
              </a:buClr>
              <a:buSzPts val="4000"/>
              <a:buNone/>
            </a:pPr>
            <a:r>
              <a:rPr lang="en-IE" sz="1800" dirty="0"/>
              <a:t>Share what you learned with your class.</a:t>
            </a:r>
          </a:p>
        </p:txBody>
      </p:sp>
      <p:pic>
        <p:nvPicPr>
          <p:cNvPr id="209" name="Google Shape;209;p8" descr="Icon&#10;&#10;Description automatically generated with low confidence"/>
          <p:cNvPicPr preferRelativeResize="0"/>
          <p:nvPr/>
        </p:nvPicPr>
        <p:blipFill rotWithShape="1">
          <a:blip r:embed="rId3">
            <a:alphaModFix/>
          </a:blip>
          <a:srcRect/>
          <a:stretch/>
        </p:blipFill>
        <p:spPr>
          <a:xfrm>
            <a:off x="1258654" y="1057548"/>
            <a:ext cx="621324" cy="433659"/>
          </a:xfrm>
          <a:prstGeom prst="rect">
            <a:avLst/>
          </a:prstGeom>
          <a:noFill/>
          <a:ln>
            <a:noFill/>
          </a:ln>
        </p:spPr>
      </p:pic>
      <p:pic>
        <p:nvPicPr>
          <p:cNvPr id="210" name="Google Shape;210;p8" descr="Icon&#10;&#10;Description automatically generated with low confidence"/>
          <p:cNvPicPr preferRelativeResize="0"/>
          <p:nvPr/>
        </p:nvPicPr>
        <p:blipFill rotWithShape="1">
          <a:blip r:embed="rId3">
            <a:alphaModFix/>
          </a:blip>
          <a:srcRect/>
          <a:stretch/>
        </p:blipFill>
        <p:spPr>
          <a:xfrm rot="10800000">
            <a:off x="5510757" y="6176523"/>
            <a:ext cx="621324" cy="433659"/>
          </a:xfrm>
          <a:prstGeom prst="rect">
            <a:avLst/>
          </a:prstGeom>
          <a:noFill/>
          <a:ln>
            <a:noFill/>
          </a:ln>
        </p:spPr>
      </p:pic>
      <p:pic>
        <p:nvPicPr>
          <p:cNvPr id="13" name="Google Shape;425;p21" descr="Shape, square&#10;&#10;Description automatically generated">
            <a:extLst>
              <a:ext uri="{FF2B5EF4-FFF2-40B4-BE49-F238E27FC236}">
                <a16:creationId xmlns:a16="http://schemas.microsoft.com/office/drawing/2014/main" id="{58859D48-28C8-0A6B-375C-067CB2866EA8}"/>
              </a:ext>
            </a:extLst>
          </p:cNvPr>
          <p:cNvPicPr preferRelativeResize="0"/>
          <p:nvPr/>
        </p:nvPicPr>
        <p:blipFill rotWithShape="1">
          <a:blip r:embed="rId4">
            <a:alphaModFix/>
          </a:blip>
          <a:srcRect/>
          <a:stretch/>
        </p:blipFill>
        <p:spPr>
          <a:xfrm rot="16200000">
            <a:off x="11066125" y="974496"/>
            <a:ext cx="1007241" cy="823346"/>
          </a:xfrm>
          <a:prstGeom prst="rect">
            <a:avLst/>
          </a:prstGeom>
          <a:noFill/>
          <a:ln>
            <a:noFill/>
          </a:ln>
        </p:spPr>
      </p:pic>
      <p:pic>
        <p:nvPicPr>
          <p:cNvPr id="2" name="Google Shape;329;p19" descr="A picture containing icon&#10;&#10;Description automatically generated">
            <a:extLst>
              <a:ext uri="{FF2B5EF4-FFF2-40B4-BE49-F238E27FC236}">
                <a16:creationId xmlns:a16="http://schemas.microsoft.com/office/drawing/2014/main" id="{AB344466-F25C-489E-E9A0-C6D64054B8C8}"/>
              </a:ext>
            </a:extLst>
          </p:cNvPr>
          <p:cNvPicPr preferRelativeResize="0"/>
          <p:nvPr/>
        </p:nvPicPr>
        <p:blipFill rotWithShape="1">
          <a:blip r:embed="rId5">
            <a:alphaModFix/>
          </a:blip>
          <a:srcRect/>
          <a:stretch/>
        </p:blipFill>
        <p:spPr>
          <a:xfrm>
            <a:off x="11066124" y="847441"/>
            <a:ext cx="1007241" cy="1007241"/>
          </a:xfrm>
          <a:prstGeom prst="rect">
            <a:avLst/>
          </a:prstGeom>
          <a:noFill/>
          <a:ln>
            <a:noFill/>
          </a:ln>
        </p:spPr>
      </p:pic>
      <p:pic>
        <p:nvPicPr>
          <p:cNvPr id="5" name="Picture 4">
            <a:extLst>
              <a:ext uri="{FF2B5EF4-FFF2-40B4-BE49-F238E27FC236}">
                <a16:creationId xmlns:a16="http://schemas.microsoft.com/office/drawing/2014/main" id="{2E5CC9F0-E9B1-5947-A4A5-17B68857B7F1}"/>
              </a:ext>
            </a:extLst>
          </p:cNvPr>
          <p:cNvPicPr>
            <a:picLocks noChangeAspect="1"/>
          </p:cNvPicPr>
          <p:nvPr/>
        </p:nvPicPr>
        <p:blipFill>
          <a:blip r:embed="rId6"/>
          <a:srcRect/>
          <a:stretch/>
        </p:blipFill>
        <p:spPr>
          <a:xfrm>
            <a:off x="5960990" y="340822"/>
            <a:ext cx="5021060" cy="5092211"/>
          </a:xfrm>
          <a:prstGeom prst="rect">
            <a:avLst/>
          </a:prstGeom>
        </p:spPr>
      </p:pic>
    </p:spTree>
    <p:extLst>
      <p:ext uri="{BB962C8B-B14F-4D97-AF65-F5344CB8AC3E}">
        <p14:creationId xmlns:p14="http://schemas.microsoft.com/office/powerpoint/2010/main" val="1173480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5" name="Google Shape;425;p21" descr="Shape, square&#10;&#10;Description automatically generated">
            <a:extLst>
              <a:ext uri="{FF2B5EF4-FFF2-40B4-BE49-F238E27FC236}">
                <a16:creationId xmlns:a16="http://schemas.microsoft.com/office/drawing/2014/main" id="{1ED02ED6-05B7-ED1C-1285-8636D12D2CEF}"/>
              </a:ext>
            </a:extLst>
          </p:cNvPr>
          <p:cNvPicPr preferRelativeResize="0"/>
          <p:nvPr/>
        </p:nvPicPr>
        <p:blipFill rotWithShape="1">
          <a:blip r:embed="rId3">
            <a:alphaModFix/>
          </a:blip>
          <a:srcRect/>
          <a:stretch/>
        </p:blipFill>
        <p:spPr>
          <a:xfrm>
            <a:off x="618230" y="1990725"/>
            <a:ext cx="2455455" cy="2076450"/>
          </a:xfrm>
          <a:prstGeom prst="rect">
            <a:avLst/>
          </a:prstGeom>
          <a:noFill/>
          <a:ln>
            <a:noFill/>
          </a:ln>
        </p:spPr>
      </p:pic>
      <p:sp>
        <p:nvSpPr>
          <p:cNvPr id="6" name="TextBox 5">
            <a:extLst>
              <a:ext uri="{FF2B5EF4-FFF2-40B4-BE49-F238E27FC236}">
                <a16:creationId xmlns:a16="http://schemas.microsoft.com/office/drawing/2014/main" id="{08EC24FA-B367-40FA-502D-A51A1416E139}"/>
              </a:ext>
            </a:extLst>
          </p:cNvPr>
          <p:cNvSpPr txBox="1"/>
          <p:nvPr/>
        </p:nvSpPr>
        <p:spPr>
          <a:xfrm>
            <a:off x="669849" y="2567285"/>
            <a:ext cx="2455455" cy="923330"/>
          </a:xfrm>
          <a:prstGeom prst="rect">
            <a:avLst/>
          </a:prstGeom>
          <a:noFill/>
        </p:spPr>
        <p:txBody>
          <a:bodyPr wrap="square" rtlCol="0">
            <a:spAutoFit/>
          </a:bodyPr>
          <a:lstStyle/>
          <a:p>
            <a:r>
              <a:rPr lang="en-IE" sz="1800" dirty="0"/>
              <a:t>Path Project</a:t>
            </a:r>
          </a:p>
          <a:p>
            <a:r>
              <a:rPr lang="en-IE" sz="1800" dirty="0"/>
              <a:t>Institute of Education</a:t>
            </a:r>
          </a:p>
          <a:p>
            <a:r>
              <a:rPr lang="en-IE" sz="1800" dirty="0"/>
              <a:t>Dublin City University</a:t>
            </a:r>
          </a:p>
        </p:txBody>
      </p:sp>
    </p:spTree>
    <p:extLst>
      <p:ext uri="{BB962C8B-B14F-4D97-AF65-F5344CB8AC3E}">
        <p14:creationId xmlns:p14="http://schemas.microsoft.com/office/powerpoint/2010/main" val="1701126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C973"/>
              </a:buClr>
              <a:buSzPts val="1800"/>
              <a:buFont typeface="Arial"/>
              <a:buNone/>
            </a:pPr>
            <a:r>
              <a:rPr lang="en-IE" dirty="0"/>
              <a:t>Unit 3: Goals and motivations</a:t>
            </a:r>
            <a:endParaRPr dirty="0"/>
          </a:p>
        </p:txBody>
      </p:sp>
      <p:sp>
        <p:nvSpPr>
          <p:cNvPr id="165" name="Google Shape;165;p2"/>
          <p:cNvSpPr txBox="1">
            <a:spLocks noGrp="1"/>
          </p:cNvSpPr>
          <p:nvPr>
            <p:ph type="body" idx="1"/>
          </p:nvPr>
        </p:nvSpPr>
        <p:spPr>
          <a:xfrm>
            <a:off x="513149" y="968070"/>
            <a:ext cx="8128000" cy="23436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334E"/>
              </a:buClr>
              <a:buSzPts val="2400"/>
              <a:buNone/>
            </a:pPr>
            <a:r>
              <a:rPr lang="en-IE" sz="2000" b="1" dirty="0"/>
              <a:t>Suggested learning intentions</a:t>
            </a:r>
          </a:p>
          <a:p>
            <a:pPr marL="0" lvl="0" indent="0" algn="l" rtl="0">
              <a:lnSpc>
                <a:spcPct val="90000"/>
              </a:lnSpc>
              <a:spcBef>
                <a:spcPts val="0"/>
              </a:spcBef>
              <a:spcAft>
                <a:spcPts val="0"/>
              </a:spcAft>
              <a:buClr>
                <a:srgbClr val="01334E"/>
              </a:buClr>
              <a:buSzPts val="2400"/>
              <a:buNone/>
            </a:pPr>
            <a:endParaRPr lang="en-IE" sz="900" dirty="0"/>
          </a:p>
          <a:p>
            <a:pPr marL="0" lvl="0" indent="0" algn="l" rtl="0">
              <a:lnSpc>
                <a:spcPct val="90000"/>
              </a:lnSpc>
              <a:spcBef>
                <a:spcPts val="0"/>
              </a:spcBef>
              <a:spcAft>
                <a:spcPts val="0"/>
              </a:spcAft>
              <a:buClr>
                <a:srgbClr val="01334E"/>
              </a:buClr>
              <a:buSzPts val="2400"/>
              <a:buNone/>
            </a:pPr>
            <a:r>
              <a:rPr lang="en-IE" sz="1800" dirty="0"/>
              <a:t>We are learning to…</a:t>
            </a:r>
          </a:p>
          <a:p>
            <a:pPr marL="342900" indent="-342900">
              <a:spcBef>
                <a:spcPts val="0"/>
              </a:spcBef>
              <a:buClr>
                <a:srgbClr val="9C3FD8"/>
              </a:buClr>
              <a:buFont typeface="Courier New" panose="02070309020205020404" pitchFamily="49" charset="0"/>
              <a:buChar char="o"/>
            </a:pPr>
            <a:r>
              <a:rPr lang="en-IE" sz="1800" dirty="0"/>
              <a:t>identify our future career goals </a:t>
            </a:r>
          </a:p>
          <a:p>
            <a:pPr marL="342900" indent="-342900">
              <a:spcBef>
                <a:spcPts val="0"/>
              </a:spcBef>
              <a:buClr>
                <a:srgbClr val="9C3FD8"/>
              </a:buClr>
              <a:buFont typeface="Courier New" panose="02070309020205020404" pitchFamily="49" charset="0"/>
              <a:buChar char="o"/>
            </a:pPr>
            <a:r>
              <a:rPr lang="en-IE" sz="1800" dirty="0"/>
              <a:t>consider our intrinsic and extrinsic motivations and available supports</a:t>
            </a:r>
          </a:p>
          <a:p>
            <a:pPr marL="342900" indent="-342900">
              <a:spcBef>
                <a:spcPts val="0"/>
              </a:spcBef>
              <a:buClr>
                <a:srgbClr val="9C3FD8"/>
              </a:buClr>
              <a:buFont typeface="Courier New" panose="02070309020205020404" pitchFamily="49" charset="0"/>
              <a:buChar char="o"/>
            </a:pPr>
            <a:r>
              <a:rPr lang="en-IE" sz="1800" dirty="0"/>
              <a:t>make connections between our skills/talents, learning styles and future career goals</a:t>
            </a:r>
          </a:p>
          <a:p>
            <a:pPr marL="342900" indent="-342900">
              <a:spcBef>
                <a:spcPts val="0"/>
              </a:spcBef>
              <a:buClr>
                <a:srgbClr val="9C3FD8"/>
              </a:buClr>
              <a:buFont typeface="Courier New" panose="02070309020205020404" pitchFamily="49" charset="0"/>
              <a:buChar char="o"/>
            </a:pPr>
            <a:r>
              <a:rPr lang="en-IE" sz="1800" dirty="0"/>
              <a:t>reflect on what we learned in our 1</a:t>
            </a:r>
            <a:r>
              <a:rPr lang="en-IE" sz="1800" baseline="30000" dirty="0"/>
              <a:t>st</a:t>
            </a:r>
            <a:r>
              <a:rPr lang="en-IE" sz="1800" dirty="0"/>
              <a:t> Year Pathways units</a:t>
            </a:r>
          </a:p>
          <a:p>
            <a:pPr marL="342900" indent="-342900">
              <a:spcBef>
                <a:spcPts val="0"/>
              </a:spcBef>
            </a:pPr>
            <a:endParaRPr lang="en-IE" sz="1900" dirty="0"/>
          </a:p>
        </p:txBody>
      </p:sp>
      <p:sp>
        <p:nvSpPr>
          <p:cNvPr id="166" name="Google Shape;166;p2"/>
          <p:cNvSpPr txBox="1">
            <a:spLocks noGrp="1"/>
          </p:cNvSpPr>
          <p:nvPr>
            <p:ph type="body" idx="2"/>
          </p:nvPr>
        </p:nvSpPr>
        <p:spPr>
          <a:xfrm>
            <a:off x="9072558" y="3006264"/>
            <a:ext cx="2909455" cy="363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334E"/>
              </a:buClr>
              <a:buSzPts val="2000"/>
              <a:buNone/>
            </a:pPr>
            <a:r>
              <a:rPr lang="en-IE" b="1" dirty="0"/>
              <a:t>Key Skills</a:t>
            </a:r>
          </a:p>
          <a:p>
            <a:pPr marL="263525" indent="-263525">
              <a:spcBef>
                <a:spcPts val="0"/>
              </a:spcBef>
            </a:pPr>
            <a:r>
              <a:rPr lang="en-IE" dirty="0"/>
              <a:t>Being literate</a:t>
            </a:r>
          </a:p>
          <a:p>
            <a:pPr marL="263525" indent="-263525">
              <a:spcBef>
                <a:spcPts val="0"/>
              </a:spcBef>
            </a:pPr>
            <a:r>
              <a:rPr lang="en-IE" dirty="0"/>
              <a:t>Managing myself</a:t>
            </a:r>
          </a:p>
          <a:p>
            <a:pPr marL="263525" indent="-263525">
              <a:spcBef>
                <a:spcPts val="0"/>
              </a:spcBef>
            </a:pPr>
            <a:r>
              <a:rPr lang="en-IE" dirty="0"/>
              <a:t>Staying well</a:t>
            </a:r>
          </a:p>
          <a:p>
            <a:pPr marL="263525" indent="-263525">
              <a:spcBef>
                <a:spcPts val="0"/>
              </a:spcBef>
            </a:pPr>
            <a:r>
              <a:rPr lang="en-IE" dirty="0"/>
              <a:t>Managing information and thinking</a:t>
            </a:r>
          </a:p>
          <a:p>
            <a:pPr marL="263525" indent="-263525">
              <a:spcBef>
                <a:spcPts val="0"/>
              </a:spcBef>
            </a:pPr>
            <a:r>
              <a:rPr lang="en-IE" dirty="0"/>
              <a:t>Being creative</a:t>
            </a:r>
          </a:p>
          <a:p>
            <a:pPr marL="263525" indent="-263525">
              <a:spcBef>
                <a:spcPts val="0"/>
              </a:spcBef>
            </a:pPr>
            <a:r>
              <a:rPr lang="en-IE" dirty="0"/>
              <a:t>Working with others</a:t>
            </a:r>
          </a:p>
          <a:p>
            <a:pPr marL="263525" indent="-263525">
              <a:spcBef>
                <a:spcPts val="0"/>
              </a:spcBef>
            </a:pPr>
            <a:r>
              <a:rPr lang="en-IE" dirty="0"/>
              <a:t>Communicating</a:t>
            </a:r>
          </a:p>
          <a:p>
            <a:pPr marL="0" lvl="0" indent="0" algn="l" rtl="0">
              <a:lnSpc>
                <a:spcPct val="90000"/>
              </a:lnSpc>
              <a:spcBef>
                <a:spcPts val="0"/>
              </a:spcBef>
              <a:spcAft>
                <a:spcPts val="0"/>
              </a:spcAft>
              <a:buClr>
                <a:srgbClr val="01334E"/>
              </a:buClr>
              <a:buSzPts val="2000"/>
              <a:buNone/>
            </a:pPr>
            <a:endParaRPr lang="en-IE" dirty="0"/>
          </a:p>
          <a:p>
            <a:pPr marL="0" lvl="0" indent="0" algn="l" rtl="0">
              <a:lnSpc>
                <a:spcPct val="90000"/>
              </a:lnSpc>
              <a:spcBef>
                <a:spcPts val="0"/>
              </a:spcBef>
              <a:spcAft>
                <a:spcPts val="0"/>
              </a:spcAft>
              <a:buClr>
                <a:srgbClr val="01334E"/>
              </a:buClr>
              <a:buSzPts val="2000"/>
              <a:buNone/>
            </a:pPr>
            <a:endParaRPr lang="en-IE" dirty="0"/>
          </a:p>
          <a:p>
            <a:pPr marL="0" lvl="0" indent="0" algn="l" rtl="0">
              <a:lnSpc>
                <a:spcPct val="90000"/>
              </a:lnSpc>
              <a:spcBef>
                <a:spcPts val="0"/>
              </a:spcBef>
              <a:spcAft>
                <a:spcPts val="0"/>
              </a:spcAft>
              <a:buClr>
                <a:srgbClr val="01334E"/>
              </a:buClr>
              <a:buSzPts val="2000"/>
              <a:buNone/>
            </a:pPr>
            <a:endParaRPr lang="en-IE" dirty="0"/>
          </a:p>
          <a:p>
            <a:pPr marL="0" lvl="0" indent="0" algn="l" rtl="0">
              <a:lnSpc>
                <a:spcPct val="90000"/>
              </a:lnSpc>
              <a:spcBef>
                <a:spcPts val="0"/>
              </a:spcBef>
              <a:spcAft>
                <a:spcPts val="0"/>
              </a:spcAft>
              <a:buClr>
                <a:srgbClr val="01334E"/>
              </a:buClr>
              <a:buSzPts val="2000"/>
              <a:buNone/>
            </a:pPr>
            <a:endParaRPr lang="en-IE" dirty="0"/>
          </a:p>
        </p:txBody>
      </p:sp>
      <p:graphicFrame>
        <p:nvGraphicFramePr>
          <p:cNvPr id="167" name="Google Shape;167;p2"/>
          <p:cNvGraphicFramePr/>
          <p:nvPr>
            <p:extLst>
              <p:ext uri="{D42A27DB-BD31-4B8C-83A1-F6EECF244321}">
                <p14:modId xmlns:p14="http://schemas.microsoft.com/office/powerpoint/2010/main" val="2865528527"/>
              </p:ext>
            </p:extLst>
          </p:nvPr>
        </p:nvGraphicFramePr>
        <p:xfrm>
          <a:off x="513149" y="3105150"/>
          <a:ext cx="8128000" cy="3542201"/>
        </p:xfrm>
        <a:graphic>
          <a:graphicData uri="http://schemas.openxmlformats.org/drawingml/2006/table">
            <a:tbl>
              <a:tblPr firstRow="1" bandRow="1">
                <a:noFill/>
                <a:tableStyleId>{D0C22D7A-A71E-4F7F-B25F-03412A6EF1EF}</a:tableStyleId>
              </a:tblPr>
              <a:tblGrid>
                <a:gridCol w="954407">
                  <a:extLst>
                    <a:ext uri="{9D8B030D-6E8A-4147-A177-3AD203B41FA5}">
                      <a16:colId xmlns:a16="http://schemas.microsoft.com/office/drawing/2014/main" val="20000"/>
                    </a:ext>
                  </a:extLst>
                </a:gridCol>
                <a:gridCol w="1466144">
                  <a:extLst>
                    <a:ext uri="{9D8B030D-6E8A-4147-A177-3AD203B41FA5}">
                      <a16:colId xmlns:a16="http://schemas.microsoft.com/office/drawing/2014/main" val="20001"/>
                    </a:ext>
                  </a:extLst>
                </a:gridCol>
                <a:gridCol w="5707449">
                  <a:extLst>
                    <a:ext uri="{9D8B030D-6E8A-4147-A177-3AD203B41FA5}">
                      <a16:colId xmlns:a16="http://schemas.microsoft.com/office/drawing/2014/main" val="20003"/>
                    </a:ext>
                  </a:extLst>
                </a:gridCol>
              </a:tblGrid>
              <a:tr h="27175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dirty="0">
                          <a:solidFill>
                            <a:srgbClr val="9C3FD8"/>
                          </a:solidFill>
                          <a:latin typeface="Arial"/>
                          <a:ea typeface="Arial"/>
                          <a:cs typeface="Arial"/>
                          <a:sym typeface="Arial"/>
                        </a:rPr>
                        <a:t>SLIDES</a:t>
                      </a:r>
                      <a:endParaRPr sz="1400" b="1"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US" sz="1400" b="1" i="0" dirty="0">
                          <a:solidFill>
                            <a:srgbClr val="9C3FD8"/>
                          </a:solidFill>
                          <a:latin typeface="Arial"/>
                          <a:cs typeface="Arial"/>
                          <a:sym typeface="Arial"/>
                        </a:rPr>
                        <a:t>ACTIVITY</a:t>
                      </a:r>
                      <a:endParaRPr sz="1400" dirty="0"/>
                    </a:p>
                  </a:txBody>
                  <a:tcPr marL="91450" marR="91450" marT="45725" marB="45725">
                    <a:solidFill>
                      <a:schemeClr val="bg1"/>
                    </a:solidFill>
                  </a:tcPr>
                </a:tc>
                <a:tc>
                  <a:txBody>
                    <a:bodyPr/>
                    <a:lstStyle/>
                    <a:p>
                      <a:pPr marL="0" marR="0" lvl="0" indent="0" algn="l" rtl="0">
                        <a:spcBef>
                          <a:spcPts val="0"/>
                        </a:spcBef>
                        <a:spcAft>
                          <a:spcPts val="0"/>
                        </a:spcAft>
                        <a:buNone/>
                      </a:pPr>
                      <a:r>
                        <a:rPr lang="en-US" sz="1400" b="1" i="0" dirty="0">
                          <a:solidFill>
                            <a:srgbClr val="9C3FD8"/>
                          </a:solidFill>
                          <a:latin typeface="Arial"/>
                          <a:ea typeface="Arial"/>
                          <a:cs typeface="Arial"/>
                          <a:sym typeface="Arial"/>
                        </a:rPr>
                        <a:t>What will we be doing?</a:t>
                      </a:r>
                      <a:endParaRPr sz="1400" dirty="0"/>
                    </a:p>
                  </a:txBody>
                  <a:tcPr marL="91450" marR="91450" marT="45725" marB="45725">
                    <a:solidFill>
                      <a:schemeClr val="bg1"/>
                    </a:solidFill>
                  </a:tcPr>
                </a:tc>
                <a:extLst>
                  <a:ext uri="{0D108BD9-81ED-4DB2-BD59-A6C34878D82A}">
                    <a16:rowId xmlns:a16="http://schemas.microsoft.com/office/drawing/2014/main" val="10000"/>
                  </a:ext>
                </a:extLst>
              </a:tr>
              <a:tr h="317117">
                <a:tc>
                  <a:txBody>
                    <a:bodyPr/>
                    <a:lstStyle/>
                    <a:p>
                      <a:pPr marL="0" marR="0" lvl="0" indent="0" algn="l" rtl="0">
                        <a:spcBef>
                          <a:spcPts val="0"/>
                        </a:spcBef>
                        <a:spcAft>
                          <a:spcPts val="0"/>
                        </a:spcAft>
                        <a:buNone/>
                      </a:pPr>
                      <a:r>
                        <a:rPr lang="en-IE" sz="1400" b="0" i="0" dirty="0">
                          <a:latin typeface="Arial"/>
                          <a:ea typeface="Arial"/>
                          <a:cs typeface="Arial"/>
                          <a:sym typeface="Arial"/>
                        </a:rPr>
                        <a:t>3</a:t>
                      </a:r>
                      <a:endParaRPr sz="14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endParaRPr sz="14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1400" b="0" i="0" dirty="0">
                          <a:latin typeface="Arial"/>
                          <a:ea typeface="Arial"/>
                          <a:cs typeface="Arial"/>
                          <a:sym typeface="Arial"/>
                        </a:rPr>
                        <a:t>Introduction to the icons</a:t>
                      </a:r>
                    </a:p>
                  </a:txBody>
                  <a:tcPr marL="91450" marR="91450" marT="45725" marB="45725">
                    <a:solidFill>
                      <a:schemeClr val="bg1"/>
                    </a:solidFill>
                  </a:tcPr>
                </a:tc>
                <a:extLst>
                  <a:ext uri="{0D108BD9-81ED-4DB2-BD59-A6C34878D82A}">
                    <a16:rowId xmlns:a16="http://schemas.microsoft.com/office/drawing/2014/main" val="2373047786"/>
                  </a:ext>
                </a:extLst>
              </a:tr>
              <a:tr h="317117">
                <a:tc>
                  <a:txBody>
                    <a:bodyPr/>
                    <a:lstStyle/>
                    <a:p>
                      <a:pPr marL="0" marR="0" lvl="0" indent="0" algn="l" rtl="0">
                        <a:spcBef>
                          <a:spcPts val="0"/>
                        </a:spcBef>
                        <a:spcAft>
                          <a:spcPts val="0"/>
                        </a:spcAft>
                        <a:buNone/>
                      </a:pPr>
                      <a:r>
                        <a:rPr lang="en-IE" sz="1400" b="0" i="0" dirty="0">
                          <a:latin typeface="Arial"/>
                          <a:ea typeface="Arial"/>
                          <a:cs typeface="Arial"/>
                          <a:sym typeface="Arial"/>
                        </a:rPr>
                        <a:t>4-5</a:t>
                      </a:r>
                      <a:endParaRPr sz="14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IE" sz="1400" b="0" i="0" dirty="0">
                          <a:latin typeface="Arial"/>
                          <a:ea typeface="Arial"/>
                          <a:cs typeface="Arial"/>
                          <a:sym typeface="Arial"/>
                        </a:rPr>
                        <a:t>1</a:t>
                      </a:r>
                      <a:endParaRPr sz="14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IE" sz="1400" b="0" i="0" dirty="0">
                          <a:latin typeface="Arial"/>
                          <a:ea typeface="Arial"/>
                          <a:cs typeface="Arial"/>
                          <a:sym typeface="Arial"/>
                        </a:rPr>
                        <a:t>Identifying what we want to do as a future job or profession | Creating a magic symbol to represent our dreams for our future job/career</a:t>
                      </a:r>
                      <a:endParaRPr sz="14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1"/>
                  </a:ext>
                </a:extLst>
              </a:tr>
              <a:tr h="317117">
                <a:tc>
                  <a:txBody>
                    <a:bodyPr/>
                    <a:lstStyle/>
                    <a:p>
                      <a:pPr marL="0" marR="0" lvl="0" indent="0" algn="l" rtl="0">
                        <a:spcBef>
                          <a:spcPts val="0"/>
                        </a:spcBef>
                        <a:spcAft>
                          <a:spcPts val="0"/>
                        </a:spcAft>
                        <a:buNone/>
                      </a:pPr>
                      <a:r>
                        <a:rPr lang="en-IE" sz="1400" b="0" i="0" dirty="0">
                          <a:latin typeface="Arial"/>
                          <a:ea typeface="Arial"/>
                          <a:cs typeface="Arial"/>
                          <a:sym typeface="Arial"/>
                        </a:rPr>
                        <a:t>6-7</a:t>
                      </a:r>
                      <a:endParaRPr sz="14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IE" sz="1400" b="0" i="0" dirty="0">
                          <a:latin typeface="Arial"/>
                          <a:ea typeface="Arial"/>
                          <a:cs typeface="Arial"/>
                          <a:sym typeface="Arial"/>
                        </a:rPr>
                        <a:t>2</a:t>
                      </a:r>
                      <a:endParaRPr sz="14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IE" sz="1400" b="0" i="0" dirty="0">
                          <a:latin typeface="Arial"/>
                          <a:ea typeface="Arial"/>
                          <a:cs typeface="Arial"/>
                          <a:sym typeface="Arial"/>
                        </a:rPr>
                        <a:t>Looking at the motivations that teachers have for doing their job | Identifying the intrinsic and extrinsic motivations linked to our desired future job/career</a:t>
                      </a:r>
                      <a:endParaRPr sz="14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2"/>
                  </a:ext>
                </a:extLst>
              </a:tr>
              <a:tr h="317117">
                <a:tc>
                  <a:txBody>
                    <a:bodyPr/>
                    <a:lstStyle/>
                    <a:p>
                      <a:pPr marL="0" marR="0" lvl="0" indent="0" algn="l" rtl="0">
                        <a:spcBef>
                          <a:spcPts val="0"/>
                        </a:spcBef>
                        <a:spcAft>
                          <a:spcPts val="0"/>
                        </a:spcAft>
                        <a:buNone/>
                      </a:pPr>
                      <a:r>
                        <a:rPr lang="en-IE" sz="1400" b="0" i="0" dirty="0">
                          <a:latin typeface="Arial"/>
                          <a:ea typeface="Arial"/>
                          <a:cs typeface="Arial"/>
                          <a:sym typeface="Arial"/>
                        </a:rPr>
                        <a:t>8</a:t>
                      </a:r>
                      <a:endParaRPr sz="14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IE" sz="1400" b="0" i="0" dirty="0">
                          <a:latin typeface="Arial"/>
                          <a:ea typeface="Arial"/>
                          <a:cs typeface="Arial"/>
                          <a:sym typeface="Arial"/>
                        </a:rPr>
                        <a:t>3</a:t>
                      </a:r>
                      <a:endParaRPr sz="14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IE" sz="1400" b="0" i="0" dirty="0">
                          <a:latin typeface="Arial"/>
                          <a:ea typeface="Arial"/>
                          <a:cs typeface="Arial"/>
                          <a:sym typeface="Arial"/>
                        </a:rPr>
                        <a:t>Discussing the connection between our skills/talents, learning styles and future careers/motivations</a:t>
                      </a:r>
                      <a:endParaRPr sz="14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3"/>
                  </a:ext>
                </a:extLst>
              </a:tr>
              <a:tr h="317117">
                <a:tc>
                  <a:txBody>
                    <a:bodyPr/>
                    <a:lstStyle/>
                    <a:p>
                      <a:pPr marL="0" marR="0" lvl="0" indent="0" algn="l" rtl="0">
                        <a:spcBef>
                          <a:spcPts val="0"/>
                        </a:spcBef>
                        <a:spcAft>
                          <a:spcPts val="0"/>
                        </a:spcAft>
                        <a:buNone/>
                      </a:pPr>
                      <a:r>
                        <a:rPr lang="en-IE" sz="1400" dirty="0"/>
                        <a:t>9</a:t>
                      </a:r>
                      <a:endParaRPr sz="1400" dirty="0"/>
                    </a:p>
                  </a:txBody>
                  <a:tcPr marL="91450" marR="91450" marT="45725" marB="45725" anchor="ctr">
                    <a:solidFill>
                      <a:schemeClr val="bg1"/>
                    </a:solidFill>
                  </a:tcPr>
                </a:tc>
                <a:tc>
                  <a:txBody>
                    <a:bodyPr/>
                    <a:lstStyle/>
                    <a:p>
                      <a:pPr marL="0" marR="0" lvl="0" indent="0" algn="l" rtl="0">
                        <a:spcBef>
                          <a:spcPts val="0"/>
                        </a:spcBef>
                        <a:spcAft>
                          <a:spcPts val="0"/>
                        </a:spcAft>
                        <a:buNone/>
                      </a:pPr>
                      <a:r>
                        <a:rPr lang="en-IE" sz="1400" b="0" i="0" dirty="0">
                          <a:latin typeface="Arial"/>
                          <a:ea typeface="Arial"/>
                          <a:cs typeface="Arial"/>
                          <a:sym typeface="Arial"/>
                        </a:rPr>
                        <a:t>4</a:t>
                      </a:r>
                      <a:endParaRPr sz="14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1400" b="0" i="0" dirty="0">
                          <a:latin typeface="Arial"/>
                          <a:ea typeface="Arial"/>
                          <a:cs typeface="Arial"/>
                          <a:sym typeface="Arial"/>
                        </a:rPr>
                        <a:t>Planning a lesson outline based on something we learned in these units</a:t>
                      </a:r>
                      <a:endParaRPr sz="14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330186789"/>
                  </a:ext>
                </a:extLst>
              </a:tr>
              <a:tr h="317117">
                <a:tc>
                  <a:txBody>
                    <a:bodyPr/>
                    <a:lstStyle/>
                    <a:p>
                      <a:pPr marL="0" marR="0" lvl="0" indent="0" algn="l" rtl="0">
                        <a:spcBef>
                          <a:spcPts val="0"/>
                        </a:spcBef>
                        <a:spcAft>
                          <a:spcPts val="0"/>
                        </a:spcAft>
                        <a:buNone/>
                      </a:pPr>
                      <a:r>
                        <a:rPr lang="en-IE" sz="1400" dirty="0"/>
                        <a:t>10</a:t>
                      </a:r>
                      <a:endParaRPr sz="1400" dirty="0"/>
                    </a:p>
                  </a:txBody>
                  <a:tcPr marL="91450" marR="91450" marT="45725" marB="45725" anchor="ctr">
                    <a:solidFill>
                      <a:schemeClr val="bg1"/>
                    </a:solidFill>
                  </a:tcPr>
                </a:tc>
                <a:tc>
                  <a:txBody>
                    <a:bodyPr/>
                    <a:lstStyle/>
                    <a:p>
                      <a:pPr marL="0" marR="0" lvl="0" indent="0" algn="l" rtl="0">
                        <a:spcBef>
                          <a:spcPts val="0"/>
                        </a:spcBef>
                        <a:spcAft>
                          <a:spcPts val="0"/>
                        </a:spcAft>
                        <a:buNone/>
                      </a:pPr>
                      <a:r>
                        <a:rPr lang="en-IE" sz="1400" b="0" i="0" dirty="0">
                          <a:latin typeface="Arial"/>
                          <a:ea typeface="Arial"/>
                          <a:cs typeface="Arial"/>
                          <a:sym typeface="Arial"/>
                        </a:rPr>
                        <a:t>5</a:t>
                      </a:r>
                      <a:endParaRPr sz="14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1400" b="0" i="0" dirty="0">
                          <a:latin typeface="Arial"/>
                          <a:ea typeface="Arial"/>
                          <a:cs typeface="Arial"/>
                          <a:sym typeface="Arial"/>
                        </a:rPr>
                        <a:t>Checking in with the learning intentions</a:t>
                      </a:r>
                      <a:endParaRPr sz="14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706553923"/>
                  </a:ext>
                </a:extLst>
              </a:tr>
              <a:tr h="317117">
                <a:tc>
                  <a:txBody>
                    <a:bodyPr/>
                    <a:lstStyle/>
                    <a:p>
                      <a:pPr marL="0" marR="0" lvl="0" indent="0" algn="l" rtl="0">
                        <a:spcBef>
                          <a:spcPts val="0"/>
                        </a:spcBef>
                        <a:spcAft>
                          <a:spcPts val="0"/>
                        </a:spcAft>
                        <a:buNone/>
                      </a:pPr>
                      <a:r>
                        <a:rPr lang="en-IE" sz="1400" dirty="0"/>
                        <a:t>11</a:t>
                      </a:r>
                      <a:endParaRPr sz="1400" dirty="0"/>
                    </a:p>
                  </a:txBody>
                  <a:tcPr marL="91450" marR="91450" marT="45725" marB="45725" anchor="ctr">
                    <a:solidFill>
                      <a:schemeClr val="bg1"/>
                    </a:solidFill>
                  </a:tcPr>
                </a:tc>
                <a:tc>
                  <a:txBody>
                    <a:bodyPr/>
                    <a:lstStyle/>
                    <a:p>
                      <a:pPr marL="0" marR="0" lvl="0" indent="0" algn="l" rtl="0">
                        <a:spcBef>
                          <a:spcPts val="0"/>
                        </a:spcBef>
                        <a:spcAft>
                          <a:spcPts val="0"/>
                        </a:spcAft>
                        <a:buNone/>
                      </a:pPr>
                      <a:r>
                        <a:rPr lang="en-IE" sz="1400" b="0" i="0" dirty="0">
                          <a:latin typeface="Arial"/>
                          <a:ea typeface="Arial"/>
                          <a:cs typeface="Arial"/>
                          <a:sym typeface="Arial"/>
                        </a:rPr>
                        <a:t>Extension task</a:t>
                      </a:r>
                      <a:endParaRPr sz="14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1400" b="0" i="0" dirty="0">
                          <a:latin typeface="Arial"/>
                          <a:ea typeface="Arial"/>
                          <a:cs typeface="Arial"/>
                          <a:sym typeface="Arial"/>
                        </a:rPr>
                        <a:t>Interviewing adults about their jobs</a:t>
                      </a:r>
                      <a:endParaRPr sz="14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52755288"/>
                  </a:ext>
                </a:extLst>
              </a:tr>
            </a:tbl>
          </a:graphicData>
        </a:graphic>
      </p:graphicFrame>
      <p:sp>
        <p:nvSpPr>
          <p:cNvPr id="2" name="Google Shape;28;p32">
            <a:extLst>
              <a:ext uri="{FF2B5EF4-FFF2-40B4-BE49-F238E27FC236}">
                <a16:creationId xmlns:a16="http://schemas.microsoft.com/office/drawing/2014/main" id="{683439F6-3050-228C-DE16-858292F9CF69}"/>
              </a:ext>
            </a:extLst>
          </p:cNvPr>
          <p:cNvSpPr txBox="1"/>
          <p:nvPr/>
        </p:nvSpPr>
        <p:spPr>
          <a:xfrm>
            <a:off x="9072558" y="328053"/>
            <a:ext cx="2909457" cy="35298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en-US" sz="1800" b="1" i="0" u="none" strike="noStrike" cap="none" dirty="0">
                <a:solidFill>
                  <a:schemeClr val="lt1"/>
                </a:solidFill>
                <a:latin typeface="Arial"/>
                <a:ea typeface="Arial"/>
                <a:cs typeface="Arial"/>
                <a:sym typeface="Arial"/>
              </a:rPr>
              <a:t>Duration: </a:t>
            </a:r>
            <a:r>
              <a:rPr lang="en-US" sz="1800" i="0" u="none" strike="noStrike" cap="none" dirty="0">
                <a:solidFill>
                  <a:schemeClr val="lt1"/>
                </a:solidFill>
                <a:latin typeface="Arial"/>
                <a:ea typeface="Arial"/>
                <a:cs typeface="Arial"/>
                <a:sym typeface="Arial"/>
              </a:rPr>
              <a:t>Approx. </a:t>
            </a:r>
            <a:r>
              <a:rPr lang="en-US" sz="1800" dirty="0">
                <a:solidFill>
                  <a:schemeClr val="lt1"/>
                </a:solidFill>
              </a:rPr>
              <a:t>2</a:t>
            </a:r>
            <a:r>
              <a:rPr lang="en-US" sz="1800" i="0" u="none" strike="noStrike" cap="none" dirty="0">
                <a:solidFill>
                  <a:schemeClr val="lt1"/>
                </a:solidFill>
                <a:latin typeface="Arial"/>
                <a:ea typeface="Arial"/>
                <a:cs typeface="Arial"/>
                <a:sym typeface="Arial"/>
              </a:rPr>
              <a:t> hours</a:t>
            </a:r>
          </a:p>
        </p:txBody>
      </p:sp>
      <p:sp>
        <p:nvSpPr>
          <p:cNvPr id="3" name="Google Shape;29;p32">
            <a:extLst>
              <a:ext uri="{FF2B5EF4-FFF2-40B4-BE49-F238E27FC236}">
                <a16:creationId xmlns:a16="http://schemas.microsoft.com/office/drawing/2014/main" id="{A9E45EA8-2C67-963C-3F95-B2D2BE804907}"/>
              </a:ext>
            </a:extLst>
          </p:cNvPr>
          <p:cNvSpPr txBox="1"/>
          <p:nvPr/>
        </p:nvSpPr>
        <p:spPr>
          <a:xfrm>
            <a:off x="9072559" y="971098"/>
            <a:ext cx="2909455" cy="1629227"/>
          </a:xfrm>
          <a:prstGeom prst="rect">
            <a:avLst/>
          </a:prstGeom>
          <a:noFill/>
          <a:ln>
            <a:noFill/>
          </a:ln>
        </p:spPr>
        <p:txBody>
          <a:bodyPr spcFirstLastPara="1" wrap="square" lIns="91425" tIns="45700" rIns="91425" bIns="45700" anchor="ctr" anchorCtr="0">
            <a:noAutofit/>
          </a:bodyPr>
          <a:lstStyle/>
          <a:p>
            <a:pPr lvl="2">
              <a:lnSpc>
                <a:spcPct val="90000"/>
              </a:lnSpc>
              <a:buClr>
                <a:srgbClr val="01334E"/>
              </a:buClr>
              <a:buSzPts val="1800"/>
            </a:pPr>
            <a:r>
              <a:rPr lang="en-IE" sz="2000" b="1" i="0" u="none" strike="noStrike" cap="none" dirty="0">
                <a:solidFill>
                  <a:srgbClr val="01334E"/>
                </a:solidFill>
                <a:latin typeface="Arial"/>
                <a:ea typeface="Arial"/>
                <a:cs typeface="Arial"/>
                <a:sym typeface="Arial"/>
              </a:rPr>
              <a:t>Wellbeing Indicators</a:t>
            </a:r>
          </a:p>
          <a:p>
            <a:pPr marL="285750" lvl="2" indent="-285750">
              <a:lnSpc>
                <a:spcPct val="90000"/>
              </a:lnSpc>
              <a:buClr>
                <a:srgbClr val="01334E"/>
              </a:buClr>
              <a:buSzPts val="1800"/>
              <a:buFont typeface="Arial" panose="020B0604020202020204" pitchFamily="34" charset="0"/>
              <a:buChar char="•"/>
            </a:pPr>
            <a:r>
              <a:rPr lang="en-IE" sz="2000" i="0" u="none" strike="noStrike" cap="none" dirty="0">
                <a:solidFill>
                  <a:srgbClr val="01334E"/>
                </a:solidFill>
                <a:latin typeface="Arial"/>
                <a:ea typeface="Arial"/>
                <a:cs typeface="Arial"/>
                <a:sym typeface="Arial"/>
              </a:rPr>
              <a:t>Connected</a:t>
            </a:r>
          </a:p>
          <a:p>
            <a:pPr marL="285750" lvl="2" indent="-285750">
              <a:lnSpc>
                <a:spcPct val="90000"/>
              </a:lnSpc>
              <a:buClr>
                <a:srgbClr val="01334E"/>
              </a:buClr>
              <a:buSzPts val="1800"/>
              <a:buFont typeface="Arial" panose="020B0604020202020204" pitchFamily="34" charset="0"/>
              <a:buChar char="•"/>
            </a:pPr>
            <a:r>
              <a:rPr lang="en-IE" sz="2000" i="0" u="none" strike="noStrike" cap="none" dirty="0">
                <a:solidFill>
                  <a:srgbClr val="01334E"/>
                </a:solidFill>
                <a:latin typeface="Arial"/>
                <a:ea typeface="Arial"/>
                <a:cs typeface="Arial"/>
                <a:sym typeface="Arial"/>
              </a:rPr>
              <a:t>Responsible</a:t>
            </a:r>
          </a:p>
          <a:p>
            <a:pPr marL="285750" lvl="2" indent="-285750">
              <a:lnSpc>
                <a:spcPct val="90000"/>
              </a:lnSpc>
              <a:buClr>
                <a:srgbClr val="01334E"/>
              </a:buClr>
              <a:buSzPts val="1800"/>
              <a:buFont typeface="Arial" panose="020B0604020202020204" pitchFamily="34" charset="0"/>
              <a:buChar char="•"/>
            </a:pPr>
            <a:r>
              <a:rPr lang="en-IE" sz="2000" i="0" u="none" strike="noStrike" cap="none" dirty="0">
                <a:solidFill>
                  <a:srgbClr val="01334E"/>
                </a:solidFill>
                <a:latin typeface="Arial"/>
                <a:ea typeface="Arial"/>
                <a:cs typeface="Arial"/>
                <a:sym typeface="Arial"/>
              </a:rPr>
              <a:t>Resilient</a:t>
            </a:r>
          </a:p>
          <a:p>
            <a:pPr marL="285750" lvl="2" indent="-285750">
              <a:lnSpc>
                <a:spcPct val="90000"/>
              </a:lnSpc>
              <a:buClr>
                <a:srgbClr val="01334E"/>
              </a:buClr>
              <a:buSzPts val="1800"/>
              <a:buFont typeface="Arial" panose="020B0604020202020204" pitchFamily="34" charset="0"/>
              <a:buChar char="•"/>
            </a:pPr>
            <a:r>
              <a:rPr lang="en-IE" sz="2000" dirty="0">
                <a:solidFill>
                  <a:srgbClr val="01334E"/>
                </a:solidFill>
              </a:rPr>
              <a:t>Respected</a:t>
            </a:r>
          </a:p>
          <a:p>
            <a:pPr marL="285750" lvl="2" indent="-285750">
              <a:lnSpc>
                <a:spcPct val="90000"/>
              </a:lnSpc>
              <a:buClr>
                <a:srgbClr val="01334E"/>
              </a:buClr>
              <a:buSzPts val="1800"/>
              <a:buFont typeface="Arial" panose="020B0604020202020204" pitchFamily="34" charset="0"/>
              <a:buChar char="•"/>
            </a:pPr>
            <a:r>
              <a:rPr lang="en-IE" sz="2000" dirty="0">
                <a:solidFill>
                  <a:srgbClr val="01334E"/>
                </a:solidFill>
              </a:rPr>
              <a:t>Aware</a:t>
            </a:r>
            <a:endParaRPr sz="2000" i="0" u="none" strike="noStrike" cap="none" dirty="0">
              <a:solidFill>
                <a:srgbClr val="01334E"/>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334E"/>
              </a:buClr>
              <a:buSzPts val="1800"/>
              <a:buFont typeface="Arial"/>
              <a:buNone/>
            </a:pPr>
            <a:r>
              <a:rPr lang="en-IE" dirty="0"/>
              <a:t>Unit 3, Introduction</a:t>
            </a:r>
            <a:endParaRPr dirty="0"/>
          </a:p>
        </p:txBody>
      </p:sp>
      <p:sp>
        <p:nvSpPr>
          <p:cNvPr id="207" name="Google Shape;207;p8"/>
          <p:cNvSpPr txBox="1">
            <a:spLocks noGrp="1"/>
          </p:cNvSpPr>
          <p:nvPr>
            <p:ph type="body" idx="1"/>
          </p:nvPr>
        </p:nvSpPr>
        <p:spPr>
          <a:xfrm>
            <a:off x="661059" y="1330012"/>
            <a:ext cx="4969554" cy="22272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1334E"/>
              </a:buClr>
              <a:buSzPts val="4000"/>
              <a:buNone/>
            </a:pPr>
            <a:r>
              <a:rPr lang="en-IE" sz="2000" dirty="0"/>
              <a:t>Hi, I’m Claire. </a:t>
            </a:r>
          </a:p>
          <a:p>
            <a:pPr marL="0" lvl="0" indent="0" algn="ctr" rtl="0">
              <a:lnSpc>
                <a:spcPct val="90000"/>
              </a:lnSpc>
              <a:spcBef>
                <a:spcPts val="0"/>
              </a:spcBef>
              <a:spcAft>
                <a:spcPts val="0"/>
              </a:spcAft>
              <a:buClr>
                <a:srgbClr val="01334E"/>
              </a:buClr>
              <a:buSzPts val="4000"/>
              <a:buNone/>
            </a:pPr>
            <a:r>
              <a:rPr lang="en-IE" sz="2000" dirty="0"/>
              <a:t>Nice to meet you! </a:t>
            </a:r>
          </a:p>
          <a:p>
            <a:pPr marL="0" lvl="0" indent="0" algn="ctr" rtl="0">
              <a:lnSpc>
                <a:spcPct val="90000"/>
              </a:lnSpc>
              <a:spcBef>
                <a:spcPts val="0"/>
              </a:spcBef>
              <a:spcAft>
                <a:spcPts val="0"/>
              </a:spcAft>
              <a:buClr>
                <a:srgbClr val="01334E"/>
              </a:buClr>
              <a:buSzPts val="4000"/>
              <a:buNone/>
            </a:pPr>
            <a:r>
              <a:rPr lang="en-IE" sz="2000" dirty="0"/>
              <a:t>I’m here to tell you that we use icons (the small pictures below) in this unit. These will help you to understand what you will be doing during the different activities. </a:t>
            </a:r>
          </a:p>
          <a:p>
            <a:pPr marL="0" lvl="0" indent="0" algn="ctr" rtl="0">
              <a:lnSpc>
                <a:spcPct val="90000"/>
              </a:lnSpc>
              <a:spcBef>
                <a:spcPts val="0"/>
              </a:spcBef>
              <a:spcAft>
                <a:spcPts val="0"/>
              </a:spcAft>
              <a:buClr>
                <a:srgbClr val="01334E"/>
              </a:buClr>
              <a:buSzPts val="4000"/>
              <a:buNone/>
            </a:pPr>
            <a:r>
              <a:rPr lang="en-IE" sz="2000" dirty="0"/>
              <a:t>Have fun (and learn lots)!</a:t>
            </a:r>
          </a:p>
          <a:p>
            <a:pPr marL="0" lvl="0" indent="0" algn="ctr" rtl="0">
              <a:lnSpc>
                <a:spcPct val="90000"/>
              </a:lnSpc>
              <a:spcBef>
                <a:spcPts val="0"/>
              </a:spcBef>
              <a:spcAft>
                <a:spcPts val="0"/>
              </a:spcAft>
              <a:buClr>
                <a:srgbClr val="01334E"/>
              </a:buClr>
              <a:buSzPts val="4000"/>
              <a:buNone/>
            </a:pPr>
            <a:r>
              <a:rPr lang="en-IE" sz="2800" dirty="0"/>
              <a:t> </a:t>
            </a:r>
            <a:endParaRPr sz="2800" dirty="0"/>
          </a:p>
        </p:txBody>
      </p:sp>
      <p:pic>
        <p:nvPicPr>
          <p:cNvPr id="209" name="Google Shape;209;p8" descr="Icon&#10;&#10;Description automatically generated with low confidence"/>
          <p:cNvPicPr preferRelativeResize="0"/>
          <p:nvPr/>
        </p:nvPicPr>
        <p:blipFill rotWithShape="1">
          <a:blip r:embed="rId3">
            <a:alphaModFix/>
          </a:blip>
          <a:srcRect/>
          <a:stretch/>
        </p:blipFill>
        <p:spPr>
          <a:xfrm>
            <a:off x="1171983" y="1349981"/>
            <a:ext cx="685903" cy="433659"/>
          </a:xfrm>
          <a:prstGeom prst="rect">
            <a:avLst/>
          </a:prstGeom>
          <a:noFill/>
          <a:ln>
            <a:noFill/>
          </a:ln>
        </p:spPr>
      </p:pic>
      <p:pic>
        <p:nvPicPr>
          <p:cNvPr id="210" name="Google Shape;210;p8" descr="Icon&#10;&#10;Description automatically generated with low confidence"/>
          <p:cNvPicPr preferRelativeResize="0"/>
          <p:nvPr/>
        </p:nvPicPr>
        <p:blipFill rotWithShape="1">
          <a:blip r:embed="rId3">
            <a:alphaModFix/>
          </a:blip>
          <a:srcRect/>
          <a:stretch/>
        </p:blipFill>
        <p:spPr>
          <a:xfrm rot="10800000">
            <a:off x="4832632" y="3140637"/>
            <a:ext cx="685903" cy="433659"/>
          </a:xfrm>
          <a:prstGeom prst="rect">
            <a:avLst/>
          </a:prstGeom>
          <a:noFill/>
          <a:ln>
            <a:noFill/>
          </a:ln>
        </p:spPr>
      </p:pic>
      <p:pic>
        <p:nvPicPr>
          <p:cNvPr id="4" name="Picture 3">
            <a:extLst>
              <a:ext uri="{FF2B5EF4-FFF2-40B4-BE49-F238E27FC236}">
                <a16:creationId xmlns:a16="http://schemas.microsoft.com/office/drawing/2014/main" id="{AF671916-8BC8-3F25-0C66-709AF66ABFED}"/>
              </a:ext>
            </a:extLst>
          </p:cNvPr>
          <p:cNvPicPr>
            <a:picLocks noChangeAspect="1"/>
          </p:cNvPicPr>
          <p:nvPr/>
        </p:nvPicPr>
        <p:blipFill>
          <a:blip r:embed="rId4"/>
          <a:srcRect/>
          <a:stretch/>
        </p:blipFill>
        <p:spPr>
          <a:xfrm>
            <a:off x="6252021" y="342443"/>
            <a:ext cx="4255714" cy="4316019"/>
          </a:xfrm>
          <a:prstGeom prst="rect">
            <a:avLst/>
          </a:prstGeom>
        </p:spPr>
      </p:pic>
      <p:grpSp>
        <p:nvGrpSpPr>
          <p:cNvPr id="17" name="Group 16">
            <a:extLst>
              <a:ext uri="{FF2B5EF4-FFF2-40B4-BE49-F238E27FC236}">
                <a16:creationId xmlns:a16="http://schemas.microsoft.com/office/drawing/2014/main" id="{F227C52B-9564-A6C4-3556-C2460EBDD5FD}"/>
              </a:ext>
            </a:extLst>
          </p:cNvPr>
          <p:cNvGrpSpPr/>
          <p:nvPr/>
        </p:nvGrpSpPr>
        <p:grpSpPr>
          <a:xfrm>
            <a:off x="602961" y="3893964"/>
            <a:ext cx="5493039" cy="2730755"/>
            <a:chOff x="602961" y="3993980"/>
            <a:chExt cx="5493039" cy="2730755"/>
          </a:xfrm>
        </p:grpSpPr>
        <p:pic>
          <p:nvPicPr>
            <p:cNvPr id="11" name="Google Shape;425;p21" descr="Shape, square&#10;&#10;Description automatically generated">
              <a:extLst>
                <a:ext uri="{FF2B5EF4-FFF2-40B4-BE49-F238E27FC236}">
                  <a16:creationId xmlns:a16="http://schemas.microsoft.com/office/drawing/2014/main" id="{6F4A2433-C0D7-E050-42A5-81E150095675}"/>
                </a:ext>
              </a:extLst>
            </p:cNvPr>
            <p:cNvPicPr preferRelativeResize="0"/>
            <p:nvPr/>
          </p:nvPicPr>
          <p:blipFill rotWithShape="1">
            <a:blip r:embed="rId5">
              <a:alphaModFix/>
            </a:blip>
            <a:srcRect/>
            <a:stretch/>
          </p:blipFill>
          <p:spPr>
            <a:xfrm>
              <a:off x="610565" y="3993980"/>
              <a:ext cx="5181190" cy="2730755"/>
            </a:xfrm>
            <a:prstGeom prst="rect">
              <a:avLst/>
            </a:prstGeom>
            <a:noFill/>
            <a:ln>
              <a:noFill/>
            </a:ln>
          </p:spPr>
        </p:pic>
        <p:pic>
          <p:nvPicPr>
            <p:cNvPr id="5" name="Google Shape;331;p19" descr="Icon&#10;&#10;Description automatically generated">
              <a:extLst>
                <a:ext uri="{FF2B5EF4-FFF2-40B4-BE49-F238E27FC236}">
                  <a16:creationId xmlns:a16="http://schemas.microsoft.com/office/drawing/2014/main" id="{3D86F3FF-16E5-0AC8-801D-82DD1743D988}"/>
                </a:ext>
              </a:extLst>
            </p:cNvPr>
            <p:cNvPicPr preferRelativeResize="0"/>
            <p:nvPr/>
          </p:nvPicPr>
          <p:blipFill rotWithShape="1">
            <a:blip r:embed="rId6">
              <a:alphaModFix/>
            </a:blip>
            <a:srcRect/>
            <a:stretch/>
          </p:blipFill>
          <p:spPr>
            <a:xfrm>
              <a:off x="602962" y="4024142"/>
              <a:ext cx="1007241" cy="1007241"/>
            </a:xfrm>
            <a:prstGeom prst="rect">
              <a:avLst/>
            </a:prstGeom>
            <a:noFill/>
            <a:ln>
              <a:noFill/>
            </a:ln>
          </p:spPr>
        </p:pic>
        <p:sp>
          <p:nvSpPr>
            <p:cNvPr id="7" name="TextBox 6">
              <a:extLst>
                <a:ext uri="{FF2B5EF4-FFF2-40B4-BE49-F238E27FC236}">
                  <a16:creationId xmlns:a16="http://schemas.microsoft.com/office/drawing/2014/main" id="{AC0D6F49-76D5-690B-8740-9E7182279A8F}"/>
                </a:ext>
              </a:extLst>
            </p:cNvPr>
            <p:cNvSpPr txBox="1"/>
            <p:nvPr/>
          </p:nvSpPr>
          <p:spPr>
            <a:xfrm>
              <a:off x="1501046" y="4349013"/>
              <a:ext cx="1840832" cy="369332"/>
            </a:xfrm>
            <a:prstGeom prst="rect">
              <a:avLst/>
            </a:prstGeom>
            <a:noFill/>
          </p:spPr>
          <p:txBody>
            <a:bodyPr wrap="square" rtlCol="0">
              <a:spAutoFit/>
            </a:bodyPr>
            <a:lstStyle/>
            <a:p>
              <a:r>
                <a:rPr lang="en-IE" sz="1800" dirty="0"/>
                <a:t>Individual work</a:t>
              </a:r>
            </a:p>
          </p:txBody>
        </p:sp>
        <p:pic>
          <p:nvPicPr>
            <p:cNvPr id="13" name="Google Shape;330;p19" descr="A picture containing text&#10;&#10;Description automatically generated">
              <a:extLst>
                <a:ext uri="{FF2B5EF4-FFF2-40B4-BE49-F238E27FC236}">
                  <a16:creationId xmlns:a16="http://schemas.microsoft.com/office/drawing/2014/main" id="{CE1BFD98-AC04-4F57-7FE6-09C909D514DC}"/>
                </a:ext>
              </a:extLst>
            </p:cNvPr>
            <p:cNvPicPr preferRelativeResize="0"/>
            <p:nvPr/>
          </p:nvPicPr>
          <p:blipFill rotWithShape="1">
            <a:blip r:embed="rId7">
              <a:alphaModFix/>
            </a:blip>
            <a:srcRect/>
            <a:stretch/>
          </p:blipFill>
          <p:spPr>
            <a:xfrm>
              <a:off x="602961" y="4870817"/>
              <a:ext cx="1007241" cy="1007241"/>
            </a:xfrm>
            <a:prstGeom prst="rect">
              <a:avLst/>
            </a:prstGeom>
            <a:noFill/>
            <a:ln>
              <a:noFill/>
            </a:ln>
          </p:spPr>
        </p:pic>
        <p:sp>
          <p:nvSpPr>
            <p:cNvPr id="14" name="TextBox 13">
              <a:extLst>
                <a:ext uri="{FF2B5EF4-FFF2-40B4-BE49-F238E27FC236}">
                  <a16:creationId xmlns:a16="http://schemas.microsoft.com/office/drawing/2014/main" id="{75751AFA-902A-0D60-9913-180FBBBF634B}"/>
                </a:ext>
              </a:extLst>
            </p:cNvPr>
            <p:cNvSpPr txBox="1"/>
            <p:nvPr/>
          </p:nvSpPr>
          <p:spPr>
            <a:xfrm>
              <a:off x="1514934" y="5201750"/>
              <a:ext cx="1840832" cy="369332"/>
            </a:xfrm>
            <a:prstGeom prst="rect">
              <a:avLst/>
            </a:prstGeom>
            <a:noFill/>
          </p:spPr>
          <p:txBody>
            <a:bodyPr wrap="square" rtlCol="0">
              <a:spAutoFit/>
            </a:bodyPr>
            <a:lstStyle/>
            <a:p>
              <a:r>
                <a:rPr lang="en-IE" sz="1800" dirty="0"/>
                <a:t>Group work</a:t>
              </a:r>
            </a:p>
          </p:txBody>
        </p:sp>
        <p:pic>
          <p:nvPicPr>
            <p:cNvPr id="15" name="Google Shape;329;p19" descr="A picture containing icon&#10;&#10;Description automatically generated">
              <a:extLst>
                <a:ext uri="{FF2B5EF4-FFF2-40B4-BE49-F238E27FC236}">
                  <a16:creationId xmlns:a16="http://schemas.microsoft.com/office/drawing/2014/main" id="{D1734177-9900-3C1C-9DA4-63B15AACF03C}"/>
                </a:ext>
              </a:extLst>
            </p:cNvPr>
            <p:cNvPicPr preferRelativeResize="0"/>
            <p:nvPr/>
          </p:nvPicPr>
          <p:blipFill rotWithShape="1">
            <a:blip r:embed="rId8">
              <a:alphaModFix/>
            </a:blip>
            <a:srcRect/>
            <a:stretch/>
          </p:blipFill>
          <p:spPr>
            <a:xfrm>
              <a:off x="3379035" y="5624097"/>
              <a:ext cx="1007241" cy="1007241"/>
            </a:xfrm>
            <a:prstGeom prst="rect">
              <a:avLst/>
            </a:prstGeom>
            <a:noFill/>
            <a:ln>
              <a:noFill/>
            </a:ln>
          </p:spPr>
        </p:pic>
        <p:sp>
          <p:nvSpPr>
            <p:cNvPr id="16" name="TextBox 15">
              <a:extLst>
                <a:ext uri="{FF2B5EF4-FFF2-40B4-BE49-F238E27FC236}">
                  <a16:creationId xmlns:a16="http://schemas.microsoft.com/office/drawing/2014/main" id="{13B5AC21-A190-42B2-528D-38B971E7870D}"/>
                </a:ext>
              </a:extLst>
            </p:cNvPr>
            <p:cNvSpPr txBox="1"/>
            <p:nvPr/>
          </p:nvSpPr>
          <p:spPr>
            <a:xfrm>
              <a:off x="4255168" y="5893636"/>
              <a:ext cx="1840832" cy="646331"/>
            </a:xfrm>
            <a:prstGeom prst="rect">
              <a:avLst/>
            </a:prstGeom>
            <a:noFill/>
          </p:spPr>
          <p:txBody>
            <a:bodyPr wrap="square" rtlCol="0">
              <a:spAutoFit/>
            </a:bodyPr>
            <a:lstStyle/>
            <a:p>
              <a:r>
                <a:rPr lang="en-IE" sz="1800" dirty="0"/>
                <a:t>Extension activity</a:t>
              </a:r>
            </a:p>
          </p:txBody>
        </p:sp>
      </p:grpSp>
      <p:sp>
        <p:nvSpPr>
          <p:cNvPr id="21" name="TextBox 20">
            <a:extLst>
              <a:ext uri="{FF2B5EF4-FFF2-40B4-BE49-F238E27FC236}">
                <a16:creationId xmlns:a16="http://schemas.microsoft.com/office/drawing/2014/main" id="{8BC66A5D-D035-7CA5-8EBC-3687E1F7D59E}"/>
              </a:ext>
            </a:extLst>
          </p:cNvPr>
          <p:cNvSpPr txBox="1"/>
          <p:nvPr/>
        </p:nvSpPr>
        <p:spPr>
          <a:xfrm>
            <a:off x="4243955" y="4164025"/>
            <a:ext cx="1840832" cy="646331"/>
          </a:xfrm>
          <a:prstGeom prst="rect">
            <a:avLst/>
          </a:prstGeom>
          <a:noFill/>
        </p:spPr>
        <p:txBody>
          <a:bodyPr wrap="square" rtlCol="0">
            <a:spAutoFit/>
          </a:bodyPr>
          <a:lstStyle/>
          <a:p>
            <a:r>
              <a:rPr lang="en-IE" sz="1800" dirty="0"/>
              <a:t>Class discussion</a:t>
            </a:r>
          </a:p>
        </p:txBody>
      </p:sp>
      <p:pic>
        <p:nvPicPr>
          <p:cNvPr id="24" name="Picture 23" descr="Icon&#10;&#10;Description automatically generated">
            <a:extLst>
              <a:ext uri="{FF2B5EF4-FFF2-40B4-BE49-F238E27FC236}">
                <a16:creationId xmlns:a16="http://schemas.microsoft.com/office/drawing/2014/main" id="{B23E241C-496A-DBF9-0496-B6AA51936A2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341878" y="4716961"/>
            <a:ext cx="1007241" cy="1007241"/>
          </a:xfrm>
          <a:prstGeom prst="rect">
            <a:avLst/>
          </a:prstGeom>
        </p:spPr>
      </p:pic>
      <p:sp>
        <p:nvSpPr>
          <p:cNvPr id="25" name="TextBox 24">
            <a:extLst>
              <a:ext uri="{FF2B5EF4-FFF2-40B4-BE49-F238E27FC236}">
                <a16:creationId xmlns:a16="http://schemas.microsoft.com/office/drawing/2014/main" id="{782D7CEC-183B-DF31-F18F-1F03B8F3E521}"/>
              </a:ext>
            </a:extLst>
          </p:cNvPr>
          <p:cNvSpPr txBox="1"/>
          <p:nvPr/>
        </p:nvSpPr>
        <p:spPr>
          <a:xfrm>
            <a:off x="4277119" y="5015590"/>
            <a:ext cx="1840832" cy="369332"/>
          </a:xfrm>
          <a:prstGeom prst="rect">
            <a:avLst/>
          </a:prstGeom>
          <a:noFill/>
        </p:spPr>
        <p:txBody>
          <a:bodyPr wrap="square" rtlCol="0">
            <a:spAutoFit/>
          </a:bodyPr>
          <a:lstStyle/>
          <a:p>
            <a:r>
              <a:rPr lang="en-IE" sz="1800" dirty="0"/>
              <a:t>Reading</a:t>
            </a:r>
          </a:p>
        </p:txBody>
      </p:sp>
      <p:pic>
        <p:nvPicPr>
          <p:cNvPr id="26" name="Picture 25" descr="Icon&#10;&#10;Description automatically generated">
            <a:extLst>
              <a:ext uri="{FF2B5EF4-FFF2-40B4-BE49-F238E27FC236}">
                <a16:creationId xmlns:a16="http://schemas.microsoft.com/office/drawing/2014/main" id="{81E94CBC-E131-4DB9-64AC-5EAB02FA625A}"/>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3372333" y="3834600"/>
            <a:ext cx="1007241" cy="1007241"/>
          </a:xfrm>
          <a:prstGeom prst="rect">
            <a:avLst/>
          </a:prstGeom>
        </p:spPr>
      </p:pic>
      <p:pic>
        <p:nvPicPr>
          <p:cNvPr id="6" name="Google Shape;337;p19" descr="Icon&#10;&#10;Description automatically generated">
            <a:extLst>
              <a:ext uri="{FF2B5EF4-FFF2-40B4-BE49-F238E27FC236}">
                <a16:creationId xmlns:a16="http://schemas.microsoft.com/office/drawing/2014/main" id="{CF03CD78-2291-8D4F-9CF6-F51CCD27A703}"/>
              </a:ext>
            </a:extLst>
          </p:cNvPr>
          <p:cNvPicPr preferRelativeResize="0"/>
          <p:nvPr/>
        </p:nvPicPr>
        <p:blipFill rotWithShape="1">
          <a:blip r:embed="rId11">
            <a:alphaModFix/>
          </a:blip>
          <a:srcRect/>
          <a:stretch/>
        </p:blipFill>
        <p:spPr>
          <a:xfrm>
            <a:off x="595359" y="5617476"/>
            <a:ext cx="1007241" cy="1007241"/>
          </a:xfrm>
          <a:prstGeom prst="rect">
            <a:avLst/>
          </a:prstGeom>
          <a:noFill/>
          <a:ln>
            <a:noFill/>
          </a:ln>
        </p:spPr>
      </p:pic>
      <p:sp>
        <p:nvSpPr>
          <p:cNvPr id="8" name="TextBox 7">
            <a:extLst>
              <a:ext uri="{FF2B5EF4-FFF2-40B4-BE49-F238E27FC236}">
                <a16:creationId xmlns:a16="http://schemas.microsoft.com/office/drawing/2014/main" id="{B4805EB0-724C-F23F-30CB-3D019AB0A854}"/>
              </a:ext>
            </a:extLst>
          </p:cNvPr>
          <p:cNvSpPr txBox="1"/>
          <p:nvPr/>
        </p:nvSpPr>
        <p:spPr>
          <a:xfrm>
            <a:off x="1501046" y="5910881"/>
            <a:ext cx="1840832" cy="369332"/>
          </a:xfrm>
          <a:prstGeom prst="rect">
            <a:avLst/>
          </a:prstGeom>
          <a:noFill/>
        </p:spPr>
        <p:txBody>
          <a:bodyPr wrap="square" rtlCol="0">
            <a:spAutoFit/>
          </a:bodyPr>
          <a:lstStyle/>
          <a:p>
            <a:r>
              <a:rPr lang="en-IE" sz="1800" dirty="0"/>
              <a:t>Pair work</a:t>
            </a:r>
          </a:p>
        </p:txBody>
      </p:sp>
    </p:spTree>
    <p:extLst>
      <p:ext uri="{BB962C8B-B14F-4D97-AF65-F5344CB8AC3E}">
        <p14:creationId xmlns:p14="http://schemas.microsoft.com/office/powerpoint/2010/main" val="4252853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8" name="Google Shape;425;p21" descr="Shape, square&#10;&#10;Description automatically generated">
            <a:extLst>
              <a:ext uri="{FF2B5EF4-FFF2-40B4-BE49-F238E27FC236}">
                <a16:creationId xmlns:a16="http://schemas.microsoft.com/office/drawing/2014/main" id="{B0D015A2-F1C8-979B-F89E-68438AE531F7}"/>
              </a:ext>
            </a:extLst>
          </p:cNvPr>
          <p:cNvPicPr preferRelativeResize="0"/>
          <p:nvPr/>
        </p:nvPicPr>
        <p:blipFill rotWithShape="1">
          <a:blip r:embed="rId3">
            <a:alphaModFix/>
          </a:blip>
          <a:srcRect/>
          <a:stretch/>
        </p:blipFill>
        <p:spPr>
          <a:xfrm rot="5400000">
            <a:off x="11028677" y="985353"/>
            <a:ext cx="1007242" cy="820582"/>
          </a:xfrm>
          <a:prstGeom prst="rect">
            <a:avLst/>
          </a:prstGeom>
          <a:noFill/>
          <a:ln>
            <a:noFill/>
          </a:ln>
        </p:spPr>
      </p:pic>
      <p:sp>
        <p:nvSpPr>
          <p:cNvPr id="172" name="Google Shape;172;p3"/>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800"/>
              <a:buFont typeface="Arial"/>
              <a:buNone/>
            </a:pPr>
            <a:r>
              <a:rPr lang="en-IE" dirty="0"/>
              <a:t>Unit 3, Activity 1</a:t>
            </a:r>
            <a:endParaRPr dirty="0"/>
          </a:p>
        </p:txBody>
      </p:sp>
      <p:grpSp>
        <p:nvGrpSpPr>
          <p:cNvPr id="11" name="Group 10">
            <a:extLst>
              <a:ext uri="{FF2B5EF4-FFF2-40B4-BE49-F238E27FC236}">
                <a16:creationId xmlns:a16="http://schemas.microsoft.com/office/drawing/2014/main" id="{420888C1-8072-CCD7-8613-0B07182C069F}"/>
              </a:ext>
            </a:extLst>
          </p:cNvPr>
          <p:cNvGrpSpPr/>
          <p:nvPr/>
        </p:nvGrpSpPr>
        <p:grpSpPr>
          <a:xfrm>
            <a:off x="1852778" y="939790"/>
            <a:ext cx="9157560" cy="1983948"/>
            <a:chOff x="1852777" y="801726"/>
            <a:chExt cx="9157560" cy="1827472"/>
          </a:xfrm>
        </p:grpSpPr>
        <p:pic>
          <p:nvPicPr>
            <p:cNvPr id="7" name="Google Shape;406;p20">
              <a:extLst>
                <a:ext uri="{FF2B5EF4-FFF2-40B4-BE49-F238E27FC236}">
                  <a16:creationId xmlns:a16="http://schemas.microsoft.com/office/drawing/2014/main" id="{609E8080-708D-D41B-8050-DCA5AB5077AD}"/>
                </a:ext>
              </a:extLst>
            </p:cNvPr>
            <p:cNvPicPr preferRelativeResize="0"/>
            <p:nvPr/>
          </p:nvPicPr>
          <p:blipFill rotWithShape="1">
            <a:blip r:embed="rId4">
              <a:alphaModFix/>
            </a:blip>
            <a:srcRect/>
            <a:stretch/>
          </p:blipFill>
          <p:spPr>
            <a:xfrm>
              <a:off x="1852777" y="801726"/>
              <a:ext cx="9157560" cy="1827472"/>
            </a:xfrm>
            <a:prstGeom prst="rect">
              <a:avLst/>
            </a:prstGeom>
            <a:noFill/>
            <a:ln>
              <a:noFill/>
            </a:ln>
          </p:spPr>
        </p:pic>
        <p:sp>
          <p:nvSpPr>
            <p:cNvPr id="9" name="TextBox 8">
              <a:extLst>
                <a:ext uri="{FF2B5EF4-FFF2-40B4-BE49-F238E27FC236}">
                  <a16:creationId xmlns:a16="http://schemas.microsoft.com/office/drawing/2014/main" id="{7B2CFEDF-4A3C-F69F-B40F-BCCFECB76A08}"/>
                </a:ext>
              </a:extLst>
            </p:cNvPr>
            <p:cNvSpPr txBox="1"/>
            <p:nvPr/>
          </p:nvSpPr>
          <p:spPr>
            <a:xfrm>
              <a:off x="2010264" y="888364"/>
              <a:ext cx="9000073" cy="1644311"/>
            </a:xfrm>
            <a:prstGeom prst="rect">
              <a:avLst/>
            </a:prstGeom>
            <a:noFill/>
          </p:spPr>
          <p:txBody>
            <a:bodyPr wrap="square" rtlCol="0">
              <a:spAutoFit/>
            </a:bodyPr>
            <a:lstStyle/>
            <a:p>
              <a:r>
                <a:rPr lang="en-IE" sz="2200" dirty="0"/>
                <a:t>Teachers were once young people in school, just like you. Hard to believe, I know! </a:t>
              </a:r>
            </a:p>
            <a:p>
              <a:r>
                <a:rPr lang="en-IE" sz="2200" dirty="0"/>
                <a:t>At some point, they looked into their future and thought “I want to be a teacher”. </a:t>
              </a:r>
            </a:p>
            <a:p>
              <a:r>
                <a:rPr lang="en-IE" sz="2200" dirty="0"/>
                <a:t>When you look into your future, what do you see yourself doing? </a:t>
              </a:r>
            </a:p>
          </p:txBody>
        </p:sp>
      </p:grpSp>
      <p:pic>
        <p:nvPicPr>
          <p:cNvPr id="2" name="Picture 1">
            <a:extLst>
              <a:ext uri="{FF2B5EF4-FFF2-40B4-BE49-F238E27FC236}">
                <a16:creationId xmlns:a16="http://schemas.microsoft.com/office/drawing/2014/main" id="{941C64E7-7E28-F9EF-2901-849085580741}"/>
              </a:ext>
            </a:extLst>
          </p:cNvPr>
          <p:cNvPicPr>
            <a:picLocks noChangeAspect="1"/>
          </p:cNvPicPr>
          <p:nvPr/>
        </p:nvPicPr>
        <p:blipFill>
          <a:blip r:embed="rId5"/>
          <a:srcRect/>
          <a:stretch/>
        </p:blipFill>
        <p:spPr>
          <a:xfrm>
            <a:off x="330264" y="990065"/>
            <a:ext cx="1702796" cy="1726924"/>
          </a:xfrm>
          <a:prstGeom prst="rect">
            <a:avLst/>
          </a:prstGeom>
        </p:spPr>
      </p:pic>
      <p:grpSp>
        <p:nvGrpSpPr>
          <p:cNvPr id="16" name="Group 15">
            <a:extLst>
              <a:ext uri="{FF2B5EF4-FFF2-40B4-BE49-F238E27FC236}">
                <a16:creationId xmlns:a16="http://schemas.microsoft.com/office/drawing/2014/main" id="{119EF7D5-69F1-BE31-EE8D-A581342CEFE5}"/>
              </a:ext>
            </a:extLst>
          </p:cNvPr>
          <p:cNvGrpSpPr/>
          <p:nvPr/>
        </p:nvGrpSpPr>
        <p:grpSpPr>
          <a:xfrm>
            <a:off x="1749529" y="3195381"/>
            <a:ext cx="9269229" cy="3134112"/>
            <a:chOff x="1749529" y="3195381"/>
            <a:chExt cx="9269229" cy="3134112"/>
          </a:xfrm>
        </p:grpSpPr>
        <p:pic>
          <p:nvPicPr>
            <p:cNvPr id="5" name="Picture 4" descr="Shape, square&#10;&#10;Description automatically generated">
              <a:extLst>
                <a:ext uri="{FF2B5EF4-FFF2-40B4-BE49-F238E27FC236}">
                  <a16:creationId xmlns:a16="http://schemas.microsoft.com/office/drawing/2014/main" id="{D12AEA8D-6855-8626-34A0-AF5324EB6330}"/>
                </a:ext>
              </a:extLst>
            </p:cNvPr>
            <p:cNvPicPr>
              <a:picLocks noChangeAspect="1"/>
            </p:cNvPicPr>
            <p:nvPr/>
          </p:nvPicPr>
          <p:blipFill>
            <a:blip r:embed="rId3"/>
            <a:stretch>
              <a:fillRect/>
            </a:stretch>
          </p:blipFill>
          <p:spPr>
            <a:xfrm>
              <a:off x="1749529" y="3195381"/>
              <a:ext cx="9269229" cy="3134112"/>
            </a:xfrm>
            <a:prstGeom prst="rect">
              <a:avLst/>
            </a:prstGeom>
          </p:spPr>
        </p:pic>
        <p:sp>
          <p:nvSpPr>
            <p:cNvPr id="8" name="TextBox 7">
              <a:extLst>
                <a:ext uri="{FF2B5EF4-FFF2-40B4-BE49-F238E27FC236}">
                  <a16:creationId xmlns:a16="http://schemas.microsoft.com/office/drawing/2014/main" id="{70582B45-4FF0-172C-B7CE-E511CDC5357B}"/>
                </a:ext>
              </a:extLst>
            </p:cNvPr>
            <p:cNvSpPr txBox="1"/>
            <p:nvPr/>
          </p:nvSpPr>
          <p:spPr>
            <a:xfrm>
              <a:off x="2129589" y="3409258"/>
              <a:ext cx="8554453" cy="2677656"/>
            </a:xfrm>
            <a:prstGeom prst="rect">
              <a:avLst/>
            </a:prstGeom>
            <a:noFill/>
          </p:spPr>
          <p:txBody>
            <a:bodyPr wrap="square" rtlCol="0">
              <a:spAutoFit/>
            </a:bodyPr>
            <a:lstStyle/>
            <a:p>
              <a:r>
                <a:rPr lang="en-IE" sz="2400" dirty="0"/>
                <a:t>I want …………………………………………………………...….</a:t>
              </a:r>
            </a:p>
            <a:p>
              <a:r>
                <a:rPr lang="en-IE" sz="2400" dirty="0"/>
                <a:t>…………………………………………………………...………….………………………………………………………………………………………………………………………………………………………………………………………………………………………………………………………………………………………………</a:t>
              </a:r>
            </a:p>
            <a:p>
              <a:endParaRPr lang="en-IE" sz="2400" dirty="0"/>
            </a:p>
          </p:txBody>
        </p:sp>
      </p:grpSp>
      <p:pic>
        <p:nvPicPr>
          <p:cNvPr id="1028" name="Picture 4" descr="estrela-gif-l - Free animated GIF - PicMix">
            <a:extLst>
              <a:ext uri="{FF2B5EF4-FFF2-40B4-BE49-F238E27FC236}">
                <a16:creationId xmlns:a16="http://schemas.microsoft.com/office/drawing/2014/main" id="{19491F89-7750-FFE8-B630-8E9B7317B1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667" y="2128124"/>
            <a:ext cx="8308376" cy="4398002"/>
          </a:xfrm>
          <a:prstGeom prst="rect">
            <a:avLst/>
          </a:prstGeom>
          <a:noFill/>
          <a:extLst>
            <a:ext uri="{909E8E84-426E-40DD-AFC4-6F175D3DCCD1}">
              <a14:hiddenFill xmlns:a14="http://schemas.microsoft.com/office/drawing/2010/main">
                <a:solidFill>
                  <a:srgbClr val="FFFFFF"/>
                </a:solidFill>
              </a14:hiddenFill>
            </a:ext>
          </a:extLst>
        </p:spPr>
      </p:pic>
      <p:pic>
        <p:nvPicPr>
          <p:cNvPr id="15" name="Google Shape;331;p19" descr="Icon&#10;&#10;Description automatically generated">
            <a:extLst>
              <a:ext uri="{FF2B5EF4-FFF2-40B4-BE49-F238E27FC236}">
                <a16:creationId xmlns:a16="http://schemas.microsoft.com/office/drawing/2014/main" id="{DEE96E21-E49A-CE4D-5490-B2E0BB96473A}"/>
              </a:ext>
            </a:extLst>
          </p:cNvPr>
          <p:cNvPicPr preferRelativeResize="0"/>
          <p:nvPr/>
        </p:nvPicPr>
        <p:blipFill rotWithShape="1">
          <a:blip r:embed="rId7">
            <a:alphaModFix/>
          </a:blip>
          <a:srcRect/>
          <a:stretch/>
        </p:blipFill>
        <p:spPr>
          <a:xfrm>
            <a:off x="11028677" y="837213"/>
            <a:ext cx="1007241" cy="1007241"/>
          </a:xfrm>
          <a:prstGeom prst="rect">
            <a:avLst/>
          </a:prstGeom>
          <a:noFill/>
          <a:ln>
            <a:noFill/>
          </a:ln>
        </p:spPr>
      </p:pic>
    </p:spTree>
    <p:extLst>
      <p:ext uri="{BB962C8B-B14F-4D97-AF65-F5344CB8AC3E}">
        <p14:creationId xmlns:p14="http://schemas.microsoft.com/office/powerpoint/2010/main" val="68008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additive="base">
                                        <p:cTn id="14" dur="500" fill="hold"/>
                                        <p:tgtEl>
                                          <p:spTgt spid="1028"/>
                                        </p:tgtEl>
                                        <p:attrNameLst>
                                          <p:attrName>ppt_x</p:attrName>
                                        </p:attrNameLst>
                                      </p:cBhvr>
                                      <p:tavLst>
                                        <p:tav tm="0">
                                          <p:val>
                                            <p:strVal val="#ppt_x"/>
                                          </p:val>
                                        </p:tav>
                                        <p:tav tm="100000">
                                          <p:val>
                                            <p:strVal val="#ppt_x"/>
                                          </p:val>
                                        </p:tav>
                                      </p:tavLst>
                                    </p:anim>
                                    <p:anim calcmode="lin" valueType="num">
                                      <p:cBhvr additive="base">
                                        <p:cTn id="15"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800"/>
              <a:buFont typeface="Arial"/>
              <a:buNone/>
            </a:pPr>
            <a:r>
              <a:rPr lang="en-IE" dirty="0"/>
              <a:t>Unit 3, Activity 1</a:t>
            </a:r>
            <a:endParaRPr dirty="0"/>
          </a:p>
        </p:txBody>
      </p:sp>
      <p:pic>
        <p:nvPicPr>
          <p:cNvPr id="1031" name="Google Shape;331;p19" descr="Icon&#10;&#10;Description automatically generated">
            <a:extLst>
              <a:ext uri="{FF2B5EF4-FFF2-40B4-BE49-F238E27FC236}">
                <a16:creationId xmlns:a16="http://schemas.microsoft.com/office/drawing/2014/main" id="{53C75958-D6CA-7969-45F7-E3DBFBF65C8C}"/>
              </a:ext>
            </a:extLst>
          </p:cNvPr>
          <p:cNvPicPr preferRelativeResize="0"/>
          <p:nvPr/>
        </p:nvPicPr>
        <p:blipFill rotWithShape="1">
          <a:blip r:embed="rId3">
            <a:alphaModFix/>
          </a:blip>
          <a:srcRect/>
          <a:stretch/>
        </p:blipFill>
        <p:spPr>
          <a:xfrm>
            <a:off x="11194471" y="681037"/>
            <a:ext cx="1007241" cy="1007241"/>
          </a:xfrm>
          <a:prstGeom prst="rect">
            <a:avLst/>
          </a:prstGeom>
          <a:noFill/>
          <a:ln>
            <a:noFill/>
          </a:ln>
        </p:spPr>
      </p:pic>
      <p:sp>
        <p:nvSpPr>
          <p:cNvPr id="4" name="TextBox 3">
            <a:extLst>
              <a:ext uri="{FF2B5EF4-FFF2-40B4-BE49-F238E27FC236}">
                <a16:creationId xmlns:a16="http://schemas.microsoft.com/office/drawing/2014/main" id="{4C5135AE-6599-D3F4-AB00-94851B8F609F}"/>
              </a:ext>
            </a:extLst>
          </p:cNvPr>
          <p:cNvSpPr txBox="1"/>
          <p:nvPr/>
        </p:nvSpPr>
        <p:spPr>
          <a:xfrm>
            <a:off x="505327" y="902363"/>
            <a:ext cx="3621505" cy="5509200"/>
          </a:xfrm>
          <a:prstGeom prst="rect">
            <a:avLst/>
          </a:prstGeom>
          <a:noFill/>
        </p:spPr>
        <p:txBody>
          <a:bodyPr wrap="square" rtlCol="0">
            <a:spAutoFit/>
          </a:bodyPr>
          <a:lstStyle/>
          <a:p>
            <a:r>
              <a:rPr lang="en-IE" sz="2200" b="1" dirty="0"/>
              <a:t>Step One:</a:t>
            </a:r>
          </a:p>
          <a:p>
            <a:endParaRPr lang="en-IE" sz="2200" dirty="0"/>
          </a:p>
          <a:p>
            <a:r>
              <a:rPr lang="en-IE" sz="2200" dirty="0"/>
              <a:t>I want to be a teacher</a:t>
            </a:r>
          </a:p>
          <a:p>
            <a:endParaRPr lang="en-IE" sz="2200" dirty="0"/>
          </a:p>
          <a:p>
            <a:r>
              <a:rPr lang="en-IE" sz="2200" dirty="0">
                <a:solidFill>
                  <a:srgbClr val="A958DD"/>
                </a:solidFill>
              </a:rPr>
              <a:t>I</a:t>
            </a:r>
            <a:r>
              <a:rPr lang="en-IE" sz="2200" dirty="0"/>
              <a:t> w</a:t>
            </a:r>
            <a:r>
              <a:rPr lang="en-IE" sz="2200" dirty="0">
                <a:solidFill>
                  <a:srgbClr val="A958DD"/>
                </a:solidFill>
              </a:rPr>
              <a:t>a</a:t>
            </a:r>
            <a:r>
              <a:rPr lang="en-IE" sz="2200" dirty="0"/>
              <a:t>nt t</a:t>
            </a:r>
            <a:r>
              <a:rPr lang="en-IE" sz="2200" dirty="0">
                <a:solidFill>
                  <a:srgbClr val="A958DD"/>
                </a:solidFill>
              </a:rPr>
              <a:t>o </a:t>
            </a:r>
            <a:r>
              <a:rPr lang="en-IE" sz="2200" dirty="0"/>
              <a:t>b</a:t>
            </a:r>
            <a:r>
              <a:rPr lang="en-IE" sz="2200" dirty="0">
                <a:solidFill>
                  <a:srgbClr val="A958DD"/>
                </a:solidFill>
              </a:rPr>
              <a:t>e a </a:t>
            </a:r>
            <a:r>
              <a:rPr lang="en-IE" sz="2200" dirty="0"/>
              <a:t>t</a:t>
            </a:r>
            <a:r>
              <a:rPr lang="en-IE" sz="2200" dirty="0">
                <a:solidFill>
                  <a:srgbClr val="A958DD"/>
                </a:solidFill>
              </a:rPr>
              <a:t>ea</a:t>
            </a:r>
            <a:r>
              <a:rPr lang="en-IE" sz="2200" dirty="0"/>
              <a:t>ch</a:t>
            </a:r>
            <a:r>
              <a:rPr lang="en-IE" sz="2200" dirty="0">
                <a:solidFill>
                  <a:srgbClr val="A958DD"/>
                </a:solidFill>
              </a:rPr>
              <a:t>e</a:t>
            </a:r>
            <a:r>
              <a:rPr lang="en-IE" sz="2200" dirty="0"/>
              <a:t>r</a:t>
            </a:r>
          </a:p>
          <a:p>
            <a:endParaRPr lang="en-IE" sz="2200" dirty="0"/>
          </a:p>
          <a:p>
            <a:r>
              <a:rPr lang="en-IE" sz="2200" dirty="0">
                <a:solidFill>
                  <a:schemeClr val="bg1"/>
                </a:solidFill>
              </a:rPr>
              <a:t>I </a:t>
            </a:r>
            <a:r>
              <a:rPr lang="en-IE" sz="2200" dirty="0"/>
              <a:t>w</a:t>
            </a:r>
            <a:r>
              <a:rPr lang="en-IE" sz="2200" dirty="0">
                <a:solidFill>
                  <a:schemeClr val="bg1"/>
                </a:solidFill>
              </a:rPr>
              <a:t>a</a:t>
            </a:r>
            <a:r>
              <a:rPr lang="en-IE" sz="2200" dirty="0"/>
              <a:t>nt t</a:t>
            </a:r>
            <a:r>
              <a:rPr lang="en-IE" sz="2200" dirty="0">
                <a:solidFill>
                  <a:schemeClr val="bg1"/>
                </a:solidFill>
              </a:rPr>
              <a:t>o</a:t>
            </a:r>
            <a:r>
              <a:rPr lang="en-IE" sz="2200" dirty="0"/>
              <a:t> b</a:t>
            </a:r>
            <a:r>
              <a:rPr lang="en-IE" sz="2200" dirty="0">
                <a:solidFill>
                  <a:schemeClr val="bg1"/>
                </a:solidFill>
              </a:rPr>
              <a:t>e a </a:t>
            </a:r>
            <a:r>
              <a:rPr lang="en-IE" sz="2200" dirty="0"/>
              <a:t>t</a:t>
            </a:r>
            <a:r>
              <a:rPr lang="en-IE" sz="2200" dirty="0">
                <a:solidFill>
                  <a:schemeClr val="bg1"/>
                </a:solidFill>
              </a:rPr>
              <a:t>ea</a:t>
            </a:r>
            <a:r>
              <a:rPr lang="en-IE" sz="2200" dirty="0"/>
              <a:t>ch</a:t>
            </a:r>
            <a:r>
              <a:rPr lang="en-IE" sz="2200" dirty="0">
                <a:solidFill>
                  <a:schemeClr val="bg1"/>
                </a:solidFill>
              </a:rPr>
              <a:t>e</a:t>
            </a:r>
            <a:r>
              <a:rPr lang="en-IE" sz="2200" dirty="0"/>
              <a:t>r</a:t>
            </a:r>
          </a:p>
          <a:p>
            <a:endParaRPr lang="en-IE" sz="2200" dirty="0"/>
          </a:p>
          <a:p>
            <a:r>
              <a:rPr lang="en-IE" sz="2200" b="1" dirty="0"/>
              <a:t>Step Two:</a:t>
            </a:r>
          </a:p>
          <a:p>
            <a:endParaRPr lang="en-IE" sz="2200" dirty="0"/>
          </a:p>
          <a:p>
            <a:r>
              <a:rPr lang="en-IE" sz="2200" dirty="0">
                <a:solidFill>
                  <a:schemeClr val="bg1"/>
                </a:solidFill>
              </a:rPr>
              <a:t>I </a:t>
            </a:r>
            <a:r>
              <a:rPr lang="en-IE" sz="2200" dirty="0"/>
              <a:t>w</a:t>
            </a:r>
            <a:r>
              <a:rPr lang="en-IE" sz="2200" dirty="0">
                <a:solidFill>
                  <a:schemeClr val="bg1"/>
                </a:solidFill>
              </a:rPr>
              <a:t>a</a:t>
            </a:r>
            <a:r>
              <a:rPr lang="en-IE" sz="2200" dirty="0"/>
              <a:t>nt </a:t>
            </a:r>
            <a:r>
              <a:rPr lang="en-IE" sz="2200" dirty="0">
                <a:solidFill>
                  <a:srgbClr val="A958DD"/>
                </a:solidFill>
              </a:rPr>
              <a:t>t  </a:t>
            </a:r>
            <a:r>
              <a:rPr lang="en-IE" sz="2200" dirty="0"/>
              <a:t>b</a:t>
            </a:r>
            <a:r>
              <a:rPr lang="en-IE" sz="2200" dirty="0">
                <a:solidFill>
                  <a:schemeClr val="bg1"/>
                </a:solidFill>
              </a:rPr>
              <a:t>e a </a:t>
            </a:r>
            <a:r>
              <a:rPr lang="en-IE" sz="2200" dirty="0">
                <a:solidFill>
                  <a:srgbClr val="A958DD"/>
                </a:solidFill>
              </a:rPr>
              <a:t>t</a:t>
            </a:r>
            <a:r>
              <a:rPr lang="en-IE" sz="2200" dirty="0">
                <a:solidFill>
                  <a:schemeClr val="bg1"/>
                </a:solidFill>
              </a:rPr>
              <a:t>ea</a:t>
            </a:r>
            <a:r>
              <a:rPr lang="en-IE" sz="2200" dirty="0"/>
              <a:t>ch</a:t>
            </a:r>
            <a:r>
              <a:rPr lang="en-IE" sz="2200" dirty="0">
                <a:solidFill>
                  <a:schemeClr val="bg1"/>
                </a:solidFill>
              </a:rPr>
              <a:t>e</a:t>
            </a:r>
            <a:r>
              <a:rPr lang="en-IE" sz="2200" dirty="0"/>
              <a:t>r</a:t>
            </a:r>
          </a:p>
          <a:p>
            <a:endParaRPr lang="en-IE" sz="2200" dirty="0"/>
          </a:p>
          <a:p>
            <a:r>
              <a:rPr lang="en-IE" sz="2200" dirty="0">
                <a:solidFill>
                  <a:schemeClr val="bg1"/>
                </a:solidFill>
              </a:rPr>
              <a:t>I </a:t>
            </a:r>
            <a:r>
              <a:rPr lang="en-IE" sz="2200" dirty="0"/>
              <a:t>w</a:t>
            </a:r>
            <a:r>
              <a:rPr lang="en-IE" sz="2200" dirty="0">
                <a:solidFill>
                  <a:schemeClr val="bg1"/>
                </a:solidFill>
              </a:rPr>
              <a:t>a</a:t>
            </a:r>
            <a:r>
              <a:rPr lang="en-IE" sz="2200" dirty="0"/>
              <a:t>nt </a:t>
            </a:r>
            <a:r>
              <a:rPr lang="en-IE" sz="2200" dirty="0">
                <a:solidFill>
                  <a:schemeClr val="bg1"/>
                </a:solidFill>
              </a:rPr>
              <a:t>t</a:t>
            </a:r>
            <a:r>
              <a:rPr lang="en-IE" sz="2200" dirty="0">
                <a:solidFill>
                  <a:srgbClr val="A958DD"/>
                </a:solidFill>
              </a:rPr>
              <a:t>  </a:t>
            </a:r>
            <a:r>
              <a:rPr lang="en-IE" sz="2200" dirty="0"/>
              <a:t>b</a:t>
            </a:r>
            <a:r>
              <a:rPr lang="en-IE" sz="2200" dirty="0">
                <a:solidFill>
                  <a:schemeClr val="bg1"/>
                </a:solidFill>
              </a:rPr>
              <a:t>e a tea</a:t>
            </a:r>
            <a:r>
              <a:rPr lang="en-IE" sz="2200" dirty="0"/>
              <a:t>ch</a:t>
            </a:r>
            <a:r>
              <a:rPr lang="en-IE" sz="2200" dirty="0">
                <a:solidFill>
                  <a:schemeClr val="bg1"/>
                </a:solidFill>
              </a:rPr>
              <a:t>e</a:t>
            </a:r>
            <a:r>
              <a:rPr lang="en-IE" sz="2200" dirty="0"/>
              <a:t>r</a:t>
            </a:r>
          </a:p>
          <a:p>
            <a:endParaRPr lang="en-IE" sz="2200" dirty="0"/>
          </a:p>
          <a:p>
            <a:endParaRPr lang="en-IE" sz="2200" dirty="0"/>
          </a:p>
          <a:p>
            <a:endParaRPr lang="en-IE" sz="2200" dirty="0"/>
          </a:p>
        </p:txBody>
      </p:sp>
      <p:grpSp>
        <p:nvGrpSpPr>
          <p:cNvPr id="18" name="Group 17">
            <a:extLst>
              <a:ext uri="{FF2B5EF4-FFF2-40B4-BE49-F238E27FC236}">
                <a16:creationId xmlns:a16="http://schemas.microsoft.com/office/drawing/2014/main" id="{CF6CDA43-5870-A090-5C6D-5C6D97055F50}"/>
              </a:ext>
            </a:extLst>
          </p:cNvPr>
          <p:cNvGrpSpPr/>
          <p:nvPr/>
        </p:nvGrpSpPr>
        <p:grpSpPr>
          <a:xfrm>
            <a:off x="5690937" y="902363"/>
            <a:ext cx="5685485" cy="4464600"/>
            <a:chOff x="5690937" y="902363"/>
            <a:chExt cx="5685485" cy="4464600"/>
          </a:xfrm>
        </p:grpSpPr>
        <p:sp>
          <p:nvSpPr>
            <p:cNvPr id="7" name="TextBox 6">
              <a:extLst>
                <a:ext uri="{FF2B5EF4-FFF2-40B4-BE49-F238E27FC236}">
                  <a16:creationId xmlns:a16="http://schemas.microsoft.com/office/drawing/2014/main" id="{F61EA185-A180-A063-9BBE-6633ABDACF91}"/>
                </a:ext>
              </a:extLst>
            </p:cNvPr>
            <p:cNvSpPr txBox="1"/>
            <p:nvPr/>
          </p:nvSpPr>
          <p:spPr>
            <a:xfrm>
              <a:off x="5690937" y="902363"/>
              <a:ext cx="5113421" cy="2123658"/>
            </a:xfrm>
            <a:prstGeom prst="rect">
              <a:avLst/>
            </a:prstGeom>
            <a:noFill/>
          </p:spPr>
          <p:txBody>
            <a:bodyPr wrap="square" rtlCol="0">
              <a:spAutoFit/>
            </a:bodyPr>
            <a:lstStyle/>
            <a:p>
              <a:r>
                <a:rPr lang="en-IE" sz="2200" b="1" dirty="0"/>
                <a:t>Step Three:</a:t>
              </a:r>
            </a:p>
            <a:p>
              <a:endParaRPr lang="en-IE" sz="2200" dirty="0"/>
            </a:p>
            <a:p>
              <a:r>
                <a:rPr lang="en-IE" sz="2200" dirty="0"/>
                <a:t>w n t b c h r</a:t>
              </a:r>
            </a:p>
            <a:p>
              <a:endParaRPr lang="en-IE" sz="2200" dirty="0"/>
            </a:p>
            <a:p>
              <a:r>
                <a:rPr lang="en-IE" sz="2200" dirty="0"/>
                <a:t>play with these letters, for example:</a:t>
              </a:r>
            </a:p>
            <a:p>
              <a:endParaRPr lang="en-IE" sz="2200" dirty="0"/>
            </a:p>
          </p:txBody>
        </p:sp>
        <p:pic>
          <p:nvPicPr>
            <p:cNvPr id="9" name="Picture 8" descr="A picture containing text, whiteboard&#10;&#10;Description automatically generated">
              <a:extLst>
                <a:ext uri="{FF2B5EF4-FFF2-40B4-BE49-F238E27FC236}">
                  <a16:creationId xmlns:a16="http://schemas.microsoft.com/office/drawing/2014/main" id="{1BA82725-5ED0-235D-75EB-D4D94BC589C1}"/>
                </a:ext>
              </a:extLst>
            </p:cNvPr>
            <p:cNvPicPr>
              <a:picLocks noChangeAspect="1"/>
            </p:cNvPicPr>
            <p:nvPr/>
          </p:nvPicPr>
          <p:blipFill rotWithShape="1">
            <a:blip r:embed="rId4"/>
            <a:srcRect l="65360" t="11716" r="13158" b="15839"/>
            <a:stretch/>
          </p:blipFill>
          <p:spPr>
            <a:xfrm rot="5400000">
              <a:off x="6488124" y="2123133"/>
              <a:ext cx="1042612" cy="2636986"/>
            </a:xfrm>
            <a:prstGeom prst="rect">
              <a:avLst/>
            </a:prstGeom>
          </p:spPr>
        </p:pic>
        <p:pic>
          <p:nvPicPr>
            <p:cNvPr id="11" name="Picture 10" descr="A white paper with black writing&#10;&#10;Description automatically generated with low confidence">
              <a:extLst>
                <a:ext uri="{FF2B5EF4-FFF2-40B4-BE49-F238E27FC236}">
                  <a16:creationId xmlns:a16="http://schemas.microsoft.com/office/drawing/2014/main" id="{AF2A143E-AA58-806B-8CB4-CBFE85A869CB}"/>
                </a:ext>
              </a:extLst>
            </p:cNvPr>
            <p:cNvPicPr>
              <a:picLocks noChangeAspect="1"/>
            </p:cNvPicPr>
            <p:nvPr/>
          </p:nvPicPr>
          <p:blipFill rotWithShape="1">
            <a:blip r:embed="rId5"/>
            <a:srcRect l="29280" t="4336" r="45826" b="11715"/>
            <a:stretch/>
          </p:blipFill>
          <p:spPr>
            <a:xfrm rot="5400000">
              <a:off x="6498617" y="3527164"/>
              <a:ext cx="1042612" cy="2636985"/>
            </a:xfrm>
            <a:prstGeom prst="rect">
              <a:avLst/>
            </a:prstGeom>
          </p:spPr>
        </p:pic>
        <p:pic>
          <p:nvPicPr>
            <p:cNvPr id="12" name="Picture 11" descr="A white paper with black writing&#10;&#10;Description automatically generated with low confidence">
              <a:extLst>
                <a:ext uri="{FF2B5EF4-FFF2-40B4-BE49-F238E27FC236}">
                  <a16:creationId xmlns:a16="http://schemas.microsoft.com/office/drawing/2014/main" id="{30869C3F-1D43-5B21-92F6-88116AB31DE3}"/>
                </a:ext>
              </a:extLst>
            </p:cNvPr>
            <p:cNvPicPr>
              <a:picLocks noChangeAspect="1"/>
            </p:cNvPicPr>
            <p:nvPr/>
          </p:nvPicPr>
          <p:blipFill rotWithShape="1">
            <a:blip r:embed="rId5"/>
            <a:srcRect l="57720" t="4336" r="17386" b="11715"/>
            <a:stretch/>
          </p:blipFill>
          <p:spPr>
            <a:xfrm rot="5400000">
              <a:off x="9536623" y="3514020"/>
              <a:ext cx="1042613" cy="2636985"/>
            </a:xfrm>
            <a:prstGeom prst="ellipse">
              <a:avLst/>
            </a:prstGeom>
          </p:spPr>
        </p:pic>
        <p:cxnSp>
          <p:nvCxnSpPr>
            <p:cNvPr id="15" name="Straight Arrow Connector 14">
              <a:extLst>
                <a:ext uri="{FF2B5EF4-FFF2-40B4-BE49-F238E27FC236}">
                  <a16:creationId xmlns:a16="http://schemas.microsoft.com/office/drawing/2014/main" id="{119E4B5D-4639-101E-E41D-194178984F81}"/>
                </a:ext>
              </a:extLst>
            </p:cNvPr>
            <p:cNvCxnSpPr>
              <a:stCxn id="9" idx="3"/>
            </p:cNvCxnSpPr>
            <p:nvPr/>
          </p:nvCxnSpPr>
          <p:spPr>
            <a:xfrm>
              <a:off x="7009430" y="3962932"/>
              <a:ext cx="10495" cy="361418"/>
            </a:xfrm>
            <a:prstGeom prst="straightConnector1">
              <a:avLst/>
            </a:prstGeom>
            <a:ln w="28575">
              <a:solidFill>
                <a:srgbClr val="9C3FD8"/>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4E8CB28-306C-E6CA-2BAE-DCC91C6CA378}"/>
                </a:ext>
              </a:extLst>
            </p:cNvPr>
            <p:cNvCxnSpPr>
              <a:cxnSpLocks/>
            </p:cNvCxnSpPr>
            <p:nvPr/>
          </p:nvCxnSpPr>
          <p:spPr>
            <a:xfrm>
              <a:off x="8338416" y="4832513"/>
              <a:ext cx="401020" cy="0"/>
            </a:xfrm>
            <a:prstGeom prst="straightConnector1">
              <a:avLst/>
            </a:prstGeom>
            <a:ln w="28575">
              <a:solidFill>
                <a:srgbClr val="9C3FD8"/>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1041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800"/>
              <a:buFont typeface="Arial"/>
              <a:buNone/>
            </a:pPr>
            <a:r>
              <a:rPr lang="en-IE" dirty="0"/>
              <a:t>Unit 3, Activity 2</a:t>
            </a:r>
            <a:endParaRPr dirty="0"/>
          </a:p>
        </p:txBody>
      </p:sp>
      <p:sp>
        <p:nvSpPr>
          <p:cNvPr id="197" name="Google Shape;197;p7"/>
          <p:cNvSpPr txBox="1">
            <a:spLocks noGrp="1"/>
          </p:cNvSpPr>
          <p:nvPr>
            <p:ph type="body" idx="1"/>
          </p:nvPr>
        </p:nvSpPr>
        <p:spPr>
          <a:xfrm>
            <a:off x="3349652" y="746661"/>
            <a:ext cx="7146046" cy="175972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4000"/>
              <a:buNone/>
            </a:pPr>
            <a:r>
              <a:rPr lang="en-IE" sz="4800" b="1" dirty="0"/>
              <a:t>What motivated you to become a teacher?</a:t>
            </a:r>
            <a:endParaRPr sz="4800" dirty="0"/>
          </a:p>
          <a:p>
            <a:pPr marL="0" lvl="0" indent="0" algn="ctr" rtl="0">
              <a:lnSpc>
                <a:spcPct val="100000"/>
              </a:lnSpc>
              <a:spcBef>
                <a:spcPts val="1000"/>
              </a:spcBef>
              <a:spcAft>
                <a:spcPts val="0"/>
              </a:spcAft>
              <a:buClr>
                <a:schemeClr val="lt1"/>
              </a:buClr>
              <a:buSzPts val="4000"/>
              <a:buNone/>
            </a:pPr>
            <a:endParaRPr sz="4000" dirty="0"/>
          </a:p>
        </p:txBody>
      </p:sp>
      <p:pic>
        <p:nvPicPr>
          <p:cNvPr id="198" name="Google Shape;198;p7" descr="Icon&#10;&#10;Description automatically generated with low confidence"/>
          <p:cNvPicPr preferRelativeResize="0"/>
          <p:nvPr/>
        </p:nvPicPr>
        <p:blipFill rotWithShape="1">
          <a:blip r:embed="rId3">
            <a:alphaModFix/>
          </a:blip>
          <a:srcRect/>
          <a:stretch/>
        </p:blipFill>
        <p:spPr>
          <a:xfrm>
            <a:off x="1935731" y="2509391"/>
            <a:ext cx="621324" cy="433659"/>
          </a:xfrm>
          <a:prstGeom prst="rect">
            <a:avLst/>
          </a:prstGeom>
          <a:noFill/>
          <a:ln>
            <a:noFill/>
          </a:ln>
        </p:spPr>
      </p:pic>
      <p:pic>
        <p:nvPicPr>
          <p:cNvPr id="199" name="Google Shape;199;p7" descr="Icon&#10;&#10;Description automatically generated with low confidence"/>
          <p:cNvPicPr preferRelativeResize="0"/>
          <p:nvPr/>
        </p:nvPicPr>
        <p:blipFill rotWithShape="1">
          <a:blip r:embed="rId3">
            <a:alphaModFix/>
          </a:blip>
          <a:srcRect/>
          <a:stretch/>
        </p:blipFill>
        <p:spPr>
          <a:xfrm rot="10800000">
            <a:off x="10835335" y="4059471"/>
            <a:ext cx="621324" cy="433659"/>
          </a:xfrm>
          <a:prstGeom prst="rect">
            <a:avLst/>
          </a:prstGeom>
          <a:noFill/>
          <a:ln>
            <a:noFill/>
          </a:ln>
        </p:spPr>
      </p:pic>
      <p:pic>
        <p:nvPicPr>
          <p:cNvPr id="200" name="Google Shape;200;p7" descr="Shape, circle&#10;&#10;Description automatically generated"/>
          <p:cNvPicPr preferRelativeResize="0"/>
          <p:nvPr/>
        </p:nvPicPr>
        <p:blipFill rotWithShape="1">
          <a:blip r:embed="rId4">
            <a:alphaModFix/>
          </a:blip>
          <a:srcRect/>
          <a:stretch/>
        </p:blipFill>
        <p:spPr>
          <a:xfrm>
            <a:off x="633536" y="3883085"/>
            <a:ext cx="2473080" cy="2597029"/>
          </a:xfrm>
          <a:prstGeom prst="rect">
            <a:avLst/>
          </a:prstGeom>
          <a:noFill/>
          <a:ln>
            <a:noFill/>
          </a:ln>
        </p:spPr>
      </p:pic>
      <p:pic>
        <p:nvPicPr>
          <p:cNvPr id="6" name="Google Shape;425;p21" descr="Shape, square&#10;&#10;Description automatically generated">
            <a:extLst>
              <a:ext uri="{FF2B5EF4-FFF2-40B4-BE49-F238E27FC236}">
                <a16:creationId xmlns:a16="http://schemas.microsoft.com/office/drawing/2014/main" id="{5E20C731-3046-A9EE-8219-07E64CD96F37}"/>
              </a:ext>
            </a:extLst>
          </p:cNvPr>
          <p:cNvPicPr preferRelativeResize="0"/>
          <p:nvPr/>
        </p:nvPicPr>
        <p:blipFill rotWithShape="1">
          <a:blip r:embed="rId5">
            <a:alphaModFix/>
          </a:blip>
          <a:srcRect/>
          <a:stretch/>
        </p:blipFill>
        <p:spPr>
          <a:xfrm rot="16200000">
            <a:off x="10856914" y="1240266"/>
            <a:ext cx="1515773" cy="823346"/>
          </a:xfrm>
          <a:prstGeom prst="rect">
            <a:avLst/>
          </a:prstGeom>
          <a:noFill/>
          <a:ln>
            <a:noFill/>
          </a:ln>
        </p:spPr>
      </p:pic>
      <p:pic>
        <p:nvPicPr>
          <p:cNvPr id="26" name="Google Shape;337;p19" descr="Icon&#10;&#10;Description automatically generated">
            <a:extLst>
              <a:ext uri="{FF2B5EF4-FFF2-40B4-BE49-F238E27FC236}">
                <a16:creationId xmlns:a16="http://schemas.microsoft.com/office/drawing/2014/main" id="{E2F7DCEB-7157-9CBD-3699-E851ECD71DCE}"/>
              </a:ext>
            </a:extLst>
          </p:cNvPr>
          <p:cNvPicPr preferRelativeResize="0"/>
          <p:nvPr/>
        </p:nvPicPr>
        <p:blipFill rotWithShape="1">
          <a:blip r:embed="rId6">
            <a:alphaModFix/>
          </a:blip>
          <a:srcRect/>
          <a:stretch/>
        </p:blipFill>
        <p:spPr>
          <a:xfrm>
            <a:off x="11111180" y="867467"/>
            <a:ext cx="1007241" cy="1007241"/>
          </a:xfrm>
          <a:prstGeom prst="rect">
            <a:avLst/>
          </a:prstGeom>
          <a:noFill/>
          <a:ln>
            <a:noFill/>
          </a:ln>
        </p:spPr>
      </p:pic>
      <p:pic>
        <p:nvPicPr>
          <p:cNvPr id="27" name="Picture 26" descr="Icon&#10;&#10;Description automatically generated">
            <a:extLst>
              <a:ext uri="{FF2B5EF4-FFF2-40B4-BE49-F238E27FC236}">
                <a16:creationId xmlns:a16="http://schemas.microsoft.com/office/drawing/2014/main" id="{EFB70676-6784-19E0-2864-FA94D7A9749D}"/>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1184759" y="1471228"/>
            <a:ext cx="1007241" cy="1007241"/>
          </a:xfrm>
          <a:prstGeom prst="rect">
            <a:avLst/>
          </a:prstGeom>
        </p:spPr>
      </p:pic>
      <p:grpSp>
        <p:nvGrpSpPr>
          <p:cNvPr id="9" name="Group 8">
            <a:extLst>
              <a:ext uri="{FF2B5EF4-FFF2-40B4-BE49-F238E27FC236}">
                <a16:creationId xmlns:a16="http://schemas.microsoft.com/office/drawing/2014/main" id="{57323BB9-3688-C039-0E44-DA6431B8E1B4}"/>
              </a:ext>
            </a:extLst>
          </p:cNvPr>
          <p:cNvGrpSpPr/>
          <p:nvPr/>
        </p:nvGrpSpPr>
        <p:grpSpPr>
          <a:xfrm>
            <a:off x="902494" y="2734012"/>
            <a:ext cx="9593621" cy="3520241"/>
            <a:chOff x="902494" y="2734012"/>
            <a:chExt cx="9593621" cy="3520241"/>
          </a:xfrm>
        </p:grpSpPr>
        <p:sp>
          <p:nvSpPr>
            <p:cNvPr id="5" name="Google Shape;197;p7">
              <a:extLst>
                <a:ext uri="{FF2B5EF4-FFF2-40B4-BE49-F238E27FC236}">
                  <a16:creationId xmlns:a16="http://schemas.microsoft.com/office/drawing/2014/main" id="{1C29206E-343C-8CC7-0B41-6A8CCE21E11B}"/>
                </a:ext>
              </a:extLst>
            </p:cNvPr>
            <p:cNvSpPr txBox="1">
              <a:spLocks/>
            </p:cNvSpPr>
            <p:nvPr/>
          </p:nvSpPr>
          <p:spPr>
            <a:xfrm>
              <a:off x="2963376" y="2734012"/>
              <a:ext cx="7532739" cy="1370354"/>
            </a:xfrm>
            <a:prstGeom prst="rect">
              <a:avLst/>
            </a:prstGeom>
            <a:solidFill>
              <a:srgbClr val="01334E"/>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gn="ctr">
                <a:lnSpc>
                  <a:spcPct val="100000"/>
                </a:lnSpc>
                <a:spcBef>
                  <a:spcPts val="0"/>
                </a:spcBef>
                <a:buSzPts val="4000"/>
                <a:buFont typeface="Arial"/>
                <a:buNone/>
              </a:pPr>
              <a:r>
                <a:rPr lang="en-IE" sz="4800" b="1" dirty="0"/>
                <a:t>My love of Irish.</a:t>
              </a:r>
              <a:endParaRPr lang="en-IE" sz="4800" dirty="0"/>
            </a:p>
            <a:p>
              <a:pPr marL="0" indent="0" algn="ctr">
                <a:lnSpc>
                  <a:spcPct val="100000"/>
                </a:lnSpc>
                <a:buSzPts val="4000"/>
                <a:buFont typeface="Arial"/>
                <a:buNone/>
              </a:pPr>
              <a:endParaRPr lang="en-IE" sz="4000" dirty="0"/>
            </a:p>
          </p:txBody>
        </p:sp>
        <p:pic>
          <p:nvPicPr>
            <p:cNvPr id="4" name="Picture 3" descr="Icon&#10;&#10;Description automatically generated">
              <a:extLst>
                <a:ext uri="{FF2B5EF4-FFF2-40B4-BE49-F238E27FC236}">
                  <a16:creationId xmlns:a16="http://schemas.microsoft.com/office/drawing/2014/main" id="{DE40E67B-ABE9-45C4-EF25-CFF26952E9D4}"/>
                </a:ext>
              </a:extLst>
            </p:cNvPr>
            <p:cNvPicPr>
              <a:picLocks noChangeAspect="1"/>
            </p:cNvPicPr>
            <p:nvPr/>
          </p:nvPicPr>
          <p:blipFill>
            <a:blip r:embed="rId8"/>
            <a:stretch>
              <a:fillRect/>
            </a:stretch>
          </p:blipFill>
          <p:spPr>
            <a:xfrm>
              <a:off x="902494" y="4290515"/>
              <a:ext cx="1935163" cy="1963738"/>
            </a:xfrm>
            <a:prstGeom prst="rect">
              <a:avLst/>
            </a:prstGeom>
          </p:spPr>
        </p:pic>
      </p:grpSp>
      <p:grpSp>
        <p:nvGrpSpPr>
          <p:cNvPr id="12" name="Group 11">
            <a:extLst>
              <a:ext uri="{FF2B5EF4-FFF2-40B4-BE49-F238E27FC236}">
                <a16:creationId xmlns:a16="http://schemas.microsoft.com/office/drawing/2014/main" id="{747C76A7-C506-237B-D2A1-1D2F898C1F66}"/>
              </a:ext>
            </a:extLst>
          </p:cNvPr>
          <p:cNvGrpSpPr/>
          <p:nvPr/>
        </p:nvGrpSpPr>
        <p:grpSpPr>
          <a:xfrm>
            <a:off x="902493" y="2478469"/>
            <a:ext cx="9457410" cy="3784874"/>
            <a:chOff x="902493" y="2478469"/>
            <a:chExt cx="9457410" cy="3784874"/>
          </a:xfrm>
        </p:grpSpPr>
        <p:sp>
          <p:nvSpPr>
            <p:cNvPr id="20" name="Google Shape;197;p7">
              <a:extLst>
                <a:ext uri="{FF2B5EF4-FFF2-40B4-BE49-F238E27FC236}">
                  <a16:creationId xmlns:a16="http://schemas.microsoft.com/office/drawing/2014/main" id="{5D0FD0C6-FD43-1F56-F9E3-E485C3560ED6}"/>
                </a:ext>
              </a:extLst>
            </p:cNvPr>
            <p:cNvSpPr txBox="1">
              <a:spLocks/>
            </p:cNvSpPr>
            <p:nvPr/>
          </p:nvSpPr>
          <p:spPr>
            <a:xfrm>
              <a:off x="3099587" y="2478469"/>
              <a:ext cx="7260316" cy="1759722"/>
            </a:xfrm>
            <a:prstGeom prst="rect">
              <a:avLst/>
            </a:prstGeom>
            <a:solidFill>
              <a:srgbClr val="01334E"/>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gn="ctr">
                <a:lnSpc>
                  <a:spcPct val="100000"/>
                </a:lnSpc>
                <a:spcBef>
                  <a:spcPts val="0"/>
                </a:spcBef>
                <a:buSzPts val="4000"/>
                <a:buFont typeface="Arial"/>
                <a:buNone/>
              </a:pPr>
              <a:r>
                <a:rPr lang="en-IE" sz="3200" dirty="0"/>
                <a:t>I love working with young people and I know I have the capacity to help them and make a difference in their lives.</a:t>
              </a:r>
            </a:p>
          </p:txBody>
        </p:sp>
        <p:pic>
          <p:nvPicPr>
            <p:cNvPr id="11" name="Picture 10" descr="Icon&#10;&#10;Description automatically generated">
              <a:extLst>
                <a:ext uri="{FF2B5EF4-FFF2-40B4-BE49-F238E27FC236}">
                  <a16:creationId xmlns:a16="http://schemas.microsoft.com/office/drawing/2014/main" id="{C3764C8A-C26C-D9D1-B525-48C4A76FF82E}"/>
                </a:ext>
              </a:extLst>
            </p:cNvPr>
            <p:cNvPicPr>
              <a:picLocks noChangeAspect="1"/>
            </p:cNvPicPr>
            <p:nvPr/>
          </p:nvPicPr>
          <p:blipFill>
            <a:blip r:embed="rId9"/>
            <a:stretch>
              <a:fillRect/>
            </a:stretch>
          </p:blipFill>
          <p:spPr>
            <a:xfrm>
              <a:off x="902493" y="4299605"/>
              <a:ext cx="1935163" cy="1963738"/>
            </a:xfrm>
            <a:prstGeom prst="rect">
              <a:avLst/>
            </a:prstGeom>
          </p:spPr>
        </p:pic>
      </p:grpSp>
      <p:grpSp>
        <p:nvGrpSpPr>
          <p:cNvPr id="3" name="Group 2">
            <a:extLst>
              <a:ext uri="{FF2B5EF4-FFF2-40B4-BE49-F238E27FC236}">
                <a16:creationId xmlns:a16="http://schemas.microsoft.com/office/drawing/2014/main" id="{63BF7ED6-30D8-5455-7C1F-5DB610DA15B0}"/>
              </a:ext>
            </a:extLst>
          </p:cNvPr>
          <p:cNvGrpSpPr/>
          <p:nvPr/>
        </p:nvGrpSpPr>
        <p:grpSpPr>
          <a:xfrm>
            <a:off x="872710" y="2469337"/>
            <a:ext cx="9452859" cy="3781771"/>
            <a:chOff x="1042838" y="2513131"/>
            <a:chExt cx="9452859" cy="3781771"/>
          </a:xfrm>
        </p:grpSpPr>
        <p:sp>
          <p:nvSpPr>
            <p:cNvPr id="8" name="Google Shape;197;p7">
              <a:extLst>
                <a:ext uri="{FF2B5EF4-FFF2-40B4-BE49-F238E27FC236}">
                  <a16:creationId xmlns:a16="http://schemas.microsoft.com/office/drawing/2014/main" id="{B947CB4B-1195-37C6-4441-E71D41793D37}"/>
                </a:ext>
              </a:extLst>
            </p:cNvPr>
            <p:cNvSpPr txBox="1">
              <a:spLocks/>
            </p:cNvSpPr>
            <p:nvPr/>
          </p:nvSpPr>
          <p:spPr>
            <a:xfrm>
              <a:off x="3349652" y="2513131"/>
              <a:ext cx="7146045" cy="2009467"/>
            </a:xfrm>
            <a:prstGeom prst="rect">
              <a:avLst/>
            </a:prstGeom>
            <a:solidFill>
              <a:srgbClr val="01334E"/>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gn="ctr">
                <a:lnSpc>
                  <a:spcPct val="100000"/>
                </a:lnSpc>
                <a:spcBef>
                  <a:spcPts val="0"/>
                </a:spcBef>
                <a:buSzPts val="4000"/>
                <a:buFont typeface="Arial"/>
                <a:buNone/>
              </a:pPr>
              <a:r>
                <a:rPr lang="en-IE" dirty="0"/>
                <a:t>I am from an area that teachers don’t usually come from. I wanted to show students that they can achieve their dreams and reach their potential, despite where they are from. </a:t>
              </a:r>
            </a:p>
            <a:p>
              <a:pPr marL="0" indent="0" algn="ctr">
                <a:lnSpc>
                  <a:spcPct val="100000"/>
                </a:lnSpc>
                <a:spcBef>
                  <a:spcPts val="0"/>
                </a:spcBef>
                <a:buSzPts val="4000"/>
                <a:buFont typeface="Arial"/>
                <a:buNone/>
              </a:pPr>
              <a:r>
                <a:rPr lang="en-IE" dirty="0"/>
                <a:t>Be proud of where you are from! </a:t>
              </a:r>
            </a:p>
            <a:p>
              <a:pPr marL="0" indent="0" algn="ctr">
                <a:lnSpc>
                  <a:spcPct val="100000"/>
                </a:lnSpc>
                <a:spcBef>
                  <a:spcPts val="0"/>
                </a:spcBef>
                <a:buSzPts val="4000"/>
                <a:buFont typeface="Arial"/>
                <a:buNone/>
              </a:pPr>
              <a:endParaRPr lang="en-IE" sz="1800" dirty="0"/>
            </a:p>
          </p:txBody>
        </p:sp>
        <p:pic>
          <p:nvPicPr>
            <p:cNvPr id="2" name="Picture 1" descr="Icon&#10;&#10;Description automatically generated">
              <a:extLst>
                <a:ext uri="{FF2B5EF4-FFF2-40B4-BE49-F238E27FC236}">
                  <a16:creationId xmlns:a16="http://schemas.microsoft.com/office/drawing/2014/main" id="{16CEE53F-3977-73DE-FC25-56F74F933031}"/>
                </a:ext>
              </a:extLst>
            </p:cNvPr>
            <p:cNvPicPr>
              <a:picLocks noChangeAspect="1"/>
            </p:cNvPicPr>
            <p:nvPr/>
          </p:nvPicPr>
          <p:blipFill>
            <a:blip r:embed="rId10"/>
            <a:stretch>
              <a:fillRect/>
            </a:stretch>
          </p:blipFill>
          <p:spPr>
            <a:xfrm>
              <a:off x="1042838" y="4281985"/>
              <a:ext cx="1983626" cy="2012917"/>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800"/>
              <a:buFont typeface="Arial"/>
              <a:buNone/>
            </a:pPr>
            <a:r>
              <a:rPr lang="en-IE" dirty="0"/>
              <a:t>Unit 3, Activity 2</a:t>
            </a:r>
            <a:endParaRPr dirty="0"/>
          </a:p>
        </p:txBody>
      </p:sp>
      <p:pic>
        <p:nvPicPr>
          <p:cNvPr id="1031" name="Google Shape;331;p19" descr="Icon&#10;&#10;Description automatically generated">
            <a:extLst>
              <a:ext uri="{FF2B5EF4-FFF2-40B4-BE49-F238E27FC236}">
                <a16:creationId xmlns:a16="http://schemas.microsoft.com/office/drawing/2014/main" id="{53C75958-D6CA-7969-45F7-E3DBFBF65C8C}"/>
              </a:ext>
            </a:extLst>
          </p:cNvPr>
          <p:cNvPicPr preferRelativeResize="0"/>
          <p:nvPr/>
        </p:nvPicPr>
        <p:blipFill rotWithShape="1">
          <a:blip r:embed="rId3">
            <a:alphaModFix/>
          </a:blip>
          <a:srcRect/>
          <a:stretch/>
        </p:blipFill>
        <p:spPr>
          <a:xfrm>
            <a:off x="11194471" y="681037"/>
            <a:ext cx="1007241" cy="1007241"/>
          </a:xfrm>
          <a:prstGeom prst="rect">
            <a:avLst/>
          </a:prstGeom>
          <a:noFill/>
          <a:ln>
            <a:noFill/>
          </a:ln>
        </p:spPr>
      </p:pic>
      <p:pic>
        <p:nvPicPr>
          <p:cNvPr id="12" name="Picture 11" descr="A white paper with black writing&#10;&#10;Description automatically generated with low confidence">
            <a:extLst>
              <a:ext uri="{FF2B5EF4-FFF2-40B4-BE49-F238E27FC236}">
                <a16:creationId xmlns:a16="http://schemas.microsoft.com/office/drawing/2014/main" id="{30869C3F-1D43-5B21-92F6-88116AB31DE3}"/>
              </a:ext>
            </a:extLst>
          </p:cNvPr>
          <p:cNvPicPr>
            <a:picLocks noChangeAspect="1"/>
          </p:cNvPicPr>
          <p:nvPr/>
        </p:nvPicPr>
        <p:blipFill rotWithShape="1">
          <a:blip r:embed="rId4"/>
          <a:srcRect l="57720" t="4336" r="17386" b="11715"/>
          <a:stretch/>
        </p:blipFill>
        <p:spPr>
          <a:xfrm rot="5400000">
            <a:off x="5307022" y="2110507"/>
            <a:ext cx="1042613" cy="2636985"/>
          </a:xfrm>
          <a:prstGeom prst="ellipse">
            <a:avLst/>
          </a:prstGeom>
        </p:spPr>
      </p:pic>
      <p:cxnSp>
        <p:nvCxnSpPr>
          <p:cNvPr id="3" name="Straight Connector 2">
            <a:extLst>
              <a:ext uri="{FF2B5EF4-FFF2-40B4-BE49-F238E27FC236}">
                <a16:creationId xmlns:a16="http://schemas.microsoft.com/office/drawing/2014/main" id="{8D79FCBE-B66B-AEB1-BFC8-037C62121F7C}"/>
              </a:ext>
            </a:extLst>
          </p:cNvPr>
          <p:cNvCxnSpPr>
            <a:cxnSpLocks/>
          </p:cNvCxnSpPr>
          <p:nvPr/>
        </p:nvCxnSpPr>
        <p:spPr>
          <a:xfrm>
            <a:off x="5817831" y="681037"/>
            <a:ext cx="0" cy="2226656"/>
          </a:xfrm>
          <a:prstGeom prst="line">
            <a:avLst/>
          </a:prstGeom>
          <a:ln w="57150">
            <a:solidFill>
              <a:srgbClr val="A958DD"/>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579C259-6E57-5169-E2AC-58E814D9A42C}"/>
              </a:ext>
            </a:extLst>
          </p:cNvPr>
          <p:cNvCxnSpPr>
            <a:cxnSpLocks/>
          </p:cNvCxnSpPr>
          <p:nvPr/>
        </p:nvCxnSpPr>
        <p:spPr>
          <a:xfrm>
            <a:off x="5817831" y="3950306"/>
            <a:ext cx="10497" cy="2579640"/>
          </a:xfrm>
          <a:prstGeom prst="line">
            <a:avLst/>
          </a:prstGeom>
          <a:ln w="57150">
            <a:solidFill>
              <a:srgbClr val="A958D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D76432F-B088-3DE3-0E31-3B1B64648774}"/>
              </a:ext>
            </a:extLst>
          </p:cNvPr>
          <p:cNvCxnSpPr>
            <a:cxnSpLocks/>
          </p:cNvCxnSpPr>
          <p:nvPr/>
        </p:nvCxnSpPr>
        <p:spPr>
          <a:xfrm>
            <a:off x="7146821" y="3428999"/>
            <a:ext cx="1149454" cy="0"/>
          </a:xfrm>
          <a:prstGeom prst="line">
            <a:avLst/>
          </a:prstGeom>
          <a:ln w="57150">
            <a:solidFill>
              <a:srgbClr val="E7D1F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9D5B66-5D4D-0BCD-3094-6C2A087C5EE5}"/>
              </a:ext>
            </a:extLst>
          </p:cNvPr>
          <p:cNvCxnSpPr>
            <a:cxnSpLocks/>
          </p:cNvCxnSpPr>
          <p:nvPr/>
        </p:nvCxnSpPr>
        <p:spPr>
          <a:xfrm>
            <a:off x="2505075" y="3428999"/>
            <a:ext cx="2004761" cy="0"/>
          </a:xfrm>
          <a:prstGeom prst="line">
            <a:avLst/>
          </a:prstGeom>
          <a:ln w="57150">
            <a:solidFill>
              <a:srgbClr val="E7D1F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4F0F62-6352-329C-5622-458EA23852D1}"/>
              </a:ext>
            </a:extLst>
          </p:cNvPr>
          <p:cNvCxnSpPr>
            <a:cxnSpLocks/>
          </p:cNvCxnSpPr>
          <p:nvPr/>
        </p:nvCxnSpPr>
        <p:spPr>
          <a:xfrm>
            <a:off x="6670571" y="3819524"/>
            <a:ext cx="476250" cy="971551"/>
          </a:xfrm>
          <a:prstGeom prst="line">
            <a:avLst/>
          </a:prstGeom>
          <a:ln w="57150">
            <a:solidFill>
              <a:srgbClr val="E7D1F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89DAA1-15AA-CFD4-390D-351F661F8335}"/>
              </a:ext>
            </a:extLst>
          </p:cNvPr>
          <p:cNvCxnSpPr>
            <a:cxnSpLocks/>
          </p:cNvCxnSpPr>
          <p:nvPr/>
        </p:nvCxnSpPr>
        <p:spPr>
          <a:xfrm>
            <a:off x="4339024" y="2137985"/>
            <a:ext cx="476250" cy="971551"/>
          </a:xfrm>
          <a:prstGeom prst="line">
            <a:avLst/>
          </a:prstGeom>
          <a:ln w="57150">
            <a:solidFill>
              <a:srgbClr val="E7D1F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7FCEF91-8DAD-3ECB-0A57-172119841525}"/>
              </a:ext>
            </a:extLst>
          </p:cNvPr>
          <p:cNvCxnSpPr>
            <a:cxnSpLocks/>
          </p:cNvCxnSpPr>
          <p:nvPr/>
        </p:nvCxnSpPr>
        <p:spPr>
          <a:xfrm flipH="1">
            <a:off x="6601798" y="1790700"/>
            <a:ext cx="966144" cy="1217915"/>
          </a:xfrm>
          <a:prstGeom prst="line">
            <a:avLst/>
          </a:prstGeom>
          <a:ln w="57150">
            <a:solidFill>
              <a:srgbClr val="E7D1F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5BB205A-7CF6-1FAA-8030-9FB244B32F9A}"/>
              </a:ext>
            </a:extLst>
          </p:cNvPr>
          <p:cNvCxnSpPr>
            <a:cxnSpLocks/>
          </p:cNvCxnSpPr>
          <p:nvPr/>
        </p:nvCxnSpPr>
        <p:spPr>
          <a:xfrm flipH="1">
            <a:off x="3924300" y="3800928"/>
            <a:ext cx="967214" cy="919086"/>
          </a:xfrm>
          <a:prstGeom prst="line">
            <a:avLst/>
          </a:prstGeom>
          <a:ln w="57150">
            <a:solidFill>
              <a:srgbClr val="E7D1F5"/>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95BAAF7-48FA-1C3D-EF01-6E8926B1C6C3}"/>
              </a:ext>
            </a:extLst>
          </p:cNvPr>
          <p:cNvSpPr txBox="1"/>
          <p:nvPr/>
        </p:nvSpPr>
        <p:spPr>
          <a:xfrm>
            <a:off x="1162050" y="846611"/>
            <a:ext cx="3018628" cy="307777"/>
          </a:xfrm>
          <a:prstGeom prst="rect">
            <a:avLst/>
          </a:prstGeom>
          <a:noFill/>
        </p:spPr>
        <p:txBody>
          <a:bodyPr wrap="square" rtlCol="0">
            <a:spAutoFit/>
          </a:bodyPr>
          <a:lstStyle/>
          <a:p>
            <a:r>
              <a:rPr lang="en-IE" dirty="0">
                <a:solidFill>
                  <a:srgbClr val="FF826A"/>
                </a:solidFill>
              </a:rPr>
              <a:t>Intrinsic motivation</a:t>
            </a:r>
          </a:p>
        </p:txBody>
      </p:sp>
      <p:sp>
        <p:nvSpPr>
          <p:cNvPr id="1024" name="TextBox 1023">
            <a:extLst>
              <a:ext uri="{FF2B5EF4-FFF2-40B4-BE49-F238E27FC236}">
                <a16:creationId xmlns:a16="http://schemas.microsoft.com/office/drawing/2014/main" id="{259DB62F-4736-0812-8888-60ADCAE76124}"/>
              </a:ext>
            </a:extLst>
          </p:cNvPr>
          <p:cNvSpPr txBox="1"/>
          <p:nvPr/>
        </p:nvSpPr>
        <p:spPr>
          <a:xfrm>
            <a:off x="7454985" y="849009"/>
            <a:ext cx="3384461" cy="307777"/>
          </a:xfrm>
          <a:prstGeom prst="rect">
            <a:avLst/>
          </a:prstGeom>
          <a:noFill/>
        </p:spPr>
        <p:txBody>
          <a:bodyPr wrap="square" rtlCol="0">
            <a:spAutoFit/>
          </a:bodyPr>
          <a:lstStyle/>
          <a:p>
            <a:pPr algn="ctr"/>
            <a:r>
              <a:rPr lang="en-IE" dirty="0">
                <a:solidFill>
                  <a:srgbClr val="FF826A"/>
                </a:solidFill>
              </a:rPr>
              <a:t>Extrinsic motivation</a:t>
            </a:r>
          </a:p>
        </p:txBody>
      </p:sp>
      <p:sp>
        <p:nvSpPr>
          <p:cNvPr id="1026" name="TextBox 1025">
            <a:extLst>
              <a:ext uri="{FF2B5EF4-FFF2-40B4-BE49-F238E27FC236}">
                <a16:creationId xmlns:a16="http://schemas.microsoft.com/office/drawing/2014/main" id="{53CB19E1-37CB-9E17-DD67-7A649B3E74F6}"/>
              </a:ext>
            </a:extLst>
          </p:cNvPr>
          <p:cNvSpPr txBox="1"/>
          <p:nvPr/>
        </p:nvSpPr>
        <p:spPr>
          <a:xfrm>
            <a:off x="678656" y="3167389"/>
            <a:ext cx="1826419" cy="523220"/>
          </a:xfrm>
          <a:prstGeom prst="rect">
            <a:avLst/>
          </a:prstGeom>
          <a:noFill/>
        </p:spPr>
        <p:txBody>
          <a:bodyPr wrap="square">
            <a:spAutoFit/>
          </a:bodyPr>
          <a:lstStyle/>
          <a:p>
            <a:pPr lvl="0" algn="ctr" rtl="0">
              <a:spcBef>
                <a:spcPts val="0"/>
              </a:spcBef>
              <a:spcAft>
                <a:spcPts val="0"/>
              </a:spcAft>
            </a:pPr>
            <a:r>
              <a:rPr lang="en-IE" i="1" dirty="0"/>
              <a:t>passion or interest in a subject </a:t>
            </a:r>
          </a:p>
        </p:txBody>
      </p:sp>
      <p:sp>
        <p:nvSpPr>
          <p:cNvPr id="1028" name="TextBox 1027">
            <a:extLst>
              <a:ext uri="{FF2B5EF4-FFF2-40B4-BE49-F238E27FC236}">
                <a16:creationId xmlns:a16="http://schemas.microsoft.com/office/drawing/2014/main" id="{E0B2DB81-2D01-300A-7D17-A8D0BB59098D}"/>
              </a:ext>
            </a:extLst>
          </p:cNvPr>
          <p:cNvSpPr txBox="1"/>
          <p:nvPr/>
        </p:nvSpPr>
        <p:spPr>
          <a:xfrm>
            <a:off x="2062347" y="4720014"/>
            <a:ext cx="3551417" cy="523220"/>
          </a:xfrm>
          <a:prstGeom prst="rect">
            <a:avLst/>
          </a:prstGeom>
          <a:noFill/>
        </p:spPr>
        <p:txBody>
          <a:bodyPr wrap="square">
            <a:spAutoFit/>
          </a:bodyPr>
          <a:lstStyle/>
          <a:p>
            <a:pPr lvl="0" algn="ctr" rtl="0">
              <a:spcBef>
                <a:spcPts val="0"/>
              </a:spcBef>
              <a:spcAft>
                <a:spcPts val="0"/>
              </a:spcAft>
            </a:pPr>
            <a:r>
              <a:rPr lang="en-IE" i="1" dirty="0"/>
              <a:t>love of working with children and young people</a:t>
            </a:r>
          </a:p>
        </p:txBody>
      </p:sp>
      <p:sp>
        <p:nvSpPr>
          <p:cNvPr id="1030" name="TextBox 1029">
            <a:extLst>
              <a:ext uri="{FF2B5EF4-FFF2-40B4-BE49-F238E27FC236}">
                <a16:creationId xmlns:a16="http://schemas.microsoft.com/office/drawing/2014/main" id="{EEF76C0D-0B09-959A-DCF2-4BB83F48AD77}"/>
              </a:ext>
            </a:extLst>
          </p:cNvPr>
          <p:cNvSpPr txBox="1"/>
          <p:nvPr/>
        </p:nvSpPr>
        <p:spPr>
          <a:xfrm>
            <a:off x="212165" y="1513843"/>
            <a:ext cx="2370753" cy="523220"/>
          </a:xfrm>
          <a:prstGeom prst="rect">
            <a:avLst/>
          </a:prstGeom>
          <a:noFill/>
        </p:spPr>
        <p:txBody>
          <a:bodyPr wrap="square">
            <a:spAutoFit/>
          </a:bodyPr>
          <a:lstStyle/>
          <a:p>
            <a:pPr lvl="0" algn="ctr" rtl="0">
              <a:spcBef>
                <a:spcPts val="0"/>
              </a:spcBef>
              <a:spcAft>
                <a:spcPts val="0"/>
              </a:spcAft>
            </a:pPr>
            <a:r>
              <a:rPr lang="en-IE" i="1" dirty="0"/>
              <a:t>the example given by their own inspiring teachers</a:t>
            </a:r>
          </a:p>
        </p:txBody>
      </p:sp>
      <p:sp>
        <p:nvSpPr>
          <p:cNvPr id="1033" name="TextBox 1032">
            <a:extLst>
              <a:ext uri="{FF2B5EF4-FFF2-40B4-BE49-F238E27FC236}">
                <a16:creationId xmlns:a16="http://schemas.microsoft.com/office/drawing/2014/main" id="{2E455877-A68A-DBCD-9D7D-DFE1E9B2AB9E}"/>
              </a:ext>
            </a:extLst>
          </p:cNvPr>
          <p:cNvSpPr txBox="1"/>
          <p:nvPr/>
        </p:nvSpPr>
        <p:spPr>
          <a:xfrm>
            <a:off x="3476180" y="1614766"/>
            <a:ext cx="1725687" cy="523220"/>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
                <a:srgbClr val="000000"/>
              </a:buClr>
              <a:buSzPts val="1400"/>
              <a:tabLst/>
              <a:defRPr/>
            </a:pPr>
            <a:r>
              <a:rPr lang="en-IE" i="1" dirty="0"/>
              <a:t>wanting to help students</a:t>
            </a:r>
            <a:endParaRPr lang="en-IE" i="0" dirty="0"/>
          </a:p>
        </p:txBody>
      </p:sp>
      <p:cxnSp>
        <p:nvCxnSpPr>
          <p:cNvPr id="1034" name="Straight Connector 1033">
            <a:extLst>
              <a:ext uri="{FF2B5EF4-FFF2-40B4-BE49-F238E27FC236}">
                <a16:creationId xmlns:a16="http://schemas.microsoft.com/office/drawing/2014/main" id="{CF3B74B3-1939-B68A-2275-00D9B58E4519}"/>
              </a:ext>
            </a:extLst>
          </p:cNvPr>
          <p:cNvCxnSpPr>
            <a:cxnSpLocks/>
          </p:cNvCxnSpPr>
          <p:nvPr/>
        </p:nvCxnSpPr>
        <p:spPr>
          <a:xfrm>
            <a:off x="2083954" y="2037064"/>
            <a:ext cx="2385216" cy="1391935"/>
          </a:xfrm>
          <a:prstGeom prst="line">
            <a:avLst/>
          </a:prstGeom>
          <a:ln w="57150">
            <a:solidFill>
              <a:srgbClr val="E7D1F5"/>
            </a:solidFill>
          </a:ln>
        </p:spPr>
        <p:style>
          <a:lnRef idx="1">
            <a:schemeClr val="accent1"/>
          </a:lnRef>
          <a:fillRef idx="0">
            <a:schemeClr val="accent1"/>
          </a:fillRef>
          <a:effectRef idx="0">
            <a:schemeClr val="accent1"/>
          </a:effectRef>
          <a:fontRef idx="minor">
            <a:schemeClr val="tx1"/>
          </a:fontRef>
        </p:style>
      </p:cxnSp>
      <p:pic>
        <p:nvPicPr>
          <p:cNvPr id="1036" name="Picture 1035" descr="Icon&#10;&#10;Description automatically generated">
            <a:extLst>
              <a:ext uri="{FF2B5EF4-FFF2-40B4-BE49-F238E27FC236}">
                <a16:creationId xmlns:a16="http://schemas.microsoft.com/office/drawing/2014/main" id="{56BE73B5-023A-3279-6586-C731DAFB012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1184759" y="1471228"/>
            <a:ext cx="1007241" cy="1007241"/>
          </a:xfrm>
          <a:prstGeom prst="rect">
            <a:avLst/>
          </a:prstGeom>
        </p:spPr>
      </p:pic>
    </p:spTree>
    <p:extLst>
      <p:ext uri="{BB962C8B-B14F-4D97-AF65-F5344CB8AC3E}">
        <p14:creationId xmlns:p14="http://schemas.microsoft.com/office/powerpoint/2010/main" val="4058879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961FC4-5583-13DD-7FD5-81015E51241E}"/>
              </a:ext>
            </a:extLst>
          </p:cNvPr>
          <p:cNvSpPr/>
          <p:nvPr/>
        </p:nvSpPr>
        <p:spPr>
          <a:xfrm>
            <a:off x="10239022" y="5791200"/>
            <a:ext cx="1840089" cy="961848"/>
          </a:xfrm>
          <a:prstGeom prst="rect">
            <a:avLst/>
          </a:prstGeom>
          <a:solidFill>
            <a:srgbClr val="9C3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2" name="Picture 1">
            <a:extLst>
              <a:ext uri="{FF2B5EF4-FFF2-40B4-BE49-F238E27FC236}">
                <a16:creationId xmlns:a16="http://schemas.microsoft.com/office/drawing/2014/main" id="{3CC3FE5B-4005-3F2D-FC82-B091C5536A15}"/>
              </a:ext>
            </a:extLst>
          </p:cNvPr>
          <p:cNvPicPr>
            <a:picLocks noChangeAspect="1"/>
          </p:cNvPicPr>
          <p:nvPr/>
        </p:nvPicPr>
        <p:blipFill>
          <a:blip r:embed="rId3"/>
          <a:stretch>
            <a:fillRect/>
          </a:stretch>
        </p:blipFill>
        <p:spPr>
          <a:xfrm>
            <a:off x="237807" y="241304"/>
            <a:ext cx="11406797" cy="542347"/>
          </a:xfrm>
          <a:prstGeom prst="rect">
            <a:avLst/>
          </a:prstGeom>
        </p:spPr>
      </p:pic>
      <p:sp>
        <p:nvSpPr>
          <p:cNvPr id="4" name="Google Shape;178;p4">
            <a:extLst>
              <a:ext uri="{FF2B5EF4-FFF2-40B4-BE49-F238E27FC236}">
                <a16:creationId xmlns:a16="http://schemas.microsoft.com/office/drawing/2014/main" id="{1B8755DF-2417-B96B-03C7-A881894C862E}"/>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1800"/>
              <a:buFont typeface="Arial"/>
              <a:buNone/>
              <a:tabLst/>
              <a:defRPr/>
            </a:pPr>
            <a:r>
              <a:rPr kumimoji="0" lang="en-GB" sz="1800" b="1" i="0" u="none" strike="noStrike" kern="0" cap="none" spc="0" normalizeH="0" baseline="0" noProof="0" dirty="0">
                <a:ln>
                  <a:noFill/>
                </a:ln>
                <a:solidFill>
                  <a:schemeClr val="tx1"/>
                </a:solidFill>
                <a:effectLst/>
                <a:uLnTx/>
                <a:uFillTx/>
                <a:latin typeface="Arial"/>
                <a:cs typeface="Arial"/>
                <a:sym typeface="Arial"/>
              </a:rPr>
              <a:t>Unit 3, Activity 3</a:t>
            </a:r>
          </a:p>
        </p:txBody>
      </p:sp>
      <p:pic>
        <p:nvPicPr>
          <p:cNvPr id="5" name="Picture 4" descr="Shape, square&#10;&#10;Description automatically generated">
            <a:extLst>
              <a:ext uri="{FF2B5EF4-FFF2-40B4-BE49-F238E27FC236}">
                <a16:creationId xmlns:a16="http://schemas.microsoft.com/office/drawing/2014/main" id="{040C9B41-F781-036B-D592-8F707B82B779}"/>
              </a:ext>
            </a:extLst>
          </p:cNvPr>
          <p:cNvPicPr>
            <a:picLocks noChangeAspect="1"/>
          </p:cNvPicPr>
          <p:nvPr/>
        </p:nvPicPr>
        <p:blipFill>
          <a:blip r:embed="rId4"/>
          <a:stretch>
            <a:fillRect/>
          </a:stretch>
        </p:blipFill>
        <p:spPr>
          <a:xfrm>
            <a:off x="328998" y="910277"/>
            <a:ext cx="11038913" cy="5842771"/>
          </a:xfrm>
          <a:prstGeom prst="rect">
            <a:avLst/>
          </a:prstGeom>
        </p:spPr>
      </p:pic>
      <p:pic>
        <p:nvPicPr>
          <p:cNvPr id="10" name="Google Shape;425;p21" descr="Shape, square&#10;&#10;Description automatically generated">
            <a:extLst>
              <a:ext uri="{FF2B5EF4-FFF2-40B4-BE49-F238E27FC236}">
                <a16:creationId xmlns:a16="http://schemas.microsoft.com/office/drawing/2014/main" id="{BF0F4F3D-D413-C1E2-A929-9BA56AB3E6CD}"/>
              </a:ext>
            </a:extLst>
          </p:cNvPr>
          <p:cNvPicPr preferRelativeResize="0"/>
          <p:nvPr/>
        </p:nvPicPr>
        <p:blipFill rotWithShape="1">
          <a:blip r:embed="rId4">
            <a:alphaModFix/>
          </a:blip>
          <a:srcRect/>
          <a:stretch/>
        </p:blipFill>
        <p:spPr>
          <a:xfrm rot="16200000">
            <a:off x="11111180" y="985999"/>
            <a:ext cx="1007241" cy="823346"/>
          </a:xfrm>
          <a:prstGeom prst="rect">
            <a:avLst/>
          </a:prstGeom>
          <a:noFill/>
          <a:ln>
            <a:noFill/>
          </a:ln>
        </p:spPr>
      </p:pic>
      <p:pic>
        <p:nvPicPr>
          <p:cNvPr id="17" name="Google Shape;330;p19" descr="A picture containing text&#10;&#10;Description automatically generated">
            <a:extLst>
              <a:ext uri="{FF2B5EF4-FFF2-40B4-BE49-F238E27FC236}">
                <a16:creationId xmlns:a16="http://schemas.microsoft.com/office/drawing/2014/main" id="{CEE1895E-9EDD-C2C0-9FBD-EF3B79CEB626}"/>
              </a:ext>
            </a:extLst>
          </p:cNvPr>
          <p:cNvPicPr preferRelativeResize="0"/>
          <p:nvPr/>
        </p:nvPicPr>
        <p:blipFill rotWithShape="1">
          <a:blip r:embed="rId5">
            <a:alphaModFix/>
          </a:blip>
          <a:srcRect/>
          <a:stretch/>
        </p:blipFill>
        <p:spPr>
          <a:xfrm>
            <a:off x="11134725" y="881405"/>
            <a:ext cx="1007241" cy="1007241"/>
          </a:xfrm>
          <a:prstGeom prst="rect">
            <a:avLst/>
          </a:prstGeom>
          <a:noFill/>
          <a:ln>
            <a:noFill/>
          </a:ln>
        </p:spPr>
      </p:pic>
      <p:grpSp>
        <p:nvGrpSpPr>
          <p:cNvPr id="20" name="Group 19">
            <a:extLst>
              <a:ext uri="{FF2B5EF4-FFF2-40B4-BE49-F238E27FC236}">
                <a16:creationId xmlns:a16="http://schemas.microsoft.com/office/drawing/2014/main" id="{D5B5ED78-F469-BC4B-3951-E67BBB2B6326}"/>
              </a:ext>
            </a:extLst>
          </p:cNvPr>
          <p:cNvGrpSpPr/>
          <p:nvPr/>
        </p:nvGrpSpPr>
        <p:grpSpPr>
          <a:xfrm>
            <a:off x="-26130" y="-570289"/>
            <a:ext cx="9606589" cy="8601075"/>
            <a:chOff x="-27041" y="-532189"/>
            <a:chExt cx="9606589" cy="8601075"/>
          </a:xfrm>
        </p:grpSpPr>
        <p:grpSp>
          <p:nvGrpSpPr>
            <p:cNvPr id="16" name="Group 15">
              <a:extLst>
                <a:ext uri="{FF2B5EF4-FFF2-40B4-BE49-F238E27FC236}">
                  <a16:creationId xmlns:a16="http://schemas.microsoft.com/office/drawing/2014/main" id="{C02687FA-AC6F-E02B-3CE2-6B60D067D316}"/>
                </a:ext>
              </a:extLst>
            </p:cNvPr>
            <p:cNvGrpSpPr/>
            <p:nvPr/>
          </p:nvGrpSpPr>
          <p:grpSpPr>
            <a:xfrm>
              <a:off x="-27041" y="-532189"/>
              <a:ext cx="9606589" cy="8601075"/>
              <a:chOff x="1714325" y="-1023996"/>
              <a:chExt cx="9606589" cy="8601075"/>
            </a:xfrm>
          </p:grpSpPr>
          <p:pic>
            <p:nvPicPr>
              <p:cNvPr id="3" name="Picture 2" descr="Icon&#10;&#10;Description automatically generated">
                <a:extLst>
                  <a:ext uri="{FF2B5EF4-FFF2-40B4-BE49-F238E27FC236}">
                    <a16:creationId xmlns:a16="http://schemas.microsoft.com/office/drawing/2014/main" id="{18359563-9C94-777C-8001-ABEC09154E68}"/>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18511"/>
              <a:stretch/>
            </p:blipFill>
            <p:spPr>
              <a:xfrm>
                <a:off x="1714325" y="-1023996"/>
                <a:ext cx="9606589" cy="8601075"/>
              </a:xfrm>
              <a:prstGeom prst="rect">
                <a:avLst/>
              </a:prstGeom>
            </p:spPr>
          </p:pic>
          <p:sp>
            <p:nvSpPr>
              <p:cNvPr id="11" name="TextBox 10">
                <a:extLst>
                  <a:ext uri="{FF2B5EF4-FFF2-40B4-BE49-F238E27FC236}">
                    <a16:creationId xmlns:a16="http://schemas.microsoft.com/office/drawing/2014/main" id="{50B0E65A-CCC3-1C31-6E48-508D6B6FA535}"/>
                  </a:ext>
                </a:extLst>
              </p:cNvPr>
              <p:cNvSpPr txBox="1"/>
              <p:nvPr/>
            </p:nvSpPr>
            <p:spPr>
              <a:xfrm>
                <a:off x="4254071" y="1396839"/>
                <a:ext cx="3335749" cy="369332"/>
              </a:xfrm>
              <a:prstGeom prst="rect">
                <a:avLst/>
              </a:prstGeom>
              <a:noFill/>
            </p:spPr>
            <p:txBody>
              <a:bodyPr wrap="square" rtlCol="0">
                <a:spAutoFit/>
              </a:bodyPr>
              <a:lstStyle/>
              <a:p>
                <a:pPr algn="ctr"/>
                <a:r>
                  <a:rPr lang="en-IE" sz="1800" dirty="0"/>
                  <a:t>Our skills and talents</a:t>
                </a:r>
              </a:p>
            </p:txBody>
          </p:sp>
          <p:sp>
            <p:nvSpPr>
              <p:cNvPr id="13" name="TextBox 12">
                <a:extLst>
                  <a:ext uri="{FF2B5EF4-FFF2-40B4-BE49-F238E27FC236}">
                    <a16:creationId xmlns:a16="http://schemas.microsoft.com/office/drawing/2014/main" id="{995498AB-DEFD-225A-CCEE-43C0CEB59C75}"/>
                  </a:ext>
                </a:extLst>
              </p:cNvPr>
              <p:cNvSpPr txBox="1"/>
              <p:nvPr/>
            </p:nvSpPr>
            <p:spPr>
              <a:xfrm>
                <a:off x="3997327" y="5042902"/>
                <a:ext cx="3335749" cy="646331"/>
              </a:xfrm>
              <a:prstGeom prst="rect">
                <a:avLst/>
              </a:prstGeom>
              <a:noFill/>
            </p:spPr>
            <p:txBody>
              <a:bodyPr wrap="square" rtlCol="0">
                <a:spAutoFit/>
              </a:bodyPr>
              <a:lstStyle/>
              <a:p>
                <a:pPr algn="ctr"/>
                <a:r>
                  <a:rPr lang="en-IE" sz="1800" dirty="0"/>
                  <a:t>Our career goals </a:t>
                </a:r>
              </a:p>
              <a:p>
                <a:pPr algn="ctr"/>
                <a:r>
                  <a:rPr lang="en-IE" sz="1800" dirty="0"/>
                  <a:t>and motivations</a:t>
                </a:r>
              </a:p>
            </p:txBody>
          </p:sp>
        </p:grpSp>
        <p:sp>
          <p:nvSpPr>
            <p:cNvPr id="18" name="TextBox 17">
              <a:extLst>
                <a:ext uri="{FF2B5EF4-FFF2-40B4-BE49-F238E27FC236}">
                  <a16:creationId xmlns:a16="http://schemas.microsoft.com/office/drawing/2014/main" id="{37D3B511-5F3B-5950-2363-1196DA129D1B}"/>
                </a:ext>
              </a:extLst>
            </p:cNvPr>
            <p:cNvSpPr txBox="1"/>
            <p:nvPr/>
          </p:nvSpPr>
          <p:spPr>
            <a:xfrm>
              <a:off x="6021484" y="1442159"/>
              <a:ext cx="3335749" cy="369332"/>
            </a:xfrm>
            <a:prstGeom prst="rect">
              <a:avLst/>
            </a:prstGeom>
            <a:noFill/>
          </p:spPr>
          <p:txBody>
            <a:bodyPr wrap="square" rtlCol="0">
              <a:spAutoFit/>
            </a:bodyPr>
            <a:lstStyle/>
            <a:p>
              <a:pPr algn="ctr"/>
              <a:r>
                <a:rPr lang="en-IE" sz="1800" dirty="0"/>
                <a:t>Our learning styles</a:t>
              </a:r>
            </a:p>
          </p:txBody>
        </p:sp>
        <p:sp>
          <p:nvSpPr>
            <p:cNvPr id="19" name="Rectangle 18">
              <a:extLst>
                <a:ext uri="{FF2B5EF4-FFF2-40B4-BE49-F238E27FC236}">
                  <a16:creationId xmlns:a16="http://schemas.microsoft.com/office/drawing/2014/main" id="{C42D2A40-354F-2175-CA3F-AE4A59895DFB}"/>
                </a:ext>
              </a:extLst>
            </p:cNvPr>
            <p:cNvSpPr/>
            <p:nvPr/>
          </p:nvSpPr>
          <p:spPr>
            <a:xfrm>
              <a:off x="5848454" y="3768348"/>
              <a:ext cx="3679368" cy="27615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sp>
        <p:nvSpPr>
          <p:cNvPr id="15" name="TextBox 14">
            <a:extLst>
              <a:ext uri="{FF2B5EF4-FFF2-40B4-BE49-F238E27FC236}">
                <a16:creationId xmlns:a16="http://schemas.microsoft.com/office/drawing/2014/main" id="{9C53B31E-4574-6807-0EB0-A86A05C0E252}"/>
              </a:ext>
            </a:extLst>
          </p:cNvPr>
          <p:cNvSpPr txBox="1"/>
          <p:nvPr/>
        </p:nvSpPr>
        <p:spPr>
          <a:xfrm>
            <a:off x="5848454" y="3825300"/>
            <a:ext cx="4816883" cy="2446824"/>
          </a:xfrm>
          <a:prstGeom prst="rect">
            <a:avLst/>
          </a:prstGeom>
          <a:solidFill>
            <a:schemeClr val="bg1"/>
          </a:solidFill>
        </p:spPr>
        <p:txBody>
          <a:bodyPr wrap="square">
            <a:spAutoFit/>
          </a:bodyPr>
          <a:lstStyle/>
          <a:p>
            <a:pPr marL="285750" lvl="0" indent="-285750" algn="l" rtl="0">
              <a:spcBef>
                <a:spcPts val="0"/>
              </a:spcBef>
              <a:spcAft>
                <a:spcPts val="0"/>
              </a:spcAft>
              <a:buClr>
                <a:srgbClr val="A958DD"/>
              </a:buClr>
              <a:buFont typeface="Courier New" panose="02070309020205020404" pitchFamily="49" charset="0"/>
              <a:buChar char="o"/>
            </a:pPr>
            <a:r>
              <a:rPr lang="en-IE" sz="1700" b="0" i="0" dirty="0">
                <a:solidFill>
                  <a:srgbClr val="575757"/>
                </a:solidFill>
                <a:effectLst/>
                <a:latin typeface="Arial" panose="020B0604020202020204" pitchFamily="34" charset="0"/>
              </a:rPr>
              <a:t>Is there any connection between our skills/talents, learning styles and our job/career goals and motivations? </a:t>
            </a:r>
          </a:p>
          <a:p>
            <a:pPr marL="285750" lvl="0" indent="-285750" algn="l" rtl="0">
              <a:spcBef>
                <a:spcPts val="0"/>
              </a:spcBef>
              <a:spcAft>
                <a:spcPts val="0"/>
              </a:spcAft>
              <a:buClr>
                <a:srgbClr val="A958DD"/>
              </a:buClr>
              <a:buFont typeface="Courier New" panose="02070309020205020404" pitchFamily="49" charset="0"/>
              <a:buChar char="o"/>
            </a:pPr>
            <a:r>
              <a:rPr lang="en-IE" sz="1700" b="0" i="0" dirty="0">
                <a:solidFill>
                  <a:srgbClr val="575757"/>
                </a:solidFill>
                <a:effectLst/>
                <a:latin typeface="Arial" panose="020B0604020202020204" pitchFamily="34" charset="0"/>
              </a:rPr>
              <a:t>Do they complement each other? If so, how? If not, what, if anything, does this tell us?</a:t>
            </a:r>
          </a:p>
          <a:p>
            <a:pPr marL="285750" lvl="0" indent="-285750" algn="l" rtl="0">
              <a:spcBef>
                <a:spcPts val="0"/>
              </a:spcBef>
              <a:spcAft>
                <a:spcPts val="0"/>
              </a:spcAft>
              <a:buClr>
                <a:srgbClr val="A958DD"/>
              </a:buClr>
              <a:buFont typeface="Courier New" panose="02070309020205020404" pitchFamily="49" charset="0"/>
              <a:buChar char="o"/>
            </a:pPr>
            <a:r>
              <a:rPr lang="en-IE" sz="1700" b="0" i="0" dirty="0">
                <a:solidFill>
                  <a:srgbClr val="575757"/>
                </a:solidFill>
                <a:effectLst/>
                <a:latin typeface="Arial" panose="020B0604020202020204" pitchFamily="34" charset="0"/>
              </a:rPr>
              <a:t>Given our job/career goals, what skills and learning styles do we need to concentrate on getting or strengthening?</a:t>
            </a:r>
          </a:p>
          <a:p>
            <a:pPr marL="285750" marR="0" lvl="0" indent="-285750" algn="l" defTabSz="914400" rtl="0" eaLnBrk="1" fontAlgn="auto" latinLnBrk="0" hangingPunct="1">
              <a:lnSpc>
                <a:spcPct val="100000"/>
              </a:lnSpc>
              <a:spcBef>
                <a:spcPts val="0"/>
              </a:spcBef>
              <a:spcAft>
                <a:spcPts val="0"/>
              </a:spcAft>
              <a:buClr>
                <a:srgbClr val="A958DD"/>
              </a:buClr>
              <a:buSzPts val="1400"/>
              <a:buFont typeface="Courier New" panose="02070309020205020404" pitchFamily="49" charset="0"/>
              <a:buChar char="o"/>
              <a:tabLst/>
              <a:defRPr/>
            </a:pPr>
            <a:r>
              <a:rPr lang="en-IE" sz="1700" b="0" i="0" dirty="0">
                <a:solidFill>
                  <a:srgbClr val="575757"/>
                </a:solidFill>
                <a:effectLst/>
                <a:latin typeface="Arial" panose="020B0604020202020204" pitchFamily="34" charset="0"/>
              </a:rPr>
              <a:t>Who/what can support us with this?</a:t>
            </a:r>
            <a:endParaRPr lang="en-IE" sz="1700" b="0" i="1" dirty="0">
              <a:solidFill>
                <a:srgbClr val="575757"/>
              </a:solidFill>
              <a:effectLst/>
              <a:latin typeface="Arial" panose="020B0604020202020204" pitchFamily="34" charset="0"/>
            </a:endParaRPr>
          </a:p>
        </p:txBody>
      </p:sp>
    </p:spTree>
    <p:extLst>
      <p:ext uri="{BB962C8B-B14F-4D97-AF65-F5344CB8AC3E}">
        <p14:creationId xmlns:p14="http://schemas.microsoft.com/office/powerpoint/2010/main" val="62183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425;p21" descr="Shape, square&#10;&#10;Description automatically generated">
            <a:extLst>
              <a:ext uri="{FF2B5EF4-FFF2-40B4-BE49-F238E27FC236}">
                <a16:creationId xmlns:a16="http://schemas.microsoft.com/office/drawing/2014/main" id="{37BD0952-48E3-3730-0C86-E38DDBB946A6}"/>
              </a:ext>
            </a:extLst>
          </p:cNvPr>
          <p:cNvPicPr preferRelativeResize="0"/>
          <p:nvPr/>
        </p:nvPicPr>
        <p:blipFill rotWithShape="1">
          <a:blip r:embed="rId3">
            <a:alphaModFix/>
          </a:blip>
          <a:srcRect/>
          <a:stretch/>
        </p:blipFill>
        <p:spPr>
          <a:xfrm rot="16200000">
            <a:off x="11111180" y="985999"/>
            <a:ext cx="1007241" cy="823346"/>
          </a:xfrm>
          <a:prstGeom prst="rect">
            <a:avLst/>
          </a:prstGeom>
          <a:noFill/>
          <a:ln>
            <a:noFill/>
          </a:ln>
        </p:spPr>
      </p:pic>
      <p:sp>
        <p:nvSpPr>
          <p:cNvPr id="6" name="Rectangle 5">
            <a:extLst>
              <a:ext uri="{FF2B5EF4-FFF2-40B4-BE49-F238E27FC236}">
                <a16:creationId xmlns:a16="http://schemas.microsoft.com/office/drawing/2014/main" id="{B91CE5AC-C5D6-8800-6671-0B6E53BFD2C8}"/>
              </a:ext>
            </a:extLst>
          </p:cNvPr>
          <p:cNvSpPr/>
          <p:nvPr/>
        </p:nvSpPr>
        <p:spPr>
          <a:xfrm>
            <a:off x="0" y="5870532"/>
            <a:ext cx="2720622" cy="979076"/>
          </a:xfrm>
          <a:prstGeom prst="rect">
            <a:avLst/>
          </a:prstGeom>
          <a:solidFill>
            <a:srgbClr val="5DC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2" name="Picture 1" descr="Shape, square&#10;&#10;Description automatically generated">
            <a:extLst>
              <a:ext uri="{FF2B5EF4-FFF2-40B4-BE49-F238E27FC236}">
                <a16:creationId xmlns:a16="http://schemas.microsoft.com/office/drawing/2014/main" id="{AA682896-C387-7035-501C-989FA2157063}"/>
              </a:ext>
            </a:extLst>
          </p:cNvPr>
          <p:cNvPicPr>
            <a:picLocks noChangeAspect="1"/>
          </p:cNvPicPr>
          <p:nvPr/>
        </p:nvPicPr>
        <p:blipFill>
          <a:blip r:embed="rId3"/>
          <a:stretch>
            <a:fillRect/>
          </a:stretch>
        </p:blipFill>
        <p:spPr>
          <a:xfrm>
            <a:off x="328999" y="877500"/>
            <a:ext cx="10993757" cy="5716145"/>
          </a:xfrm>
          <a:prstGeom prst="rect">
            <a:avLst/>
          </a:prstGeom>
        </p:spPr>
      </p:pic>
      <p:sp>
        <p:nvSpPr>
          <p:cNvPr id="3" name="TextBox 2">
            <a:extLst>
              <a:ext uri="{FF2B5EF4-FFF2-40B4-BE49-F238E27FC236}">
                <a16:creationId xmlns:a16="http://schemas.microsoft.com/office/drawing/2014/main" id="{CD089B1F-C4BE-4B85-AB7E-B6381448C19E}"/>
              </a:ext>
            </a:extLst>
          </p:cNvPr>
          <p:cNvSpPr txBox="1"/>
          <p:nvPr/>
        </p:nvSpPr>
        <p:spPr>
          <a:xfrm>
            <a:off x="3828389" y="1692870"/>
            <a:ext cx="7157155" cy="3416320"/>
          </a:xfrm>
          <a:prstGeom prst="rect">
            <a:avLst/>
          </a:prstGeom>
          <a:noFill/>
        </p:spPr>
        <p:txBody>
          <a:bodyPr wrap="square" rtlCol="0">
            <a:spAutoFit/>
          </a:bodyPr>
          <a:lstStyle/>
          <a:p>
            <a:pPr marL="342900" indent="-342900" algn="l">
              <a:buClr>
                <a:srgbClr val="9C3FD8"/>
              </a:buClr>
              <a:buFont typeface="Courier New" panose="02070309020205020404" pitchFamily="49" charset="0"/>
              <a:buChar char="o"/>
            </a:pPr>
            <a:r>
              <a:rPr lang="en-GB" sz="2400" b="0" i="0" dirty="0">
                <a:solidFill>
                  <a:srgbClr val="575757"/>
                </a:solidFill>
                <a:effectLst/>
                <a:latin typeface="Arial" panose="020B0604020202020204" pitchFamily="34" charset="0"/>
              </a:rPr>
              <a:t>Rollercoasters</a:t>
            </a:r>
          </a:p>
          <a:p>
            <a:pPr marL="342900" indent="-342900" algn="l">
              <a:buClr>
                <a:srgbClr val="9C3FD8"/>
              </a:buClr>
              <a:buFont typeface="Courier New" panose="02070309020205020404" pitchFamily="49" charset="0"/>
              <a:buChar char="o"/>
            </a:pPr>
            <a:r>
              <a:rPr lang="en-GB" sz="2400" dirty="0">
                <a:solidFill>
                  <a:srgbClr val="575757"/>
                </a:solidFill>
                <a:latin typeface="Arial" panose="020B0604020202020204" pitchFamily="34" charset="0"/>
              </a:rPr>
              <a:t>Colours, shapes and anything green</a:t>
            </a:r>
          </a:p>
          <a:p>
            <a:pPr marL="342900" indent="-342900" algn="l">
              <a:buClr>
                <a:srgbClr val="9C3FD8"/>
              </a:buClr>
              <a:buFont typeface="Courier New" panose="02070309020205020404" pitchFamily="49" charset="0"/>
              <a:buChar char="o"/>
            </a:pPr>
            <a:r>
              <a:rPr lang="en-GB" sz="2400" b="0" i="0" dirty="0">
                <a:solidFill>
                  <a:srgbClr val="575757"/>
                </a:solidFill>
                <a:effectLst/>
                <a:latin typeface="Arial" panose="020B0604020202020204" pitchFamily="34" charset="0"/>
              </a:rPr>
              <a:t>Not being scared of the dentist</a:t>
            </a:r>
          </a:p>
          <a:p>
            <a:pPr marL="342900" indent="-342900" algn="l">
              <a:buClr>
                <a:srgbClr val="9C3FD8"/>
              </a:buClr>
              <a:buFont typeface="Courier New" panose="02070309020205020404" pitchFamily="49" charset="0"/>
              <a:buChar char="o"/>
            </a:pPr>
            <a:r>
              <a:rPr lang="en-GB" sz="2400" dirty="0">
                <a:solidFill>
                  <a:srgbClr val="575757"/>
                </a:solidFill>
                <a:latin typeface="Arial" panose="020B0604020202020204" pitchFamily="34" charset="0"/>
              </a:rPr>
              <a:t>How to use an iPad</a:t>
            </a:r>
          </a:p>
          <a:p>
            <a:pPr marL="342900" indent="-342900" algn="l">
              <a:buClr>
                <a:srgbClr val="9C3FD8"/>
              </a:buClr>
              <a:buFont typeface="Courier New" panose="02070309020205020404" pitchFamily="49" charset="0"/>
              <a:buChar char="o"/>
            </a:pPr>
            <a:r>
              <a:rPr lang="en-GB" sz="2400" b="0" i="0" dirty="0">
                <a:solidFill>
                  <a:srgbClr val="575757"/>
                </a:solidFill>
                <a:effectLst/>
                <a:latin typeface="Arial" panose="020B0604020202020204" pitchFamily="34" charset="0"/>
              </a:rPr>
              <a:t>Pizza toppings</a:t>
            </a:r>
          </a:p>
          <a:p>
            <a:pPr marL="342900" indent="-342900" algn="l">
              <a:buClr>
                <a:srgbClr val="9C3FD8"/>
              </a:buClr>
              <a:buFont typeface="Courier New" panose="02070309020205020404" pitchFamily="49" charset="0"/>
              <a:buChar char="o"/>
            </a:pPr>
            <a:r>
              <a:rPr lang="en-GB" sz="2400" dirty="0">
                <a:solidFill>
                  <a:srgbClr val="575757"/>
                </a:solidFill>
                <a:latin typeface="Arial" panose="020B0604020202020204" pitchFamily="34" charset="0"/>
              </a:rPr>
              <a:t>I could read to people who can’t</a:t>
            </a:r>
          </a:p>
          <a:p>
            <a:pPr marL="342900" indent="-342900" algn="l">
              <a:buClr>
                <a:srgbClr val="9C3FD8"/>
              </a:buClr>
              <a:buFont typeface="Courier New" panose="02070309020205020404" pitchFamily="49" charset="0"/>
              <a:buChar char="o"/>
            </a:pPr>
            <a:r>
              <a:rPr lang="en-GB" sz="2400" b="0" i="0" dirty="0">
                <a:solidFill>
                  <a:srgbClr val="575757"/>
                </a:solidFill>
                <a:effectLst/>
                <a:latin typeface="Arial" panose="020B0604020202020204" pitchFamily="34" charset="0"/>
              </a:rPr>
              <a:t>Things that float</a:t>
            </a:r>
          </a:p>
          <a:p>
            <a:pPr marL="342900" indent="-342900" algn="l">
              <a:buClr>
                <a:srgbClr val="9C3FD8"/>
              </a:buClr>
              <a:buFont typeface="Courier New" panose="02070309020205020404" pitchFamily="49" charset="0"/>
              <a:buChar char="o"/>
            </a:pPr>
            <a:r>
              <a:rPr lang="en-GB" sz="2400" dirty="0">
                <a:solidFill>
                  <a:srgbClr val="575757"/>
                </a:solidFill>
                <a:latin typeface="Arial" panose="020B0604020202020204" pitchFamily="34" charset="0"/>
              </a:rPr>
              <a:t>Slime and pasta</a:t>
            </a:r>
          </a:p>
          <a:p>
            <a:pPr marL="342900" indent="-342900" algn="l">
              <a:buClr>
                <a:srgbClr val="9C3FD8"/>
              </a:buClr>
              <a:buFont typeface="Courier New" panose="02070309020205020404" pitchFamily="49" charset="0"/>
              <a:buChar char="o"/>
            </a:pPr>
            <a:r>
              <a:rPr lang="en-GB" sz="2400" b="0" i="0" dirty="0">
                <a:solidFill>
                  <a:srgbClr val="575757"/>
                </a:solidFill>
                <a:effectLst/>
                <a:latin typeface="Arial" panose="020B0604020202020204" pitchFamily="34" charset="0"/>
              </a:rPr>
              <a:t>Spelling</a:t>
            </a:r>
          </a:p>
        </p:txBody>
      </p:sp>
      <p:pic>
        <p:nvPicPr>
          <p:cNvPr id="5" name="Picture 4">
            <a:extLst>
              <a:ext uri="{FF2B5EF4-FFF2-40B4-BE49-F238E27FC236}">
                <a16:creationId xmlns:a16="http://schemas.microsoft.com/office/drawing/2014/main" id="{B5E97501-B5A5-B63A-799E-1C4D0CF6614B}"/>
              </a:ext>
            </a:extLst>
          </p:cNvPr>
          <p:cNvPicPr>
            <a:picLocks noChangeAspect="1"/>
          </p:cNvPicPr>
          <p:nvPr/>
        </p:nvPicPr>
        <p:blipFill>
          <a:blip r:embed="rId4"/>
          <a:stretch>
            <a:fillRect/>
          </a:stretch>
        </p:blipFill>
        <p:spPr>
          <a:xfrm>
            <a:off x="329000" y="264354"/>
            <a:ext cx="11117934" cy="516801"/>
          </a:xfrm>
          <a:prstGeom prst="rect">
            <a:avLst/>
          </a:prstGeom>
        </p:spPr>
      </p:pic>
      <p:pic>
        <p:nvPicPr>
          <p:cNvPr id="7" name="Picture 6" descr="Icon&#10;&#10;Description automatically generated">
            <a:extLst>
              <a:ext uri="{FF2B5EF4-FFF2-40B4-BE49-F238E27FC236}">
                <a16:creationId xmlns:a16="http://schemas.microsoft.com/office/drawing/2014/main" id="{373A7C5D-F7A2-BAF3-90C9-C02CF54E4AE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1111179" y="894052"/>
            <a:ext cx="1007241" cy="1007241"/>
          </a:xfrm>
          <a:prstGeom prst="rect">
            <a:avLst/>
          </a:prstGeom>
        </p:spPr>
      </p:pic>
      <p:sp>
        <p:nvSpPr>
          <p:cNvPr id="9" name="Google Shape;178;p4">
            <a:extLst>
              <a:ext uri="{FF2B5EF4-FFF2-40B4-BE49-F238E27FC236}">
                <a16:creationId xmlns:a16="http://schemas.microsoft.com/office/drawing/2014/main" id="{36BF243A-ECB8-B13D-280B-78C664DE981E}"/>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1800"/>
              <a:buFont typeface="Arial"/>
              <a:buNone/>
              <a:tabLst/>
              <a:defRPr/>
            </a:pPr>
            <a:r>
              <a:rPr kumimoji="0" lang="en-GB" sz="1800" b="1" i="0" u="none" strike="noStrike" kern="0" cap="none" spc="0" normalizeH="0" baseline="0" noProof="0" dirty="0">
                <a:ln>
                  <a:noFill/>
                </a:ln>
                <a:solidFill>
                  <a:schemeClr val="tx1"/>
                </a:solidFill>
                <a:effectLst/>
                <a:uLnTx/>
                <a:uFillTx/>
                <a:latin typeface="Arial"/>
                <a:cs typeface="Arial"/>
                <a:sym typeface="Arial"/>
              </a:rPr>
              <a:t>Unit 3, Activity 4</a:t>
            </a:r>
          </a:p>
        </p:txBody>
      </p:sp>
      <p:sp>
        <p:nvSpPr>
          <p:cNvPr id="10" name="TextBox 9">
            <a:extLst>
              <a:ext uri="{FF2B5EF4-FFF2-40B4-BE49-F238E27FC236}">
                <a16:creationId xmlns:a16="http://schemas.microsoft.com/office/drawing/2014/main" id="{83E321CE-9BF0-652A-D19D-E3FAD5E0AC27}"/>
              </a:ext>
            </a:extLst>
          </p:cNvPr>
          <p:cNvSpPr txBox="1"/>
          <p:nvPr/>
        </p:nvSpPr>
        <p:spPr>
          <a:xfrm>
            <a:off x="869244" y="2059394"/>
            <a:ext cx="2792227" cy="2739211"/>
          </a:xfrm>
          <a:prstGeom prst="rect">
            <a:avLst/>
          </a:prstGeom>
          <a:noFill/>
        </p:spPr>
        <p:txBody>
          <a:bodyPr wrap="square" rtlCol="0">
            <a:spAutoFit/>
          </a:bodyPr>
          <a:lstStyle/>
          <a:p>
            <a:r>
              <a:rPr lang="en-IE" sz="2400" dirty="0">
                <a:solidFill>
                  <a:srgbClr val="9C3FD8"/>
                </a:solidFill>
              </a:rPr>
              <a:t>This is what a group of 6-year -olds said when they were asked </a:t>
            </a:r>
          </a:p>
          <a:p>
            <a:r>
              <a:rPr lang="en-IE" sz="2400" dirty="0">
                <a:solidFill>
                  <a:srgbClr val="9C3FD8"/>
                </a:solidFill>
              </a:rPr>
              <a:t>“What’s something you could teach a lesson on?</a:t>
            </a:r>
            <a:r>
              <a:rPr lang="en-IE" sz="2800" dirty="0">
                <a:solidFill>
                  <a:srgbClr val="9C3FD8"/>
                </a:solidFill>
              </a:rPr>
              <a:t>”</a:t>
            </a:r>
          </a:p>
        </p:txBody>
      </p:sp>
      <p:sp>
        <p:nvSpPr>
          <p:cNvPr id="11" name="TextBox 10">
            <a:extLst>
              <a:ext uri="{FF2B5EF4-FFF2-40B4-BE49-F238E27FC236}">
                <a16:creationId xmlns:a16="http://schemas.microsoft.com/office/drawing/2014/main" id="{CEA2AD63-4F67-0B52-B207-18817C65D286}"/>
              </a:ext>
            </a:extLst>
          </p:cNvPr>
          <p:cNvSpPr txBox="1"/>
          <p:nvPr/>
        </p:nvSpPr>
        <p:spPr>
          <a:xfrm>
            <a:off x="328998" y="5175712"/>
            <a:ext cx="10993757" cy="830997"/>
          </a:xfrm>
          <a:prstGeom prst="rect">
            <a:avLst/>
          </a:prstGeom>
          <a:noFill/>
        </p:spPr>
        <p:txBody>
          <a:bodyPr wrap="square" rtlCol="0">
            <a:spAutoFit/>
          </a:bodyPr>
          <a:lstStyle/>
          <a:p>
            <a:pPr algn="ctr"/>
            <a:r>
              <a:rPr lang="en-IE" sz="2400" b="1" dirty="0">
                <a:solidFill>
                  <a:srgbClr val="5DC973"/>
                </a:solidFill>
              </a:rPr>
              <a:t>Drawing on your learning from the Pathways activities, what’s something you could now teach a </a:t>
            </a:r>
            <a:r>
              <a:rPr lang="en-IE" sz="2400" b="1" u="sng" dirty="0">
                <a:solidFill>
                  <a:srgbClr val="5DC973"/>
                </a:solidFill>
              </a:rPr>
              <a:t>short</a:t>
            </a:r>
            <a:r>
              <a:rPr lang="en-IE" sz="2400" b="1" dirty="0">
                <a:solidFill>
                  <a:srgbClr val="5DC973"/>
                </a:solidFill>
              </a:rPr>
              <a:t> lesson on?</a:t>
            </a:r>
            <a:endParaRPr lang="en-IE" sz="2800" b="1" dirty="0">
              <a:solidFill>
                <a:srgbClr val="5DC973"/>
              </a:solidFill>
            </a:endParaRPr>
          </a:p>
        </p:txBody>
      </p:sp>
    </p:spTree>
    <p:extLst>
      <p:ext uri="{BB962C8B-B14F-4D97-AF65-F5344CB8AC3E}">
        <p14:creationId xmlns:p14="http://schemas.microsoft.com/office/powerpoint/2010/main" val="71391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3158</Words>
  <Application>Microsoft Office PowerPoint</Application>
  <PresentationFormat>Widescreen</PresentationFormat>
  <Paragraphs>330</Paragraphs>
  <Slides>12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 Black</vt:lpstr>
      <vt:lpstr>Courier New</vt:lpstr>
      <vt:lpstr>Arial</vt:lpstr>
      <vt:lpstr>Calibri</vt:lpstr>
      <vt:lpstr>Prompt</vt:lpstr>
      <vt:lpstr>Office Theme</vt:lpstr>
      <vt:lpstr>1_Office Theme</vt:lpstr>
      <vt:lpstr>Pathways</vt:lpstr>
      <vt:lpstr>Unit 3: Goals and motivations</vt:lpstr>
      <vt:lpstr>Unit 3, Introduction</vt:lpstr>
      <vt:lpstr>Unit 3, Activity 1</vt:lpstr>
      <vt:lpstr>Unit 3, Activity 1</vt:lpstr>
      <vt:lpstr>Unit 3, Activity 2</vt:lpstr>
      <vt:lpstr>Unit 3, Activity 2</vt:lpstr>
      <vt:lpstr>PowerPoint Presentation</vt:lpstr>
      <vt:lpstr>PowerPoint Presentation</vt:lpstr>
      <vt:lpstr>PowerPoint Presentation</vt:lpstr>
      <vt:lpstr>Unit 3, Extension activity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Realnation</dc:creator>
  <cp:lastModifiedBy>Mella Cusack</cp:lastModifiedBy>
  <cp:revision>43</cp:revision>
  <dcterms:created xsi:type="dcterms:W3CDTF">2022-07-12T11:58:05Z</dcterms:created>
  <dcterms:modified xsi:type="dcterms:W3CDTF">2024-08-19T16:50:19Z</dcterms:modified>
</cp:coreProperties>
</file>