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86" r:id="rId4"/>
    <p:sldId id="285" r:id="rId5"/>
    <p:sldId id="262" r:id="rId6"/>
    <p:sldId id="259" r:id="rId7"/>
    <p:sldId id="289" r:id="rId8"/>
    <p:sldId id="266" r:id="rId9"/>
    <p:sldId id="290" r:id="rId10"/>
    <p:sldId id="291" r:id="rId11"/>
    <p:sldId id="293" r:id="rId12"/>
    <p:sldId id="296" r:id="rId13"/>
    <p:sldId id="294" r:id="rId14"/>
    <p:sldId id="295" r:id="rId15"/>
  </p:sldIdLst>
  <p:sldSz cx="12192000" cy="6858000"/>
  <p:notesSz cx="6858000" cy="9144000"/>
  <p:embeddedFontLst>
    <p:embeddedFont>
      <p:font typeface="Arial Black" panose="020B0A04020102020204" pitchFamily="34" charset="0"/>
      <p:regular r:id="rId17"/>
      <p:bold r:id="rId18"/>
    </p:embeddedFont>
    <p:embeddedFont>
      <p:font typeface="Prompt" panose="00000500000000000000" pitchFamily="2" charset="-34"/>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po2erKjDrfpdlHpY8TWg8Efbi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6A"/>
    <a:srgbClr val="E1C6F3"/>
    <a:srgbClr val="A958DD"/>
    <a:srgbClr val="E6E6E6"/>
    <a:srgbClr val="5DC9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C22D7A-A71E-4F7F-B25F-03412A6EF1EF}">
  <a:tblStyle styleId="{D0C22D7A-A71E-4F7F-B25F-03412A6EF1EF}" styleName="Table_0">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a:tcStyle>
        <a:tcBdr/>
      </a:tcStyle>
    </a:seCell>
    <a:swCell>
      <a:tcTxStyle/>
      <a:tcStyle>
        <a:tcBdr/>
      </a:tcStyle>
    </a:swCell>
    <a:firstRow>
      <a:tcTxStyle b="on" i="off"/>
      <a:tcStyle>
        <a:tcBdr/>
        <a:fill>
          <a:solidFill>
            <a:srgbClr val="FCECE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65" autoAdjust="0"/>
  </p:normalViewPr>
  <p:slideViewPr>
    <p:cSldViewPr snapToGrid="0">
      <p:cViewPr varScale="1">
        <p:scale>
          <a:sx n="62" d="100"/>
          <a:sy n="62" d="100"/>
        </p:scale>
        <p:origin x="1026" y="36"/>
      </p:cViewPr>
      <p:guideLst/>
    </p:cSldViewPr>
  </p:slideViewPr>
  <p:notesTextViewPr>
    <p:cViewPr>
      <p:scale>
        <a:sx n="1" d="1"/>
        <a:sy n="1" d="1"/>
      </p:scale>
      <p:origin x="0" y="0"/>
    </p:cViewPr>
  </p:notesTextViewPr>
  <p:notesViewPr>
    <p:cSldViewPr snapToGrid="0">
      <p:cViewPr varScale="1">
        <p:scale>
          <a:sx n="68" d="100"/>
          <a:sy n="68" d="100"/>
        </p:scale>
        <p:origin x="2592"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orms.gle/sPFEvzfTc5ZpfLbt9"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mailto:mary.odoherty@dcu.ie" TargetMode="External"/><Relationship Id="rId4" Type="http://schemas.openxmlformats.org/officeDocument/2006/relationships/hyperlink" Target="https://forms.gle/fgSMbmXMBAk9tjTa7"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orms.gle/fgSMbmXMBAk9tjTa7"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Attention teachers:</a:t>
            </a:r>
          </a:p>
          <a:p>
            <a:pPr marL="0" lvl="0" indent="0" algn="l" rtl="0">
              <a:spcBef>
                <a:spcPts val="0"/>
              </a:spcBef>
              <a:spcAft>
                <a:spcPts val="0"/>
              </a:spcAft>
              <a:buNone/>
            </a:pPr>
            <a:endParaRPr lang="en-IE" sz="1100" i="0" dirty="0">
              <a:solidFill>
                <a:schemeClr val="tx1"/>
              </a:solidFill>
              <a:latin typeface="+mn-lt"/>
            </a:endParaRPr>
          </a:p>
          <a:p>
            <a:pPr marL="0" lvl="0" indent="0" algn="l" rtl="0">
              <a:spcBef>
                <a:spcPts val="0"/>
              </a:spcBef>
              <a:spcAft>
                <a:spcPts val="0"/>
              </a:spcAft>
              <a:buNone/>
            </a:pPr>
            <a:r>
              <a:rPr lang="en-GB" sz="1100" b="0" i="0" u="none" strike="noStrike" dirty="0">
                <a:solidFill>
                  <a:schemeClr val="tx1"/>
                </a:solidFill>
                <a:effectLst/>
                <a:latin typeface="+mn-lt"/>
              </a:rPr>
              <a:t>The Pathways units aim to encourage students from diverse backgrounds to think about their career choices, the career decision making process and particularly teaching as a desirable career.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dirty="0">
                <a:solidFill>
                  <a:schemeClr val="tx1"/>
                </a:solidFill>
                <a:effectLst/>
                <a:latin typeface="+mn-lt"/>
              </a:rPr>
              <a:t>These units are an initiative of the Path Project, which is funded by the Higher Education Authority (HEA), and based in the Institute of Education, Dublin City University (DCU).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dirty="0">
                <a:solidFill>
                  <a:schemeClr val="tx1"/>
                </a:solidFill>
                <a:effectLst/>
                <a:latin typeface="+mn-lt"/>
              </a:rPr>
              <a:t>There are 3 units for 1</a:t>
            </a:r>
            <a:r>
              <a:rPr lang="en-GB" sz="1100" b="0" i="0" u="none" strike="noStrike" baseline="30000" dirty="0">
                <a:solidFill>
                  <a:schemeClr val="tx1"/>
                </a:solidFill>
                <a:effectLst/>
                <a:latin typeface="+mn-lt"/>
              </a:rPr>
              <a:t>st</a:t>
            </a:r>
            <a:r>
              <a:rPr lang="en-GB" sz="1100" b="0" i="0" u="none" strike="noStrike" dirty="0">
                <a:solidFill>
                  <a:schemeClr val="tx1"/>
                </a:solidFill>
                <a:effectLst/>
                <a:latin typeface="+mn-lt"/>
              </a:rPr>
              <a:t> Year students, each approximately 2 hours duration. </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chemeClr val="tx1"/>
                </a:solidFill>
                <a:effectLst/>
                <a:latin typeface="+mn-lt"/>
              </a:rPr>
              <a:t>Unit 1: Hidden skills and talents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chemeClr val="tx1"/>
                </a:solidFill>
                <a:effectLst/>
                <a:latin typeface="+mn-lt"/>
              </a:rPr>
              <a:t>Unit 2: Strategies and styles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chemeClr val="tx1"/>
                </a:solidFill>
                <a:effectLst/>
                <a:latin typeface="+mn-lt"/>
              </a:rPr>
              <a:t>Unit 3: Goals and motivations</a:t>
            </a:r>
          </a:p>
          <a:p>
            <a:endParaRPr lang="en-GB" sz="1100" b="0" i="0" u="none" strike="noStrike" dirty="0">
              <a:solidFill>
                <a:schemeClr val="tx1"/>
              </a:solidFill>
              <a:effectLst/>
              <a:latin typeface="+mn-lt"/>
            </a:endParaRPr>
          </a:p>
          <a:p>
            <a:pPr marL="0" marR="0" lvl="0" indent="0" algn="l" rtl="0">
              <a:lnSpc>
                <a:spcPct val="100000"/>
              </a:lnSpc>
              <a:spcBef>
                <a:spcPts val="0"/>
              </a:spcBef>
              <a:spcAft>
                <a:spcPts val="0"/>
              </a:spcAft>
              <a:buClr>
                <a:schemeClr val="dk1"/>
              </a:buClr>
              <a:buSzPts val="1100"/>
              <a:buFont typeface="Arial"/>
              <a:buNone/>
            </a:pPr>
            <a:r>
              <a:rPr lang="en-GB" sz="1100" b="0" i="0" u="sng" dirty="0">
                <a:solidFill>
                  <a:schemeClr val="tx1"/>
                </a:solidFill>
                <a:latin typeface="+mn-lt"/>
                <a:ea typeface="Prompt"/>
                <a:cs typeface="Prompt"/>
                <a:sym typeface="Prompt"/>
              </a:rPr>
              <a:t>Some important points about how the Pathways units work</a:t>
            </a:r>
            <a:r>
              <a:rPr lang="en-GB" sz="1100" b="0" i="0" dirty="0">
                <a:solidFill>
                  <a:schemeClr val="tx1"/>
                </a:solidFill>
                <a:latin typeface="+mn-lt"/>
                <a:ea typeface="Prompt"/>
                <a:cs typeface="Prompt"/>
                <a:sym typeface="Prompt"/>
              </a:rPr>
              <a:t>:</a:t>
            </a:r>
          </a:p>
          <a:p>
            <a:pPr marL="457200" lvl="0" indent="-298450" algn="l" rtl="0">
              <a:lnSpc>
                <a:spcPct val="100000"/>
              </a:lnSpc>
              <a:spcBef>
                <a:spcPts val="0"/>
              </a:spcBef>
              <a:spcAft>
                <a:spcPts val="0"/>
              </a:spcAft>
              <a:buClr>
                <a:schemeClr val="dk1"/>
              </a:buClr>
              <a:buSzPts val="1100"/>
              <a:buChar char="●"/>
            </a:pPr>
            <a:r>
              <a:rPr lang="en-GB" sz="1100" i="0" dirty="0">
                <a:solidFill>
                  <a:schemeClr val="tx1"/>
                </a:solidFill>
                <a:latin typeface="+mn-lt"/>
                <a:ea typeface="Prompt"/>
                <a:cs typeface="Prompt"/>
                <a:sym typeface="Prompt"/>
              </a:rPr>
              <a:t>The slides are classroom ready.   </a:t>
            </a:r>
          </a:p>
          <a:p>
            <a:pPr marL="457200" lvl="0" indent="-298450" algn="l" rtl="0">
              <a:lnSpc>
                <a:spcPct val="100000"/>
              </a:lnSpc>
              <a:spcBef>
                <a:spcPts val="0"/>
              </a:spcBef>
              <a:spcAft>
                <a:spcPts val="0"/>
              </a:spcAft>
              <a:buClr>
                <a:schemeClr val="dk1"/>
              </a:buClr>
              <a:buSzPts val="1100"/>
              <a:buChar char="●"/>
            </a:pPr>
            <a:r>
              <a:rPr lang="en-GB" sz="1100" dirty="0">
                <a:effectLst/>
                <a:latin typeface="+mn-lt"/>
                <a:ea typeface="Aptos" panose="020B0004020202020204" pitchFamily="34" charset="0"/>
                <a:cs typeface="Arial" panose="020B0604020202020204" pitchFamily="34" charset="0"/>
              </a:rPr>
              <a:t>The teacher notes, with step-by-step guidance for the specific activity on each slide, is available in the slide notes or can be accessed in pdf format in the google drive</a:t>
            </a:r>
            <a:r>
              <a:rPr lang="en-GB" sz="1100" dirty="0">
                <a:solidFill>
                  <a:schemeClr val="tx1"/>
                </a:solidFill>
                <a:effectLst/>
                <a:latin typeface="+mn-lt"/>
                <a:ea typeface="Aptos" panose="020B0004020202020204" pitchFamily="34" charset="0"/>
                <a:cs typeface="Prompt"/>
                <a:sym typeface="Prompt"/>
              </a:rPr>
              <a:t>.</a:t>
            </a:r>
            <a:endParaRPr lang="en-GB" sz="1100" i="0" dirty="0">
              <a:solidFill>
                <a:schemeClr val="tx1"/>
              </a:solidFill>
              <a:latin typeface="+mn-lt"/>
              <a:ea typeface="Prompt"/>
              <a:cs typeface="Prompt"/>
              <a:sym typeface="Prompt"/>
            </a:endParaRPr>
          </a:p>
          <a:p>
            <a:pPr marL="457200" marR="0" lvl="0" indent="-298450" algn="l" rtl="0">
              <a:lnSpc>
                <a:spcPct val="100000"/>
              </a:lnSpc>
              <a:spcBef>
                <a:spcPts val="0"/>
              </a:spcBef>
              <a:spcAft>
                <a:spcPts val="0"/>
              </a:spcAft>
              <a:buClr>
                <a:schemeClr val="dk1"/>
              </a:buClr>
              <a:buSzPts val="1100"/>
              <a:buFont typeface="Prompt"/>
              <a:buChar char="●"/>
            </a:pPr>
            <a:r>
              <a:rPr lang="en-GB" sz="1100" i="0" dirty="0">
                <a:solidFill>
                  <a:schemeClr val="tx1"/>
                </a:solidFill>
                <a:latin typeface="+mn-lt"/>
                <a:ea typeface="Prompt"/>
                <a:cs typeface="Prompt"/>
                <a:sym typeface="Prompt"/>
              </a:rPr>
              <a:t>It is important to show slides in presentation mode, as some activities depend on animation.  Where there is animation on a slide, this is indicated in the slide notes.  </a:t>
            </a:r>
          </a:p>
          <a:p>
            <a:pPr marL="457200" lvl="0" indent="-298450" algn="l" rtl="0">
              <a:lnSpc>
                <a:spcPct val="100000"/>
              </a:lnSpc>
              <a:spcBef>
                <a:spcPts val="0"/>
              </a:spcBef>
              <a:spcAft>
                <a:spcPts val="0"/>
              </a:spcAft>
              <a:buClr>
                <a:schemeClr val="dk1"/>
              </a:buClr>
              <a:buSzPts val="1100"/>
              <a:buFont typeface="Prompt"/>
              <a:buChar char="●"/>
            </a:pPr>
            <a:r>
              <a:rPr lang="en-GB" sz="1100" i="0" dirty="0">
                <a:solidFill>
                  <a:schemeClr val="tx1"/>
                </a:solidFill>
                <a:latin typeface="+mn-lt"/>
                <a:ea typeface="Prompt"/>
                <a:cs typeface="Prompt"/>
                <a:sym typeface="Prompt"/>
              </a:rPr>
              <a:t>When the text in the slide notes is in italics, it is meant it is meant to be paraphrased or used without adaptation by the teacher with students; and when the text is not italicised, it is meant for the teacher only.</a:t>
            </a:r>
          </a:p>
          <a:p>
            <a:pPr marL="457200" lvl="0" indent="-298450" algn="l" rtl="0">
              <a:lnSpc>
                <a:spcPct val="100000"/>
              </a:lnSpc>
              <a:spcBef>
                <a:spcPts val="0"/>
              </a:spcBef>
              <a:spcAft>
                <a:spcPts val="0"/>
              </a:spcAft>
              <a:buClr>
                <a:schemeClr val="dk1"/>
              </a:buClr>
              <a:buSzPts val="1100"/>
              <a:buFont typeface="Prompt"/>
              <a:buChar char="●"/>
            </a:pPr>
            <a:r>
              <a:rPr lang="en-GB" sz="1100" i="0" dirty="0">
                <a:solidFill>
                  <a:schemeClr val="tx1"/>
                </a:solidFill>
                <a:latin typeface="+mn-lt"/>
                <a:ea typeface="Prompt"/>
                <a:cs typeface="Prompt"/>
                <a:sym typeface="Prompt"/>
              </a:rPr>
              <a:t>There is very little preparation of materials required. Occasionally, and depending on your class, you might decide to photocopy worksheet slides in advance. In activities where this might be useful, you will be promoted in the slide notes.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lvl="0" indent="0" algn="l" rtl="0">
              <a:spcBef>
                <a:spcPts val="0"/>
              </a:spcBef>
              <a:spcAft>
                <a:spcPts val="0"/>
              </a:spcAft>
              <a:buNone/>
            </a:pPr>
            <a:r>
              <a:rPr lang="en-GB" sz="1100" b="0" i="0" u="none" strike="noStrike" dirty="0">
                <a:solidFill>
                  <a:schemeClr val="tx1"/>
                </a:solidFill>
                <a:effectLst/>
                <a:latin typeface="+mn-lt"/>
              </a:rPr>
              <a:t>As a participating teacher, you will be invited to respond to short surveys about the usefulness and effectiveness of these units. In addition, you will be asked to invite students to participate in the research (once parental consent has been provided). This will involve questionnaires and interviews/focus groups.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lvl="0" indent="0" algn="l" rtl="0">
              <a:spcBef>
                <a:spcPts val="0"/>
              </a:spcBef>
              <a:spcAft>
                <a:spcPts val="0"/>
              </a:spcAft>
              <a:buNone/>
            </a:pPr>
            <a:r>
              <a:rPr lang="en-GB" sz="1100" b="1" i="0" u="sng" strike="noStrike" dirty="0">
                <a:solidFill>
                  <a:schemeClr val="tx1"/>
                </a:solidFill>
                <a:effectLst/>
                <a:latin typeface="+mn-lt"/>
              </a:rPr>
              <a:t>NB</a:t>
            </a:r>
            <a:r>
              <a:rPr lang="en-GB" sz="1100" b="1" i="0" u="none" strike="noStrike" dirty="0">
                <a:solidFill>
                  <a:schemeClr val="tx1"/>
                </a:solidFill>
                <a:effectLst/>
                <a:latin typeface="+mn-lt"/>
              </a:rPr>
              <a:t>: </a:t>
            </a:r>
            <a:r>
              <a:rPr lang="en-GB" sz="1100" b="0" i="0" u="none" strike="noStrike" dirty="0">
                <a:solidFill>
                  <a:schemeClr val="tx1"/>
                </a:solidFill>
                <a:effectLst/>
                <a:latin typeface="+mn-lt"/>
              </a:rPr>
              <a:t>Before you start Unit 1, please make sure that your students have completed the short baseline survey: </a:t>
            </a:r>
            <a:r>
              <a:rPr lang="en-GB" sz="1100" b="0" i="0" u="none" strike="noStrike" dirty="0">
                <a:solidFill>
                  <a:schemeClr val="tx1"/>
                </a:solidFill>
                <a:effectLst/>
                <a:latin typeface="+mn-lt"/>
                <a:hlinkClick r:id="rId3"/>
              </a:rPr>
              <a:t>https://forms.gle/sPFEvzfTc5ZpfLbt9</a:t>
            </a:r>
            <a:r>
              <a:rPr lang="en-GB" sz="1100" b="0" i="0" u="none" strike="noStrike" dirty="0">
                <a:solidFill>
                  <a:schemeClr val="tx1"/>
                </a:solidFill>
                <a:effectLst/>
                <a:latin typeface="+mn-lt"/>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dirty="0">
                <a:solidFill>
                  <a:schemeClr val="tx1"/>
                </a:solidFill>
                <a:latin typeface="+mn-lt"/>
              </a:rPr>
              <a:t>Please remember to complete the short teacher survey as soon as possible after finishing Unit 1: </a:t>
            </a:r>
            <a:r>
              <a:rPr lang="en-GB" sz="1100" b="0" dirty="0">
                <a:solidFill>
                  <a:schemeClr val="tx1"/>
                </a:solidFill>
                <a:latin typeface="+mn-lt"/>
                <a:hlinkClick r:id="rId4"/>
              </a:rPr>
              <a:t>https://forms.gle/fgSMbmXMBAk9tjTa7</a:t>
            </a:r>
            <a:r>
              <a:rPr lang="en-GB" sz="1100" b="0" dirty="0">
                <a:solidFill>
                  <a:schemeClr val="tx1"/>
                </a:solidFill>
                <a:latin typeface="+mn-lt"/>
              </a:rPr>
              <a:t>  </a:t>
            </a:r>
            <a:endParaRPr lang="en-GB" sz="1100" b="1" dirty="0">
              <a:solidFill>
                <a:schemeClr val="tx1"/>
              </a:solidFill>
              <a:latin typeface="+mn-lt"/>
            </a:endParaRP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dirty="0">
                <a:solidFill>
                  <a:schemeClr val="tx1"/>
                </a:solidFill>
                <a:effectLst/>
                <a:latin typeface="+mn-lt"/>
              </a:rPr>
              <a:t>If you require any further information, please contact: </a:t>
            </a:r>
            <a:r>
              <a:rPr lang="en-GB" sz="1100" b="0" i="0" dirty="0">
                <a:solidFill>
                  <a:srgbClr val="222222"/>
                </a:solidFill>
                <a:effectLst/>
                <a:latin typeface="+mn-lt"/>
                <a:hlinkClick r:id="rId5"/>
              </a:rPr>
              <a:t>mary.odoherty@dcu.ie</a:t>
            </a:r>
            <a:r>
              <a:rPr lang="en-GB" sz="1100" b="0" i="0" dirty="0">
                <a:solidFill>
                  <a:srgbClr val="222222"/>
                </a:solidFill>
                <a:effectLst/>
                <a:latin typeface="+mn-lt"/>
              </a:rPr>
              <a:t> </a:t>
            </a:r>
            <a:r>
              <a:rPr lang="en-GB" sz="1600" b="0" i="0" dirty="0">
                <a:solidFill>
                  <a:srgbClr val="222222"/>
                </a:solidFill>
                <a:effectLst/>
                <a:latin typeface="Arial" panose="020B0604020202020204" pitchFamily="34" charset="0"/>
              </a:rPr>
              <a:t> </a:t>
            </a:r>
            <a:endParaRPr lang="en-GB" sz="1100" b="0" i="0" u="sng" strike="noStrike" dirty="0">
              <a:solidFill>
                <a:schemeClr val="tx1"/>
              </a:solidFill>
              <a:effectLst/>
              <a:latin typeface="+mn-lt"/>
            </a:endParaRPr>
          </a:p>
          <a:p>
            <a:pPr marL="0" lvl="0" indent="0" algn="l" rtl="0">
              <a:spcBef>
                <a:spcPts val="0"/>
              </a:spcBef>
              <a:spcAft>
                <a:spcPts val="0"/>
              </a:spcAft>
              <a:buNone/>
            </a:pPr>
            <a:endParaRPr lang="en-GB" sz="1100" b="0" i="0" u="sng" strike="noStrike" dirty="0">
              <a:solidFill>
                <a:schemeClr val="tx1"/>
              </a:solidFill>
              <a:effectLst/>
              <a:latin typeface="+mn-lt"/>
            </a:endParaRPr>
          </a:p>
          <a:p>
            <a:pPr marL="0" lvl="0" indent="0" algn="l" rtl="0">
              <a:spcBef>
                <a:spcPts val="0"/>
              </a:spcBef>
              <a:spcAft>
                <a:spcPts val="0"/>
              </a:spcAft>
              <a:buNone/>
            </a:pPr>
            <a:r>
              <a:rPr lang="en-GB" sz="1100" b="0" i="0" u="sng" strike="noStrike" dirty="0">
                <a:solidFill>
                  <a:schemeClr val="tx1"/>
                </a:solidFill>
                <a:effectLst/>
                <a:latin typeface="+mn-lt"/>
              </a:rPr>
              <a:t>Thank you</a:t>
            </a:r>
            <a:endParaRPr lang="en-GB" sz="1100" b="0" dirty="0">
              <a:solidFill>
                <a:schemeClr val="tx1"/>
              </a:solidFill>
              <a:effectLst/>
              <a:latin typeface="+mn-lt"/>
            </a:endParaRPr>
          </a:p>
          <a:p>
            <a:br>
              <a:rPr lang="en-GB" sz="1100" dirty="0">
                <a:solidFill>
                  <a:schemeClr val="tx1"/>
                </a:solidFill>
                <a:latin typeface="+mn-lt"/>
              </a:rPr>
            </a:br>
            <a:endParaRPr sz="1100" dirty="0">
              <a:solidFill>
                <a:schemeClr val="tx1"/>
              </a:solidFill>
              <a:latin typeface="+mn-lt"/>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dirty="0">
                <a:solidFill>
                  <a:schemeClr val="tx1"/>
                </a:solidFill>
                <a:latin typeface="+mn-lt"/>
              </a:rPr>
              <a:t>Distribute one copy of this slide to each student or invite students to copy their own football.</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en-IE" sz="1100" i="1" dirty="0">
                <a:solidFill>
                  <a:schemeClr val="tx1"/>
                </a:solidFill>
                <a:latin typeface="+mn-lt"/>
              </a:rPr>
              <a:t>Write your name at the top of the page.</a:t>
            </a:r>
          </a:p>
          <a:p>
            <a:pPr marL="0" lvl="0" indent="0" algn="l" rtl="0">
              <a:spcBef>
                <a:spcPts val="0"/>
              </a:spcBef>
              <a:spcAft>
                <a:spcPts val="0"/>
              </a:spcAft>
              <a:buNone/>
            </a:pPr>
            <a:r>
              <a:rPr lang="en-IE" sz="1100" i="1" dirty="0">
                <a:solidFill>
                  <a:schemeClr val="tx1"/>
                </a:solidFill>
                <a:latin typeface="+mn-lt"/>
              </a:rPr>
              <a:t>Think about a goal you want to achieve or complete in the short terms (e.g. by the end of today, next week or this year). </a:t>
            </a:r>
          </a:p>
          <a:p>
            <a:pPr marL="158750" rtl="0">
              <a:spcBef>
                <a:spcPts val="0"/>
              </a:spcBef>
              <a:spcAft>
                <a:spcPts val="0"/>
              </a:spcAft>
            </a:pPr>
            <a:r>
              <a:rPr lang="en-GB" sz="1100" b="0" i="1" u="none" strike="noStrike" dirty="0">
                <a:solidFill>
                  <a:schemeClr val="tx1"/>
                </a:solidFill>
                <a:effectLst/>
                <a:latin typeface="+mn-lt"/>
              </a:rPr>
              <a:t>Write this goal under the ‘My Goal’ heading.</a:t>
            </a:r>
            <a:endParaRPr lang="en-GB" sz="1100" b="0" i="1" dirty="0">
              <a:solidFill>
                <a:schemeClr val="tx1"/>
              </a:solidFill>
              <a:effectLst/>
              <a:latin typeface="+mn-lt"/>
            </a:endParaRPr>
          </a:p>
          <a:p>
            <a:pPr marL="158750" rtl="0">
              <a:spcBef>
                <a:spcPts val="0"/>
              </a:spcBef>
              <a:spcAft>
                <a:spcPts val="0"/>
              </a:spcAft>
            </a:pPr>
            <a:r>
              <a:rPr lang="en-GB" sz="1100" b="0" i="1" u="none" strike="noStrike" dirty="0">
                <a:solidFill>
                  <a:schemeClr val="tx1"/>
                </a:solidFill>
                <a:effectLst/>
                <a:latin typeface="+mn-lt"/>
              </a:rPr>
              <a:t>In the white spaces on the football, write/draw ideas for how you can use your </a:t>
            </a:r>
          </a:p>
          <a:p>
            <a:pPr marL="158750" rtl="0">
              <a:spcBef>
                <a:spcPts val="0"/>
              </a:spcBef>
              <a:spcAft>
                <a:spcPts val="0"/>
              </a:spcAft>
            </a:pPr>
            <a:r>
              <a:rPr lang="en-GB" sz="1100" b="0" i="1" u="none" strike="noStrike" dirty="0">
                <a:solidFill>
                  <a:schemeClr val="tx1"/>
                </a:solidFill>
                <a:effectLst/>
                <a:latin typeface="+mn-lt"/>
              </a:rPr>
              <a:t>skills/talents to achieve this goal.</a:t>
            </a:r>
          </a:p>
          <a:p>
            <a:pPr marL="158750" rtl="0">
              <a:spcBef>
                <a:spcPts val="0"/>
              </a:spcBef>
              <a:spcAft>
                <a:spcPts val="0"/>
              </a:spcAft>
            </a:pPr>
            <a:r>
              <a:rPr lang="en-GB" sz="1100" b="0" i="1" u="none" strike="noStrike" dirty="0">
                <a:solidFill>
                  <a:schemeClr val="tx1"/>
                </a:solidFill>
                <a:effectLst/>
                <a:latin typeface="+mn-lt"/>
              </a:rPr>
              <a:t>In the space around the football, write/draw things or people who can support you to </a:t>
            </a:r>
          </a:p>
          <a:p>
            <a:pPr marL="158750" rtl="0">
              <a:spcBef>
                <a:spcPts val="0"/>
              </a:spcBef>
              <a:spcAft>
                <a:spcPts val="0"/>
              </a:spcAft>
            </a:pPr>
            <a:r>
              <a:rPr lang="en-GB" sz="1100" b="0" i="1" u="none" strike="noStrike" dirty="0">
                <a:solidFill>
                  <a:schemeClr val="tx1"/>
                </a:solidFill>
                <a:effectLst/>
                <a:latin typeface="+mn-lt"/>
              </a:rPr>
              <a:t>achieve this goal.</a:t>
            </a:r>
            <a:endParaRPr lang="en-GB" sz="1100" b="0" i="1" dirty="0">
              <a:solidFill>
                <a:schemeClr val="tx1"/>
              </a:solidFill>
              <a:effectLst/>
              <a:latin typeface="+mn-lt"/>
            </a:endParaRPr>
          </a:p>
          <a:p>
            <a:pPr marL="158750" rtl="0">
              <a:spcBef>
                <a:spcPts val="0"/>
              </a:spcBef>
              <a:spcAft>
                <a:spcPts val="0"/>
              </a:spcAft>
            </a:pPr>
            <a:r>
              <a:rPr lang="en-GB" sz="1100" b="0" i="1" u="none" strike="noStrike" dirty="0">
                <a:solidFill>
                  <a:schemeClr val="tx1"/>
                </a:solidFill>
                <a:effectLst/>
                <a:latin typeface="+mn-lt"/>
              </a:rPr>
              <a:t>Write the date by which you want to have achieved your goal on the sheet. Be </a:t>
            </a:r>
          </a:p>
          <a:p>
            <a:pPr marL="158750" rtl="0">
              <a:spcBef>
                <a:spcPts val="0"/>
              </a:spcBef>
              <a:spcAft>
                <a:spcPts val="0"/>
              </a:spcAft>
            </a:pPr>
            <a:r>
              <a:rPr lang="en-GB" sz="1100" b="0" i="1" u="none" strike="noStrike" dirty="0">
                <a:solidFill>
                  <a:schemeClr val="tx1"/>
                </a:solidFill>
                <a:effectLst/>
                <a:latin typeface="+mn-lt"/>
              </a:rPr>
              <a:t>realistic!</a:t>
            </a:r>
          </a:p>
          <a:p>
            <a:pPr marL="158750" rtl="0">
              <a:spcBef>
                <a:spcPts val="0"/>
              </a:spcBef>
              <a:spcAft>
                <a:spcPts val="0"/>
              </a:spcAft>
            </a:pPr>
            <a:endParaRPr lang="en-GB" sz="1100" b="0" i="1" u="none" strike="noStrike" dirty="0">
              <a:solidFill>
                <a:schemeClr val="tx1"/>
              </a:solidFill>
              <a:effectLst/>
              <a:latin typeface="+mn-lt"/>
            </a:endParaRPr>
          </a:p>
          <a:p>
            <a:pPr marL="158750" rtl="0">
              <a:spcBef>
                <a:spcPts val="0"/>
              </a:spcBef>
              <a:spcAft>
                <a:spcPts val="0"/>
              </a:spcAft>
            </a:pPr>
            <a:r>
              <a:rPr lang="en-GB" sz="1100" b="0" i="0" u="none" strike="noStrike" dirty="0">
                <a:solidFill>
                  <a:schemeClr val="tx1"/>
                </a:solidFill>
                <a:effectLst/>
                <a:latin typeface="+mn-lt"/>
              </a:rPr>
              <a:t>Display the completed footballs on classroom wall or ask students to keep it safe in </a:t>
            </a:r>
          </a:p>
          <a:p>
            <a:pPr marL="158750" rtl="0">
              <a:spcBef>
                <a:spcPts val="0"/>
              </a:spcBef>
              <a:spcAft>
                <a:spcPts val="0"/>
              </a:spcAft>
            </a:pPr>
            <a:r>
              <a:rPr lang="en-GB" sz="1100" b="0" i="0" u="none" strike="noStrike" dirty="0">
                <a:solidFill>
                  <a:schemeClr val="tx1"/>
                </a:solidFill>
                <a:effectLst/>
                <a:latin typeface="+mn-lt"/>
              </a:rPr>
              <a:t>their copy. </a:t>
            </a: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47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dirty="0">
                <a:solidFill>
                  <a:schemeClr val="tx1"/>
                </a:solidFill>
                <a:latin typeface="+mn-lt"/>
              </a:rPr>
              <a:t>You might like to show Slide 8, with the 8 key skills of junior cycle after you explain the activity below.</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en-IE" sz="1100" i="1" dirty="0">
                <a:solidFill>
                  <a:schemeClr val="tx1"/>
                </a:solidFill>
                <a:latin typeface="+mn-lt"/>
              </a:rPr>
              <a:t>Take a minute to think about one skill/talent you used as you participated in the activities in this unit.</a:t>
            </a:r>
          </a:p>
          <a:p>
            <a:pPr marL="0" lvl="0" indent="0" algn="l" rtl="0">
              <a:spcBef>
                <a:spcPts val="0"/>
              </a:spcBef>
              <a:spcAft>
                <a:spcPts val="0"/>
              </a:spcAft>
              <a:buNone/>
            </a:pPr>
            <a:r>
              <a:rPr lang="en-IE" sz="1100" i="0" dirty="0">
                <a:solidFill>
                  <a:schemeClr val="tx1"/>
                </a:solidFill>
                <a:latin typeface="+mn-lt"/>
              </a:rPr>
              <a:t>Depending on your class, you might want to remind them of the activities in this unit.</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en-IE" sz="1100" i="1" dirty="0">
                <a:solidFill>
                  <a:schemeClr val="tx1"/>
                </a:solidFill>
                <a:latin typeface="+mn-lt"/>
              </a:rPr>
              <a:t>Come up with a username to summarise this one skill/talent </a:t>
            </a:r>
            <a:r>
              <a:rPr lang="en-IE" sz="1100" i="0" dirty="0">
                <a:solidFill>
                  <a:schemeClr val="tx1"/>
                </a:solidFill>
                <a:latin typeface="+mn-lt"/>
              </a:rPr>
              <a:t>(see example below)</a:t>
            </a:r>
            <a:r>
              <a:rPr lang="en-IE" sz="1100" i="1" dirty="0">
                <a:solidFill>
                  <a:schemeClr val="tx1"/>
                </a:solidFill>
                <a:latin typeface="+mn-lt"/>
              </a:rPr>
              <a:t>.</a:t>
            </a:r>
          </a:p>
          <a:p>
            <a:pPr marL="0" lvl="0" indent="0" algn="l" rtl="0">
              <a:spcBef>
                <a:spcPts val="0"/>
              </a:spcBef>
              <a:spcAft>
                <a:spcPts val="0"/>
              </a:spcAft>
              <a:buNone/>
            </a:pPr>
            <a:r>
              <a:rPr lang="en-IE" sz="1100" i="1" dirty="0">
                <a:solidFill>
                  <a:schemeClr val="tx1"/>
                </a:solidFill>
                <a:latin typeface="+mn-lt"/>
              </a:rPr>
              <a:t>Write your username, with a short explanation, in your copy</a:t>
            </a:r>
            <a:r>
              <a:rPr lang="en-IE" sz="1100" i="0" dirty="0">
                <a:solidFill>
                  <a:schemeClr val="tx1"/>
                </a:solidFill>
                <a:latin typeface="+mn-lt"/>
              </a:rPr>
              <a:t>.</a:t>
            </a:r>
          </a:p>
          <a:p>
            <a:pPr marL="0" lvl="0" indent="0" algn="l" rtl="0">
              <a:spcBef>
                <a:spcPts val="0"/>
              </a:spcBef>
              <a:spcAft>
                <a:spcPts val="0"/>
              </a:spcAft>
              <a:buNone/>
            </a:pPr>
            <a:r>
              <a:rPr lang="en-IE" sz="1100" i="1" dirty="0">
                <a:solidFill>
                  <a:schemeClr val="tx1"/>
                </a:solidFill>
                <a:latin typeface="+mn-lt"/>
              </a:rPr>
              <a:t>Now, come up with a password, with a maximum of 8 characters, to describe how you demonstrated this skill or talent </a:t>
            </a:r>
            <a:r>
              <a:rPr lang="en-IE" sz="1100" i="0" dirty="0">
                <a:solidFill>
                  <a:schemeClr val="tx1"/>
                </a:solidFill>
                <a:latin typeface="+mn-lt"/>
              </a:rPr>
              <a:t>(see example below).</a:t>
            </a:r>
            <a:endParaRPr lang="en-IE" sz="1100" i="1" dirty="0">
              <a:solidFill>
                <a:schemeClr val="tx1"/>
              </a:solidFill>
              <a:latin typeface="+mn-lt"/>
            </a:endParaRPr>
          </a:p>
          <a:p>
            <a:pPr marL="0" lvl="0" indent="0" algn="l" rtl="0">
              <a:spcBef>
                <a:spcPts val="0"/>
              </a:spcBef>
              <a:spcAft>
                <a:spcPts val="0"/>
              </a:spcAft>
              <a:buNone/>
            </a:pPr>
            <a:r>
              <a:rPr lang="en-IE" sz="1100" i="1" dirty="0">
                <a:solidFill>
                  <a:schemeClr val="tx1"/>
                </a:solidFill>
                <a:latin typeface="+mn-lt"/>
              </a:rPr>
              <a:t>Write your password, with a short explanation, in your copy.</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en-IE" sz="1100" dirty="0">
                <a:solidFill>
                  <a:schemeClr val="tx1"/>
                </a:solidFill>
                <a:latin typeface="+mn-lt"/>
              </a:rPr>
              <a:t>Depending on your class, it might help to share the following as examples:</a:t>
            </a:r>
          </a:p>
          <a:p>
            <a:pPr marL="0" lvl="0" indent="0" algn="l" rtl="0">
              <a:spcBef>
                <a:spcPts val="0"/>
              </a:spcBef>
              <a:spcAft>
                <a:spcPts val="0"/>
              </a:spcAft>
              <a:buNone/>
            </a:pPr>
            <a:r>
              <a:rPr lang="en-IE" sz="1100" dirty="0">
                <a:solidFill>
                  <a:schemeClr val="tx1"/>
                </a:solidFill>
                <a:latin typeface="+mn-lt"/>
              </a:rPr>
              <a:t>Username: </a:t>
            </a:r>
            <a:r>
              <a:rPr lang="en-IE" sz="1100" dirty="0" err="1">
                <a:solidFill>
                  <a:schemeClr val="tx1"/>
                </a:solidFill>
                <a:latin typeface="+mn-lt"/>
              </a:rPr>
              <a:t>CreativeCathy</a:t>
            </a:r>
            <a:r>
              <a:rPr lang="en-IE" sz="1100" dirty="0">
                <a:solidFill>
                  <a:schemeClr val="tx1"/>
                </a:solidFill>
                <a:latin typeface="+mn-lt"/>
              </a:rPr>
              <a:t>; Password: </a:t>
            </a:r>
            <a:r>
              <a:rPr lang="en-IE" sz="1100" dirty="0" err="1">
                <a:solidFill>
                  <a:schemeClr val="tx1"/>
                </a:solidFill>
                <a:latin typeface="+mn-lt"/>
              </a:rPr>
              <a:t>WithIdea</a:t>
            </a:r>
            <a:r>
              <a:rPr lang="en-IE" sz="1100" dirty="0">
                <a:solidFill>
                  <a:schemeClr val="tx1"/>
                </a:solidFill>
                <a:latin typeface="+mn-lt"/>
              </a:rPr>
              <a:t> (because my name is Cathy and my skill is being creative and I demonstrated this skill/talent by coming up with a good idea about how to present my Young Achiever)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dirty="0">
                <a:solidFill>
                  <a:schemeClr val="tx1"/>
                </a:solidFill>
                <a:latin typeface="+mn-lt"/>
              </a:rPr>
              <a:t>Username: </a:t>
            </a:r>
            <a:r>
              <a:rPr lang="en-IE" sz="1100" dirty="0" err="1">
                <a:solidFill>
                  <a:schemeClr val="tx1"/>
                </a:solidFill>
                <a:latin typeface="+mn-lt"/>
              </a:rPr>
              <a:t>TimTeamWork</a:t>
            </a:r>
            <a:r>
              <a:rPr lang="en-IE" sz="1100" dirty="0">
                <a:solidFill>
                  <a:schemeClr val="tx1"/>
                </a:solidFill>
                <a:latin typeface="+mn-lt"/>
              </a:rPr>
              <a:t>; Password: </a:t>
            </a:r>
            <a:r>
              <a:rPr lang="en-IE" sz="1100" dirty="0" err="1">
                <a:solidFill>
                  <a:schemeClr val="tx1"/>
                </a:solidFill>
                <a:latin typeface="+mn-lt"/>
              </a:rPr>
              <a:t>HelpPal</a:t>
            </a:r>
            <a:r>
              <a:rPr lang="en-IE" sz="1100" dirty="0">
                <a:solidFill>
                  <a:schemeClr val="tx1"/>
                </a:solidFill>
                <a:latin typeface="+mn-lt"/>
              </a:rPr>
              <a:t> (because my name is Tim and my skill is working with others. I demonstrated this skill/talent when I helped my friends when we were working together in pairs/groups).</a:t>
            </a:r>
            <a:endParaRPr sz="1100" dirty="0">
              <a:solidFill>
                <a:schemeClr val="tx1"/>
              </a:solidFill>
              <a:latin typeface="+mn-lt"/>
            </a:endParaRPr>
          </a:p>
        </p:txBody>
      </p:sp>
      <p:sp>
        <p:nvSpPr>
          <p:cNvPr id="452" name="Google Shape;45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940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en-IE" sz="1100" b="0" dirty="0">
                <a:solidFill>
                  <a:schemeClr val="tx1"/>
                </a:solidFill>
                <a:latin typeface="+mn-lt"/>
              </a:rPr>
              <a:t>Read each learning intention aloud.</a:t>
            </a:r>
          </a:p>
          <a:p>
            <a:pPr marL="0" lvl="0" indent="0" algn="l" rtl="0">
              <a:spcBef>
                <a:spcPts val="0"/>
              </a:spcBef>
              <a:spcAft>
                <a:spcPts val="0"/>
              </a:spcAft>
              <a:buNone/>
            </a:pPr>
            <a:r>
              <a:rPr lang="en-IE" sz="1100" b="0" dirty="0">
                <a:solidFill>
                  <a:schemeClr val="tx1"/>
                </a:solidFill>
                <a:latin typeface="+mn-lt"/>
              </a:rPr>
              <a:t>Ask students to give you a thumbs up if they feel they have achieved the learning intention, a thumbs down if they still need some support and a fist if they are unsure.</a:t>
            </a:r>
          </a:p>
          <a:p>
            <a:pPr marL="0" lvl="0" indent="0" algn="l" rtl="0">
              <a:spcBef>
                <a:spcPts val="0"/>
              </a:spcBef>
              <a:spcAft>
                <a:spcPts val="0"/>
              </a:spcAft>
              <a:buNone/>
            </a:pPr>
            <a:endParaRPr sz="1100" dirty="0">
              <a:solidFill>
                <a:schemeClr val="tx1"/>
              </a:solidFill>
              <a:latin typeface="+mn-lt"/>
            </a:endParaRPr>
          </a:p>
        </p:txBody>
      </p:sp>
      <p:sp>
        <p:nvSpPr>
          <p:cNvPr id="440" name="Google Shape;4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655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endParaRPr lang="en-IE" sz="1100" b="0" dirty="0">
              <a:solidFill>
                <a:schemeClr val="tx1"/>
              </a:solidFill>
              <a:latin typeface="+mn-lt"/>
            </a:endParaRP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en-IE" sz="1100" b="0" dirty="0">
                <a:solidFill>
                  <a:schemeClr val="tx1"/>
                </a:solidFill>
                <a:latin typeface="+mn-lt"/>
              </a:rPr>
              <a:t>The extension activity suggested on this slide is linked to Activity 1 (Slide 4) and Activity 4 (Slide 10).</a:t>
            </a:r>
          </a:p>
          <a:p>
            <a:pPr marL="0" lvl="0" indent="0" algn="l" rtl="0">
              <a:spcBef>
                <a:spcPts val="0"/>
              </a:spcBef>
              <a:spcAft>
                <a:spcPts val="0"/>
              </a:spcAft>
              <a:buNone/>
            </a:pPr>
            <a:endParaRPr lang="en-IE" sz="11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u="sng" dirty="0">
                <a:solidFill>
                  <a:schemeClr val="tx1"/>
                </a:solidFill>
                <a:latin typeface="+mn-lt"/>
              </a:rPr>
              <a:t>NB</a:t>
            </a:r>
            <a:r>
              <a:rPr lang="en-IE" sz="1100" b="1" dirty="0">
                <a:solidFill>
                  <a:schemeClr val="tx1"/>
                </a:solidFill>
                <a:latin typeface="+mn-lt"/>
              </a:rPr>
              <a:t>:</a:t>
            </a:r>
            <a:r>
              <a:rPr lang="en-IE" sz="1100" b="0" dirty="0">
                <a:solidFill>
                  <a:schemeClr val="tx1"/>
                </a:solidFill>
                <a:latin typeface="+mn-lt"/>
              </a:rPr>
              <a:t> </a:t>
            </a:r>
            <a:r>
              <a:rPr lang="en-GB" sz="1100" b="0" dirty="0">
                <a:solidFill>
                  <a:schemeClr val="tx1"/>
                </a:solidFill>
                <a:latin typeface="+mn-lt"/>
              </a:rPr>
              <a:t>Please remember to complete the short teacher survey as soon as possible after finishing Unit 1: </a:t>
            </a:r>
            <a:r>
              <a:rPr lang="en-GB" sz="1100" b="0" dirty="0">
                <a:solidFill>
                  <a:schemeClr val="tx1"/>
                </a:solidFill>
                <a:latin typeface="+mn-lt"/>
                <a:hlinkClick r:id="rId3"/>
              </a:rPr>
              <a:t>https://forms.gle/fgSMbmXMBAk9tjTa7</a:t>
            </a:r>
            <a:r>
              <a:rPr lang="en-GB" sz="1100" b="0" dirty="0">
                <a:solidFill>
                  <a:schemeClr val="tx1"/>
                </a:solidFill>
                <a:latin typeface="+mn-lt"/>
              </a:rPr>
              <a:t> </a:t>
            </a:r>
            <a:endParaRPr lang="en-GB" sz="1100" b="1" dirty="0">
              <a:solidFill>
                <a:schemeClr val="tx1"/>
              </a:solidFill>
              <a:latin typeface="+mn-lt"/>
            </a:endParaRPr>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953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21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1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 (One animation at *Click)</a:t>
            </a:r>
            <a:endParaRPr lang="en-IE" sz="1100" b="1" i="1" dirty="0">
              <a:solidFill>
                <a:schemeClr val="tx1"/>
              </a:solidFill>
              <a:latin typeface="+mn-lt"/>
            </a:endParaRPr>
          </a:p>
          <a:p>
            <a:pPr marL="0" lvl="0" indent="0" algn="l" rtl="0">
              <a:spcBef>
                <a:spcPts val="0"/>
              </a:spcBef>
              <a:spcAft>
                <a:spcPts val="0"/>
              </a:spcAft>
              <a:buNone/>
            </a:pPr>
            <a:endParaRPr lang="en-IE" sz="1100" b="0" i="1" dirty="0">
              <a:solidFill>
                <a:schemeClr val="tx1"/>
              </a:solidFill>
              <a:latin typeface="+mn-lt"/>
            </a:endParaRPr>
          </a:p>
          <a:p>
            <a:pPr marL="0" lvl="0" indent="0" algn="l" rtl="0">
              <a:spcBef>
                <a:spcPts val="0"/>
              </a:spcBef>
              <a:spcAft>
                <a:spcPts val="0"/>
              </a:spcAft>
              <a:buNone/>
            </a:pPr>
            <a:r>
              <a:rPr lang="en-IE" sz="1100" b="0" i="1" dirty="0">
                <a:solidFill>
                  <a:schemeClr val="tx1"/>
                </a:solidFill>
                <a:latin typeface="+mn-lt"/>
              </a:rPr>
              <a:t>Has anyone in the class ever gotten The Guinness Book of Records as a present? Can you remember any of the young people in the book?</a:t>
            </a:r>
          </a:p>
          <a:p>
            <a:pPr marL="0" lvl="0" indent="0" algn="l" rtl="0">
              <a:spcBef>
                <a:spcPts val="0"/>
              </a:spcBef>
              <a:spcAft>
                <a:spcPts val="0"/>
              </a:spcAft>
              <a:buNone/>
            </a:pPr>
            <a:r>
              <a:rPr lang="en-IE" sz="1100" b="0" i="1" dirty="0">
                <a:solidFill>
                  <a:schemeClr val="tx1"/>
                </a:solidFill>
                <a:latin typeface="+mn-lt"/>
              </a:rPr>
              <a:t>The four people on the slide were in The Guinness Book of Records in 2023.</a:t>
            </a:r>
          </a:p>
          <a:p>
            <a:pPr marL="0" lvl="0" indent="0" algn="l" rtl="0">
              <a:spcBef>
                <a:spcPts val="0"/>
              </a:spcBef>
              <a:spcAft>
                <a:spcPts val="0"/>
              </a:spcAft>
              <a:buNone/>
            </a:pPr>
            <a:r>
              <a:rPr lang="en-IE" sz="1100" b="0" i="1" dirty="0">
                <a:solidFill>
                  <a:schemeClr val="tx1"/>
                </a:solidFill>
                <a:latin typeface="+mn-lt"/>
              </a:rPr>
              <a:t>Of these four young people, three are from the United States. Dara McAnulty is from Northern Ireland. He is really interested in nature and especially in birds.</a:t>
            </a:r>
          </a:p>
          <a:p>
            <a:pPr marL="0" lvl="0" indent="0" algn="l" rtl="0">
              <a:spcBef>
                <a:spcPts val="0"/>
              </a:spcBef>
              <a:spcAft>
                <a:spcPts val="0"/>
              </a:spcAft>
              <a:buNone/>
            </a:pPr>
            <a:r>
              <a:rPr lang="en-IE" sz="1100" b="0" i="1" dirty="0" err="1">
                <a:solidFill>
                  <a:schemeClr val="tx1"/>
                </a:solidFill>
                <a:latin typeface="+mn-lt"/>
              </a:rPr>
              <a:t>Zalia</a:t>
            </a:r>
            <a:r>
              <a:rPr lang="en-IE" sz="1100" b="0" i="1" dirty="0">
                <a:solidFill>
                  <a:schemeClr val="tx1"/>
                </a:solidFill>
                <a:latin typeface="+mn-lt"/>
              </a:rPr>
              <a:t> Avant-garde was in The Guinness Book of Records for both basketball and spelling; Gitanjali Rao has invented new technologies; and Chloe Chambers has broken racing records even though she is still a learner driver!  </a:t>
            </a:r>
          </a:p>
          <a:p>
            <a:pPr marL="0" lvl="0" indent="0" algn="l" rtl="0">
              <a:spcBef>
                <a:spcPts val="0"/>
              </a:spcBef>
              <a:spcAft>
                <a:spcPts val="0"/>
              </a:spcAft>
              <a:buNone/>
            </a:pPr>
            <a:r>
              <a:rPr lang="en-IE" sz="1100" b="0" i="1" dirty="0">
                <a:solidFill>
                  <a:schemeClr val="tx1"/>
                </a:solidFill>
                <a:latin typeface="+mn-lt"/>
              </a:rPr>
              <a:t>How do you think these young people realised that they had these skills and talents? </a:t>
            </a:r>
          </a:p>
          <a:p>
            <a:pPr marL="0" lvl="0" indent="0" algn="l" rtl="0">
              <a:spcBef>
                <a:spcPts val="0"/>
              </a:spcBef>
              <a:spcAft>
                <a:spcPts val="0"/>
              </a:spcAft>
              <a:buNone/>
            </a:pPr>
            <a:endParaRPr lang="en-IE" sz="1100" b="1" i="0" dirty="0">
              <a:solidFill>
                <a:schemeClr val="tx1"/>
              </a:solidFill>
              <a:latin typeface="+mn-lt"/>
            </a:endParaRPr>
          </a:p>
          <a:p>
            <a:pPr marL="0" lvl="0" indent="0" algn="l" rtl="0">
              <a:spcBef>
                <a:spcPts val="0"/>
              </a:spcBef>
              <a:spcAft>
                <a:spcPts val="0"/>
              </a:spcAft>
              <a:buNone/>
            </a:pPr>
            <a:r>
              <a:rPr lang="en-IE" sz="1100" b="1" i="0" dirty="0">
                <a:solidFill>
                  <a:schemeClr val="tx1"/>
                </a:solidFill>
                <a:latin typeface="+mn-lt"/>
              </a:rPr>
              <a:t>*Click</a:t>
            </a:r>
            <a:r>
              <a:rPr lang="en-IE" sz="1100" b="0" i="0" dirty="0">
                <a:solidFill>
                  <a:schemeClr val="tx1"/>
                </a:solidFill>
                <a:latin typeface="+mn-lt"/>
              </a:rPr>
              <a:t> to animate the next step in this activity</a:t>
            </a:r>
          </a:p>
          <a:p>
            <a:pPr marL="0" lvl="0" indent="0" algn="l" rtl="0">
              <a:spcBef>
                <a:spcPts val="0"/>
              </a:spcBef>
              <a:spcAft>
                <a:spcPts val="0"/>
              </a:spcAft>
              <a:buNone/>
            </a:pPr>
            <a:endParaRPr lang="en-IE" sz="1100" b="0" i="1" dirty="0">
              <a:solidFill>
                <a:schemeClr val="tx1"/>
              </a:solidFill>
              <a:latin typeface="+mn-lt"/>
            </a:endParaRPr>
          </a:p>
          <a:p>
            <a:pPr marL="0" lvl="0" indent="0" algn="l" rtl="0">
              <a:spcBef>
                <a:spcPts val="0"/>
              </a:spcBef>
              <a:spcAft>
                <a:spcPts val="0"/>
              </a:spcAft>
              <a:buNone/>
            </a:pPr>
            <a:r>
              <a:rPr lang="en-IE" sz="1100" b="0" i="1" dirty="0">
                <a:solidFill>
                  <a:schemeClr val="tx1"/>
                </a:solidFill>
                <a:latin typeface="+mn-lt"/>
              </a:rPr>
              <a:t>Take out your devices.</a:t>
            </a:r>
          </a:p>
          <a:p>
            <a:pPr marL="0" lvl="0" indent="0" algn="l" rtl="0">
              <a:spcBef>
                <a:spcPts val="0"/>
              </a:spcBef>
              <a:spcAft>
                <a:spcPts val="0"/>
              </a:spcAft>
              <a:buNone/>
            </a:pPr>
            <a:r>
              <a:rPr lang="en-IE" sz="1100" b="0" i="1" dirty="0">
                <a:solidFill>
                  <a:schemeClr val="tx1"/>
                </a:solidFill>
                <a:latin typeface="+mn-lt"/>
              </a:rPr>
              <a:t>Go to: </a:t>
            </a:r>
            <a:r>
              <a:rPr lang="en-IE" sz="1100" b="0" i="0" dirty="0">
                <a:solidFill>
                  <a:schemeClr val="tx1"/>
                </a:solidFill>
                <a:latin typeface="+mn-lt"/>
              </a:rPr>
              <a:t>https://kids.guinnessworldrecords.com/records/young-achievers/</a:t>
            </a:r>
          </a:p>
          <a:p>
            <a:pPr marL="0" lvl="0" indent="0" algn="l" rtl="0">
              <a:spcBef>
                <a:spcPts val="0"/>
              </a:spcBef>
              <a:spcAft>
                <a:spcPts val="0"/>
              </a:spcAft>
              <a:buNone/>
            </a:pPr>
            <a:endParaRPr lang="en-IE" sz="1100" b="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solidFill>
                  <a:schemeClr val="tx1"/>
                </a:solidFill>
                <a:latin typeface="+mn-lt"/>
              </a:rPr>
              <a:t>Depending on availability of devices, this activity could be done individually, in pairs or in small groups.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solidFill>
                  <a:schemeClr val="tx1"/>
                </a:solidFill>
                <a:latin typeface="+mn-lt"/>
              </a:rPr>
              <a:t>If you do not have online access, you could select and copy information about 2-4 Guinness Book of Records Young Achievers in advance (see website below). Invite students to answer questions 1-4 (below) as you read the information about the Young Achieves aloud in class.</a:t>
            </a:r>
          </a:p>
          <a:p>
            <a:pPr marL="0" lvl="0" indent="0" algn="l" rtl="0">
              <a:spcBef>
                <a:spcPts val="0"/>
              </a:spcBef>
              <a:spcAft>
                <a:spcPts val="0"/>
              </a:spcAft>
              <a:buNone/>
            </a:pPr>
            <a:endParaRPr lang="en-IE" sz="1100" b="0" i="1" dirty="0">
              <a:solidFill>
                <a:schemeClr val="tx1"/>
              </a:solidFill>
              <a:latin typeface="+mn-lt"/>
            </a:endParaRPr>
          </a:p>
          <a:p>
            <a:pPr marL="0" lvl="0" indent="0" algn="l" rtl="0">
              <a:spcBef>
                <a:spcPts val="0"/>
              </a:spcBef>
              <a:spcAft>
                <a:spcPts val="0"/>
              </a:spcAft>
              <a:buNone/>
            </a:pPr>
            <a:r>
              <a:rPr lang="en-IE" sz="1100" b="0" i="1" dirty="0">
                <a:solidFill>
                  <a:schemeClr val="tx1"/>
                </a:solidFill>
                <a:latin typeface="+mn-lt"/>
              </a:rPr>
              <a:t>Choose one of the Young Achievers profiled on this page. Pick someone that you feel you have something in common with – maybe you share a skill or a talent, maybe they have a skill or a talent that you think you might also be good at, or maybe you’re just curious to know more about them.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solidFill>
                <a:schemeClr val="tx1"/>
              </a:solidFill>
              <a:latin typeface="+mn-lt"/>
            </a:endParaRPr>
          </a:p>
          <a:p>
            <a:pPr marL="0" lvl="0" indent="0" algn="l" rtl="0">
              <a:spcBef>
                <a:spcPts val="0"/>
              </a:spcBef>
              <a:spcAft>
                <a:spcPts val="0"/>
              </a:spcAft>
              <a:buNone/>
            </a:pPr>
            <a:r>
              <a:rPr lang="en-IE" sz="1100" b="0" i="1" dirty="0">
                <a:solidFill>
                  <a:schemeClr val="tx1"/>
                </a:solidFill>
                <a:latin typeface="+mn-lt"/>
              </a:rPr>
              <a:t>Read about your chosen person and find out:</a:t>
            </a:r>
          </a:p>
          <a:p>
            <a:pPr marL="228600" lvl="0" indent="-228600" algn="l" rtl="0">
              <a:spcBef>
                <a:spcPts val="0"/>
              </a:spcBef>
              <a:spcAft>
                <a:spcPts val="0"/>
              </a:spcAft>
              <a:buAutoNum type="arabicParenBoth"/>
            </a:pPr>
            <a:r>
              <a:rPr lang="en-IE" sz="1100" b="0" i="1" dirty="0">
                <a:solidFill>
                  <a:schemeClr val="tx1"/>
                </a:solidFill>
                <a:latin typeface="+mn-lt"/>
              </a:rPr>
              <a:t>How this person discovered their skill or talent?</a:t>
            </a:r>
          </a:p>
          <a:p>
            <a:pPr marL="228600" lvl="0" indent="-228600" algn="l" rtl="0">
              <a:spcBef>
                <a:spcPts val="0"/>
              </a:spcBef>
              <a:spcAft>
                <a:spcPts val="0"/>
              </a:spcAft>
              <a:buAutoNum type="arabicParenBoth"/>
            </a:pPr>
            <a:r>
              <a:rPr lang="en-IE" sz="1100" b="0" i="1" dirty="0">
                <a:solidFill>
                  <a:schemeClr val="tx1"/>
                </a:solidFill>
                <a:latin typeface="+mn-lt"/>
              </a:rPr>
              <a:t>What they do to improve their skill or talent?</a:t>
            </a:r>
          </a:p>
          <a:p>
            <a:pPr marL="228600" lvl="0" indent="-228600" algn="l" rtl="0">
              <a:spcBef>
                <a:spcPts val="0"/>
              </a:spcBef>
              <a:spcAft>
                <a:spcPts val="0"/>
              </a:spcAft>
              <a:buAutoNum type="arabicParenBoth"/>
            </a:pPr>
            <a:r>
              <a:rPr lang="en-IE" sz="1100" b="0" i="1" dirty="0">
                <a:solidFill>
                  <a:schemeClr val="tx1"/>
                </a:solidFill>
                <a:latin typeface="+mn-lt"/>
              </a:rPr>
              <a:t>Who has helped and supported them in getting to this point?</a:t>
            </a:r>
          </a:p>
          <a:p>
            <a:pPr marL="228600" lvl="0" indent="-228600" algn="l" rtl="0">
              <a:spcBef>
                <a:spcPts val="0"/>
              </a:spcBef>
              <a:spcAft>
                <a:spcPts val="0"/>
              </a:spcAft>
              <a:buAutoNum type="arabicParenBoth"/>
            </a:pPr>
            <a:r>
              <a:rPr lang="en-IE" sz="1100" b="0" i="1" dirty="0">
                <a:solidFill>
                  <a:schemeClr val="tx1"/>
                </a:solidFill>
                <a:latin typeface="+mn-lt"/>
              </a:rPr>
              <a:t>How they plan on using this skill or talent in the future?</a:t>
            </a:r>
          </a:p>
          <a:p>
            <a:pPr marL="0" lvl="0" indent="0" algn="l" rtl="0">
              <a:spcBef>
                <a:spcPts val="0"/>
              </a:spcBef>
              <a:spcAft>
                <a:spcPts val="0"/>
              </a:spcAft>
              <a:buNone/>
            </a:pPr>
            <a:r>
              <a:rPr lang="en-IE" sz="1100" b="0" i="1" dirty="0">
                <a:solidFill>
                  <a:schemeClr val="tx1"/>
                </a:solidFill>
                <a:latin typeface="+mn-lt"/>
              </a:rPr>
              <a:t>Keep notes on your findings.</a:t>
            </a:r>
          </a:p>
          <a:p>
            <a:pPr marL="0" lvl="0" indent="0" algn="l" rtl="0">
              <a:spcBef>
                <a:spcPts val="0"/>
              </a:spcBef>
              <a:spcAft>
                <a:spcPts val="0"/>
              </a:spcAft>
              <a:buNone/>
            </a:pPr>
            <a:endParaRPr lang="en-IE" sz="1100" b="0" i="0" dirty="0">
              <a:solidFill>
                <a:schemeClr val="tx1"/>
              </a:solidFill>
              <a:latin typeface="+mn-lt"/>
            </a:endParaRPr>
          </a:p>
          <a:p>
            <a:pPr marL="0" lvl="0" indent="0" algn="l" rtl="0">
              <a:spcBef>
                <a:spcPts val="0"/>
              </a:spcBef>
              <a:spcAft>
                <a:spcPts val="0"/>
              </a:spcAft>
              <a:buNone/>
            </a:pPr>
            <a:r>
              <a:rPr lang="en-IE" sz="1100" b="0" i="0" dirty="0">
                <a:solidFill>
                  <a:schemeClr val="tx1"/>
                </a:solidFill>
                <a:latin typeface="+mn-lt"/>
              </a:rPr>
              <a:t>When students have finished this step, ask for volunteers to present their findings.</a:t>
            </a:r>
          </a:p>
          <a:p>
            <a:pPr marL="0" lvl="0" indent="0" algn="l" rtl="0">
              <a:spcBef>
                <a:spcPts val="0"/>
              </a:spcBef>
              <a:spcAft>
                <a:spcPts val="0"/>
              </a:spcAft>
              <a:buNone/>
            </a:pPr>
            <a:r>
              <a:rPr lang="en-IE" sz="1100" b="0" i="0" dirty="0">
                <a:solidFill>
                  <a:schemeClr val="tx1"/>
                </a:solidFill>
                <a:latin typeface="+mn-lt"/>
              </a:rPr>
              <a:t>Their presentation should include a brief biography of their chosen person and the answers to the 4 questions above.</a:t>
            </a:r>
          </a:p>
          <a:p>
            <a:pPr marL="0" lvl="0" indent="0" algn="l" rtl="0">
              <a:spcBef>
                <a:spcPts val="0"/>
              </a:spcBef>
              <a:spcAft>
                <a:spcPts val="0"/>
              </a:spcAft>
              <a:buNone/>
            </a:pPr>
            <a:endParaRPr lang="en-IE" sz="1100" b="0" i="0" dirty="0">
              <a:solidFill>
                <a:schemeClr val="tx1"/>
              </a:solidFill>
              <a:latin typeface="+mn-lt"/>
            </a:endParaRPr>
          </a:p>
          <a:p>
            <a:pPr marL="0" lvl="0" indent="0" algn="l" rtl="0">
              <a:spcBef>
                <a:spcPts val="0"/>
              </a:spcBef>
              <a:spcAft>
                <a:spcPts val="0"/>
              </a:spcAft>
              <a:buNone/>
            </a:pPr>
            <a:r>
              <a:rPr lang="en-IE" sz="1100" b="0" i="0" dirty="0">
                <a:solidFill>
                  <a:schemeClr val="tx1"/>
                </a:solidFill>
                <a:latin typeface="+mn-lt"/>
              </a:rPr>
              <a:t>Use the following to prompt students during their presentations:</a:t>
            </a:r>
          </a:p>
          <a:p>
            <a:pPr marL="171450" lvl="0" indent="-171450" algn="l" rtl="0">
              <a:spcBef>
                <a:spcPts val="0"/>
              </a:spcBef>
              <a:spcAft>
                <a:spcPts val="0"/>
              </a:spcAft>
              <a:buFont typeface="Arial" panose="020B0604020202020204" pitchFamily="34" charset="0"/>
              <a:buChar char="•"/>
            </a:pPr>
            <a:r>
              <a:rPr lang="en-IE" sz="1100" b="0" i="1" dirty="0">
                <a:solidFill>
                  <a:schemeClr val="tx1"/>
                </a:solidFill>
                <a:latin typeface="+mn-lt"/>
              </a:rPr>
              <a:t>Do you find this person inspiring? Why?</a:t>
            </a:r>
          </a:p>
          <a:p>
            <a:pPr marL="171450" lvl="0" indent="-171450" algn="l" rtl="0">
              <a:spcBef>
                <a:spcPts val="0"/>
              </a:spcBef>
              <a:spcAft>
                <a:spcPts val="0"/>
              </a:spcAft>
              <a:buFont typeface="Arial" panose="020B0604020202020204" pitchFamily="34" charset="0"/>
              <a:buChar char="•"/>
            </a:pPr>
            <a:r>
              <a:rPr lang="en-IE" sz="1100" b="0" i="1" dirty="0">
                <a:solidFill>
                  <a:schemeClr val="tx1"/>
                </a:solidFill>
                <a:latin typeface="+mn-lt"/>
              </a:rPr>
              <a:t>What have you learned by reading about this person?</a:t>
            </a:r>
          </a:p>
          <a:p>
            <a:pPr marL="171450" lvl="0" indent="-171450" algn="l" rtl="0">
              <a:spcBef>
                <a:spcPts val="0"/>
              </a:spcBef>
              <a:spcAft>
                <a:spcPts val="0"/>
              </a:spcAft>
              <a:buFont typeface="Arial" panose="020B0604020202020204" pitchFamily="34" charset="0"/>
              <a:buChar char="•"/>
            </a:pPr>
            <a:r>
              <a:rPr lang="en-IE" sz="1100" b="0" i="1" dirty="0">
                <a:solidFill>
                  <a:schemeClr val="tx1"/>
                </a:solidFill>
                <a:latin typeface="+mn-lt"/>
              </a:rPr>
              <a:t>If you could ask this person one question, what would it be?</a:t>
            </a:r>
          </a:p>
          <a:p>
            <a:pPr marL="0" lvl="0" indent="0" algn="l" rtl="0">
              <a:spcBef>
                <a:spcPts val="0"/>
              </a:spcBef>
              <a:spcAft>
                <a:spcPts val="0"/>
              </a:spcAft>
              <a:buNone/>
            </a:pPr>
            <a:endParaRPr lang="en-IE" b="0" i="0" dirty="0"/>
          </a:p>
        </p:txBody>
      </p:sp>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95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i="0" dirty="0">
              <a:solidFill>
                <a:schemeClr val="tx1"/>
              </a:solidFill>
              <a:latin typeface="+mn-lt"/>
            </a:endParaRPr>
          </a:p>
          <a:p>
            <a:pPr marL="0" lvl="0" indent="0" algn="l" rtl="0">
              <a:spcBef>
                <a:spcPts val="0"/>
              </a:spcBef>
              <a:spcAft>
                <a:spcPts val="0"/>
              </a:spcAft>
              <a:buNone/>
            </a:pPr>
            <a:r>
              <a:rPr lang="en-IE" sz="1100" i="0" dirty="0">
                <a:solidFill>
                  <a:schemeClr val="tx1"/>
                </a:solidFill>
                <a:latin typeface="+mn-lt"/>
              </a:rPr>
              <a:t>Read aloud the quote on the slide. </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en-IE" sz="1100" i="1" dirty="0">
                <a:solidFill>
                  <a:schemeClr val="tx1"/>
                </a:solidFill>
                <a:latin typeface="+mn-lt"/>
              </a:rPr>
              <a:t>Although some of our skills and talents are obvious, others go unnoticed or are hidden. You can spot your hidden skills and talents by paying attention to the things that energise you. </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en-IE" sz="1100" i="1" dirty="0">
                <a:solidFill>
                  <a:schemeClr val="tx1"/>
                </a:solidFill>
                <a:latin typeface="+mn-lt"/>
              </a:rPr>
              <a:t>Take two minutes to think back over the last week. </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en-IE" sz="1100" i="1" dirty="0">
                <a:solidFill>
                  <a:schemeClr val="tx1"/>
                </a:solidFill>
                <a:latin typeface="+mn-lt"/>
              </a:rPr>
              <a:t>When did you feel most energised? What were you doing at the time? What skills or talents were you using? </a:t>
            </a:r>
          </a:p>
          <a:p>
            <a:pPr marL="0" lvl="0" indent="0" algn="l" rtl="0">
              <a:spcBef>
                <a:spcPts val="0"/>
              </a:spcBef>
              <a:spcAft>
                <a:spcPts val="0"/>
              </a:spcAft>
              <a:buNone/>
            </a:pPr>
            <a:r>
              <a:rPr lang="en-IE" sz="1100" i="1" dirty="0">
                <a:solidFill>
                  <a:schemeClr val="tx1"/>
                </a:solidFill>
                <a:latin typeface="+mn-lt"/>
              </a:rPr>
              <a:t>You might find it helps to jot down your answers to these question on a piece of paper.</a:t>
            </a:r>
          </a:p>
          <a:p>
            <a:pPr marL="0" lvl="0" indent="0" algn="l" rtl="0">
              <a:spcBef>
                <a:spcPts val="0"/>
              </a:spcBef>
              <a:spcAft>
                <a:spcPts val="0"/>
              </a:spcAft>
              <a:buNone/>
            </a:pPr>
            <a:endParaRPr lang="en-IE" i="1" dirty="0"/>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en-IE" sz="1100" dirty="0">
                <a:solidFill>
                  <a:schemeClr val="tx1"/>
                </a:solidFill>
                <a:latin typeface="+mn-lt"/>
              </a:rPr>
              <a:t>Distribute a copy of this slide to each student or invite students to copy the headings on the graphic.</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en-IE" sz="1100" i="1" dirty="0">
                <a:solidFill>
                  <a:schemeClr val="tx1"/>
                </a:solidFill>
                <a:latin typeface="+mn-lt"/>
              </a:rPr>
              <a:t>Firstly, write your name, then concentrate on the information about your favourite things.</a:t>
            </a:r>
          </a:p>
          <a:p>
            <a:pPr marL="0" lvl="0" indent="0" algn="l" rtl="0">
              <a:spcBef>
                <a:spcPts val="0"/>
              </a:spcBef>
              <a:spcAft>
                <a:spcPts val="0"/>
              </a:spcAft>
              <a:buNone/>
            </a:pPr>
            <a:r>
              <a:rPr lang="en-IE" sz="1100" i="1" dirty="0">
                <a:solidFill>
                  <a:schemeClr val="tx1"/>
                </a:solidFill>
                <a:latin typeface="+mn-lt"/>
              </a:rPr>
              <a:t>Then, come up with talents and skills that you have as a result of your favourite things.  </a:t>
            </a:r>
          </a:p>
          <a:p>
            <a:pPr marL="0" lvl="0" indent="0" algn="l" rtl="0">
              <a:spcBef>
                <a:spcPts val="0"/>
              </a:spcBef>
              <a:spcAft>
                <a:spcPts val="0"/>
              </a:spcAft>
              <a:buNone/>
            </a:pPr>
            <a:r>
              <a:rPr lang="en-IE" sz="1100" i="1" dirty="0">
                <a:solidFill>
                  <a:schemeClr val="tx1"/>
                </a:solidFill>
                <a:latin typeface="+mn-lt"/>
              </a:rPr>
              <a:t>Finally, write positive words that describe you – it could be ‘friendly’ or ‘sporty’ or ‘artistic’ or ‘funny’. If possible, pick adjectives (describing words) that make sense in light of the other things that you have written.</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en-IE" sz="1100" i="0" dirty="0">
                <a:solidFill>
                  <a:schemeClr val="tx1"/>
                </a:solidFill>
                <a:latin typeface="+mn-lt"/>
              </a:rPr>
              <a:t>Divide the class into small groups.</a:t>
            </a:r>
          </a:p>
          <a:p>
            <a:pPr marL="0" lvl="0" indent="0" algn="l" rtl="0">
              <a:spcBef>
                <a:spcPts val="0"/>
              </a:spcBef>
              <a:spcAft>
                <a:spcPts val="0"/>
              </a:spcAft>
              <a:buNone/>
            </a:pPr>
            <a:r>
              <a:rPr lang="en-IE" sz="1100" i="1" dirty="0">
                <a:solidFill>
                  <a:schemeClr val="tx1"/>
                </a:solidFill>
                <a:latin typeface="+mn-lt"/>
              </a:rPr>
              <a:t>Now, take turns to share your favourite things, hidden skills and talents in your group. </a:t>
            </a:r>
          </a:p>
          <a:p>
            <a:pPr marL="0" lvl="0" indent="0" algn="l" rtl="0">
              <a:spcBef>
                <a:spcPts val="0"/>
              </a:spcBef>
              <a:spcAft>
                <a:spcPts val="0"/>
              </a:spcAft>
              <a:buNone/>
            </a:pPr>
            <a:r>
              <a:rPr lang="en-IE" sz="1100" i="1" dirty="0">
                <a:solidFill>
                  <a:schemeClr val="tx1"/>
                </a:solidFill>
                <a:latin typeface="+mn-lt"/>
              </a:rPr>
              <a:t>Remember to listen attentively and show your interest by asking questions when your classmates have finishing speaking about their favourite things and skills/talents. </a:t>
            </a:r>
          </a:p>
          <a:p>
            <a:pPr marL="0" lvl="0" indent="0" algn="l" rtl="0">
              <a:spcBef>
                <a:spcPts val="0"/>
              </a:spcBef>
              <a:spcAft>
                <a:spcPts val="0"/>
              </a:spcAft>
              <a:buNone/>
            </a:pPr>
            <a:endParaRPr lang="en-IE" sz="1100" i="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0" dirty="0">
                <a:solidFill>
                  <a:schemeClr val="tx1"/>
                </a:solidFill>
                <a:latin typeface="+mn-lt"/>
              </a:rPr>
              <a:t>Consider using an online alarm clock or a bell to signal to students when it is time to hear from someone else.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solidFill>
                  <a:schemeClr val="tx1"/>
                </a:solidFill>
                <a:latin typeface="+mn-lt"/>
              </a:rPr>
              <a:t>Allow approx. 10 minutes, then invite students to bring their attention back to you.</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solidFill>
                  <a:schemeClr val="tx1"/>
                </a:solidFill>
                <a:latin typeface="+mn-lt"/>
              </a:rPr>
              <a:t>Sometimes other people are better at spotting our hidden skills and talents than we are. That is because we sometimes think our skills and talents aren’t that special and we take them for granted.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solidFill>
                  <a:schemeClr val="tx1"/>
                </a:solidFill>
                <a:latin typeface="+mn-lt"/>
              </a:rPr>
              <a:t>What, if anything, did you notice or discover about your classmates in this activity?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solidFill>
                  <a:schemeClr val="tx1"/>
                </a:solidFill>
                <a:latin typeface="+mn-lt"/>
              </a:rPr>
              <a:t>What, if anything, did you learn about the pool of skill and talent in your group?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solidFill>
                  <a:schemeClr val="tx1"/>
                </a:solidFill>
                <a:latin typeface="+mn-lt"/>
              </a:rPr>
              <a:t>Who or what has helped and supported the members of the group to build these skills and talents?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solidFill>
                  <a:schemeClr val="tx1"/>
                </a:solidFill>
                <a:latin typeface="+mn-lt"/>
              </a:rPr>
              <a:t>What one positive adjective would you use to describe your group?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solidFill>
                  <a:schemeClr val="tx1"/>
                </a:solidFill>
                <a:latin typeface="+mn-lt"/>
              </a:rPr>
              <a:t>Hold onto this worksheet/piece of paper, because you might want to add to it later.</a:t>
            </a: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en-IE" sz="1100" dirty="0">
                <a:solidFill>
                  <a:schemeClr val="tx1"/>
                </a:solidFill>
                <a:latin typeface="+mn-lt"/>
              </a:rPr>
              <a:t>Tell/remind students that there is a focus in junior cycle on building the 8 key skills on the slide.</a:t>
            </a:r>
          </a:p>
          <a:p>
            <a:pPr marL="0" lvl="0" indent="0" algn="l" rtl="0">
              <a:spcBef>
                <a:spcPts val="0"/>
              </a:spcBef>
              <a:spcAft>
                <a:spcPts val="0"/>
              </a:spcAft>
              <a:buNone/>
            </a:pPr>
            <a:r>
              <a:rPr lang="en-IE" sz="1100" dirty="0">
                <a:solidFill>
                  <a:schemeClr val="tx1"/>
                </a:solidFill>
                <a:latin typeface="+mn-lt"/>
              </a:rPr>
              <a:t>Read each key skill aloud, ensuring that </a:t>
            </a:r>
            <a:r>
              <a:rPr lang="en-GB" sz="1100" b="0" i="0" u="none" strike="noStrike" dirty="0">
                <a:solidFill>
                  <a:schemeClr val="tx1"/>
                </a:solidFill>
                <a:effectLst/>
                <a:latin typeface="+mn-lt"/>
                <a:cs typeface="Prompt" panose="00000500000000000000" pitchFamily="2" charset="-34"/>
              </a:rPr>
              <a:t>everyone understands what each key skill means.</a:t>
            </a:r>
          </a:p>
          <a:p>
            <a:pPr marL="0" lvl="0" indent="0" algn="l" rtl="0">
              <a:spcBef>
                <a:spcPts val="0"/>
              </a:spcBef>
              <a:spcAft>
                <a:spcPts val="0"/>
              </a:spcAft>
              <a:buNone/>
            </a:pPr>
            <a:endParaRPr lang="en-GB" sz="1100" b="0" i="0" u="none" strike="noStrike" dirty="0">
              <a:solidFill>
                <a:schemeClr val="tx1"/>
              </a:solidFill>
              <a:effectLst/>
              <a:latin typeface="+mn-lt"/>
              <a:cs typeface="Prompt" panose="00000500000000000000" pitchFamily="2" charset="-34"/>
            </a:endParaRPr>
          </a:p>
          <a:p>
            <a:pPr marL="0" lvl="0" indent="0" algn="l" rtl="0">
              <a:spcBef>
                <a:spcPts val="0"/>
              </a:spcBef>
              <a:spcAft>
                <a:spcPts val="0"/>
              </a:spcAft>
              <a:buNone/>
            </a:pPr>
            <a:r>
              <a:rPr lang="en-GB" sz="1100" b="0" i="1" u="none" strike="noStrike" dirty="0">
                <a:solidFill>
                  <a:schemeClr val="tx1"/>
                </a:solidFill>
                <a:effectLst/>
                <a:latin typeface="+mn-lt"/>
                <a:cs typeface="Prompt" panose="00000500000000000000" pitchFamily="2" charset="-34"/>
              </a:rPr>
              <a:t>Compare the 8 key skills of junior cycle with the skills/talents you have on your worksheet </a:t>
            </a:r>
            <a:r>
              <a:rPr lang="en-GB" sz="1100" b="0" i="0" u="none" strike="noStrike" dirty="0">
                <a:solidFill>
                  <a:schemeClr val="tx1"/>
                </a:solidFill>
                <a:effectLst/>
                <a:latin typeface="+mn-lt"/>
                <a:cs typeface="Prompt" panose="00000500000000000000" pitchFamily="2" charset="-34"/>
              </a:rPr>
              <a:t>(Slide 6).</a:t>
            </a:r>
          </a:p>
          <a:p>
            <a:pPr marL="0" lvl="0" indent="0" algn="l" rtl="0">
              <a:spcBef>
                <a:spcPts val="0"/>
              </a:spcBef>
              <a:spcAft>
                <a:spcPts val="0"/>
              </a:spcAft>
              <a:buNone/>
            </a:pPr>
            <a:r>
              <a:rPr lang="en-GB" sz="1100" b="0" i="1" u="none" strike="noStrike" dirty="0">
                <a:solidFill>
                  <a:schemeClr val="tx1"/>
                </a:solidFill>
                <a:effectLst/>
                <a:latin typeface="+mn-lt"/>
                <a:cs typeface="Prompt" panose="00000500000000000000" pitchFamily="2" charset="-34"/>
              </a:rPr>
              <a:t>Which key skills are you confident that you can demonstrate or show?</a:t>
            </a:r>
          </a:p>
          <a:p>
            <a:pPr marL="0" lvl="0" indent="0" algn="l" rtl="0">
              <a:spcBef>
                <a:spcPts val="0"/>
              </a:spcBef>
              <a:spcAft>
                <a:spcPts val="0"/>
              </a:spcAft>
              <a:buNone/>
            </a:pPr>
            <a:r>
              <a:rPr lang="en-GB" sz="1100" b="0" i="1" u="none" strike="noStrike" dirty="0">
                <a:solidFill>
                  <a:schemeClr val="tx1"/>
                </a:solidFill>
                <a:effectLst/>
                <a:latin typeface="+mn-lt"/>
                <a:cs typeface="Prompt" panose="00000500000000000000" pitchFamily="2" charset="-34"/>
              </a:rPr>
              <a:t>Which key skills do you think you might you need to do some work on?</a:t>
            </a:r>
            <a:endParaRPr lang="en-GB" sz="1100" b="0" i="1" dirty="0">
              <a:solidFill>
                <a:schemeClr val="tx1"/>
              </a:solidFill>
              <a:effectLst/>
              <a:latin typeface="+mn-lt"/>
            </a:endParaRPr>
          </a:p>
        </p:txBody>
      </p:sp>
      <p:sp>
        <p:nvSpPr>
          <p:cNvPr id="456" name="Google Shape;45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165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en-IE" sz="1100" b="0" dirty="0">
                <a:solidFill>
                  <a:schemeClr val="tx1"/>
                </a:solidFill>
                <a:latin typeface="+mn-lt"/>
              </a:rPr>
              <a:t>Divide the class into pairs.</a:t>
            </a: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en-IE" sz="1100" b="0" i="1" dirty="0">
                <a:solidFill>
                  <a:schemeClr val="tx1"/>
                </a:solidFill>
                <a:latin typeface="+mn-lt"/>
              </a:rPr>
              <a:t>Imagine you are on a video call together.</a:t>
            </a:r>
          </a:p>
          <a:p>
            <a:pPr marL="0" lvl="0" indent="0" algn="l" rtl="0">
              <a:spcBef>
                <a:spcPts val="0"/>
              </a:spcBef>
              <a:spcAft>
                <a:spcPts val="0"/>
              </a:spcAft>
              <a:buNone/>
            </a:pPr>
            <a:r>
              <a:rPr lang="en-IE" sz="1100" b="0" i="1" dirty="0">
                <a:solidFill>
                  <a:schemeClr val="tx1"/>
                </a:solidFill>
                <a:latin typeface="+mn-lt"/>
              </a:rPr>
              <a:t>Each person should pick one conversation option from the four on the slide.</a:t>
            </a:r>
          </a:p>
          <a:p>
            <a:pPr marL="0" lvl="0" indent="0" algn="l" rtl="0">
              <a:spcBef>
                <a:spcPts val="0"/>
              </a:spcBef>
              <a:spcAft>
                <a:spcPts val="0"/>
              </a:spcAft>
              <a:buNone/>
            </a:pPr>
            <a:r>
              <a:rPr lang="en-IE" sz="1100" b="0" i="1" dirty="0">
                <a:solidFill>
                  <a:schemeClr val="tx1"/>
                </a:solidFill>
                <a:latin typeface="+mn-lt"/>
              </a:rPr>
              <a:t>Take turns to use your chosen conversation option to ask questions of your partner.</a:t>
            </a:r>
          </a:p>
          <a:p>
            <a:pPr marL="0" lvl="0" indent="0" algn="l" rtl="0">
              <a:spcBef>
                <a:spcPts val="0"/>
              </a:spcBef>
              <a:spcAft>
                <a:spcPts val="0"/>
              </a:spcAft>
              <a:buNone/>
            </a:pPr>
            <a:r>
              <a:rPr lang="en-IE" sz="1100" b="0" i="1" dirty="0">
                <a:solidFill>
                  <a:schemeClr val="tx1"/>
                </a:solidFill>
                <a:latin typeface="+mn-lt"/>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i="1" dirty="0">
                <a:solidFill>
                  <a:schemeClr val="tx1"/>
                </a:solidFill>
                <a:latin typeface="+mn-lt"/>
              </a:rPr>
              <a:t>If you want to, now’s the time to add another talent/skill or adjective to your sheet </a:t>
            </a:r>
            <a:r>
              <a:rPr lang="en-GB" sz="1100" i="0" dirty="0">
                <a:solidFill>
                  <a:schemeClr val="tx1"/>
                </a:solidFill>
                <a:latin typeface="+mn-lt"/>
              </a:rPr>
              <a:t>(see Slide 6)</a:t>
            </a:r>
            <a:r>
              <a:rPr lang="en-GB" sz="1100" i="1" dirty="0">
                <a:solidFill>
                  <a:schemeClr val="tx1"/>
                </a:solidFill>
                <a:latin typeface="+mn-lt"/>
              </a:rPr>
              <a:t>.</a:t>
            </a:r>
          </a:p>
          <a:p>
            <a:pPr marL="0" lvl="0" indent="0" algn="l" rtl="0">
              <a:spcBef>
                <a:spcPts val="0"/>
              </a:spcBef>
              <a:spcAft>
                <a:spcPts val="0"/>
              </a:spcAft>
              <a:buNone/>
            </a:pPr>
            <a:endParaRPr sz="1100" dirty="0">
              <a:solidFill>
                <a:schemeClr val="tx1"/>
              </a:solidFill>
              <a:latin typeface="+mn-lt"/>
            </a:endParaRPr>
          </a:p>
        </p:txBody>
      </p:sp>
      <p:sp>
        <p:nvSpPr>
          <p:cNvPr id="228" name="Google Shape;2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i="0" dirty="0">
              <a:solidFill>
                <a:schemeClr val="tx1"/>
              </a:solidFill>
              <a:latin typeface="+mn-lt"/>
            </a:endParaRPr>
          </a:p>
          <a:p>
            <a:pPr marL="0" lvl="0" indent="0" algn="l" rtl="0">
              <a:spcBef>
                <a:spcPts val="0"/>
              </a:spcBef>
              <a:spcAft>
                <a:spcPts val="0"/>
              </a:spcAft>
              <a:buNone/>
            </a:pPr>
            <a:r>
              <a:rPr lang="en-IE" sz="1100" i="0" dirty="0">
                <a:solidFill>
                  <a:schemeClr val="tx1"/>
                </a:solidFill>
                <a:latin typeface="+mn-lt"/>
              </a:rPr>
              <a:t>Read the quote on the slide aloud. </a:t>
            </a:r>
          </a:p>
          <a:p>
            <a:pPr marL="0" lvl="0" indent="0" algn="l" rtl="0">
              <a:spcBef>
                <a:spcPts val="0"/>
              </a:spcBef>
              <a:spcAft>
                <a:spcPts val="0"/>
              </a:spcAft>
              <a:buNone/>
            </a:pPr>
            <a:endParaRPr lang="en-GB" sz="1100" b="0" i="1" u="none" strike="noStrike" dirty="0">
              <a:solidFill>
                <a:schemeClr val="tx1"/>
              </a:solidFill>
              <a:effectLst/>
              <a:latin typeface="+mn-lt"/>
            </a:endParaRPr>
          </a:p>
          <a:p>
            <a:pPr marL="0" lvl="0" indent="0" algn="l" rtl="0">
              <a:spcBef>
                <a:spcPts val="0"/>
              </a:spcBef>
              <a:spcAft>
                <a:spcPts val="0"/>
              </a:spcAft>
              <a:buNone/>
            </a:pPr>
            <a:r>
              <a:rPr lang="en-GB" sz="1100" b="0" i="1" u="none" strike="noStrike" dirty="0">
                <a:solidFill>
                  <a:schemeClr val="tx1"/>
                </a:solidFill>
                <a:effectLst/>
                <a:latin typeface="+mn-lt"/>
              </a:rPr>
              <a:t>When a person’s goals align with their skills/talents, they tend to put in more effort, and are more likely to be successful. It’s a self-fulfilling prophesy. </a:t>
            </a:r>
            <a:r>
              <a:rPr lang="en-GB" sz="1100" b="0" i="1" dirty="0">
                <a:solidFill>
                  <a:schemeClr val="tx1"/>
                </a:solidFill>
                <a:effectLst/>
                <a:latin typeface="+mn-lt"/>
              </a:rPr>
              <a:t>A self-fulfilling prophecy is a prediction that comes true at least partly because of the belief or expectation that the prediction will come true. For example, if you believe, like the sleeping panda on the slide, that you are going to have a lazy weekend, if you doing nothing is your goal, then you are probably going to be successful in your goal.</a:t>
            </a:r>
          </a:p>
          <a:p>
            <a:pPr marL="0" lvl="0" indent="0" algn="l" rtl="0">
              <a:spcBef>
                <a:spcPts val="0"/>
              </a:spcBef>
              <a:spcAft>
                <a:spcPts val="0"/>
              </a:spcAft>
              <a:buNone/>
            </a:pPr>
            <a:endParaRPr lang="en-GB" sz="1100" b="0" i="1" dirty="0">
              <a:solidFill>
                <a:schemeClr val="tx1"/>
              </a:solidFill>
              <a:effectLst/>
              <a:latin typeface="+mn-lt"/>
            </a:endParaRPr>
          </a:p>
          <a:p>
            <a:pPr marL="0" lvl="0" indent="0" algn="l" rtl="0">
              <a:spcBef>
                <a:spcPts val="0"/>
              </a:spcBef>
              <a:spcAft>
                <a:spcPts val="0"/>
              </a:spcAft>
              <a:buNone/>
            </a:pPr>
            <a:r>
              <a:rPr lang="en-GB" sz="1100" b="0" i="0" dirty="0">
                <a:solidFill>
                  <a:schemeClr val="tx1"/>
                </a:solidFill>
                <a:effectLst/>
                <a:latin typeface="+mn-lt"/>
              </a:rPr>
              <a:t>Depending on your class, you might like to share an example from your journey to becoming a teacher when your goals aligned with your skills/talents. </a:t>
            </a:r>
            <a:endParaRPr lang="en-IE" sz="1100" i="0" dirty="0">
              <a:solidFill>
                <a:schemeClr val="tx1"/>
              </a:solidFill>
              <a:latin typeface="+mn-lt"/>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137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826A"/>
              </a:buClr>
              <a:buSzPts val="6000"/>
              <a:buFont typeface="Arial Black"/>
              <a:buNone/>
              <a:defRPr sz="6000">
                <a:solidFill>
                  <a:srgbClr val="FF82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E1C6F3"/>
              </a:buClr>
              <a:buSzPts val="2800"/>
              <a:buNone/>
              <a:defRPr sz="2800" b="1">
                <a:solidFill>
                  <a:srgbClr val="E1C6F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1"/>
          <p:cNvSpPr txBox="1"/>
          <p:nvPr userDrawn="1"/>
        </p:nvSpPr>
        <p:spPr>
          <a:xfrm>
            <a:off x="547817" y="6311900"/>
            <a:ext cx="9144000" cy="519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Arial"/>
                <a:ea typeface="Arial"/>
                <a:cs typeface="Arial"/>
                <a:sym typeface="Arial"/>
              </a:rPr>
              <a:t>2024</a:t>
            </a:r>
            <a:endParaRPr sz="1800" b="1" i="0" u="none" strike="noStrike" cap="none" dirty="0">
              <a:solidFill>
                <a:schemeClr val="lt1"/>
              </a:solidFill>
              <a:latin typeface="Arial"/>
              <a:ea typeface="Arial"/>
              <a:cs typeface="Arial"/>
              <a:sym typeface="Arial"/>
            </a:endParaRPr>
          </a:p>
        </p:txBody>
      </p:sp>
      <p:pic>
        <p:nvPicPr>
          <p:cNvPr id="2" name="Google Shape;139;p48" descr="Logo, company name&#10;&#10;Description automatically generated">
            <a:extLst>
              <a:ext uri="{FF2B5EF4-FFF2-40B4-BE49-F238E27FC236}">
                <a16:creationId xmlns:a16="http://schemas.microsoft.com/office/drawing/2014/main" id="{536CC2AE-08C1-C8BD-60F1-76255532EF7F}"/>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B28198A5-D993-EA68-A5B3-30BAE0A64C9C}"/>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bg>
      <p:bgPr>
        <a:solidFill>
          <a:srgbClr val="9C3FD8"/>
        </a:solidFill>
        <a:effectLst/>
      </p:bgPr>
    </p:bg>
    <p:spTree>
      <p:nvGrpSpPr>
        <p:cNvPr id="1" name="Shape 1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chemeClr val="lt1"/>
        </a:solidFill>
        <a:effectLst/>
      </p:bgPr>
    </p:bg>
    <p:spTree>
      <p:nvGrpSpPr>
        <p:cNvPr id="1" name="Shape 1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21"/>
        <p:cNvGrpSpPr/>
        <p:nvPr/>
      </p:nvGrpSpPr>
      <p:grpSpPr>
        <a:xfrm>
          <a:off x="0" y="0"/>
          <a:ext cx="0" cy="0"/>
          <a:chOff x="0" y="0"/>
          <a:chExt cx="0" cy="0"/>
        </a:xfrm>
      </p:grpSpPr>
      <p:pic>
        <p:nvPicPr>
          <p:cNvPr id="22" name="Google Shape;22;p32" descr="A picture containing text, silhouette&#10;&#10;Description automatically generated"/>
          <p:cNvPicPr preferRelativeResize="0"/>
          <p:nvPr/>
        </p:nvPicPr>
        <p:blipFill rotWithShape="1">
          <a:blip r:embed="rId2">
            <a:alphaModFix/>
          </a:blip>
          <a:srcRect/>
          <a:stretch/>
        </p:blipFill>
        <p:spPr>
          <a:xfrm>
            <a:off x="8972497" y="815574"/>
            <a:ext cx="2990307" cy="1831420"/>
          </a:xfrm>
          <a:prstGeom prst="rect">
            <a:avLst/>
          </a:prstGeom>
          <a:noFill/>
          <a:ln>
            <a:noFill/>
          </a:ln>
        </p:spPr>
      </p:pic>
      <p:sp>
        <p:nvSpPr>
          <p:cNvPr id="24" name="Google Shape;24;p32"/>
          <p:cNvSpPr txBox="1">
            <a:spLocks noGrp="1"/>
          </p:cNvSpPr>
          <p:nvPr>
            <p:ph type="title"/>
          </p:nvPr>
        </p:nvSpPr>
        <p:spPr>
          <a:xfrm>
            <a:off x="356287" y="328054"/>
            <a:ext cx="8290756"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DC973"/>
              </a:buClr>
              <a:buSzPts val="1800"/>
              <a:buFont typeface="Arial"/>
              <a:buNone/>
              <a:defRPr sz="1800" b="1" i="0">
                <a:solidFill>
                  <a:srgbClr val="5DC9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32"/>
          <p:cNvSpPr txBox="1">
            <a:spLocks noGrp="1"/>
          </p:cNvSpPr>
          <p:nvPr>
            <p:ph type="body" idx="1"/>
          </p:nvPr>
        </p:nvSpPr>
        <p:spPr>
          <a:xfrm>
            <a:off x="356287" y="874155"/>
            <a:ext cx="8441724" cy="1634267"/>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2"/>
          <p:cNvPicPr preferRelativeResize="0"/>
          <p:nvPr/>
        </p:nvPicPr>
        <p:blipFill rotWithShape="1">
          <a:blip r:embed="rId3">
            <a:alphaModFix/>
          </a:blip>
          <a:srcRect/>
          <a:stretch/>
        </p:blipFill>
        <p:spPr>
          <a:xfrm rot="10800000">
            <a:off x="229190" y="681036"/>
            <a:ext cx="8561973" cy="2942696"/>
          </a:xfrm>
          <a:prstGeom prst="rect">
            <a:avLst/>
          </a:prstGeom>
          <a:noFill/>
          <a:ln>
            <a:noFill/>
          </a:ln>
        </p:spPr>
      </p:pic>
      <p:pic>
        <p:nvPicPr>
          <p:cNvPr id="27" name="Google Shape;27;p32" descr="Shape, rectangle&#10;&#10;Description automatically generated"/>
          <p:cNvPicPr preferRelativeResize="0"/>
          <p:nvPr/>
        </p:nvPicPr>
        <p:blipFill rotWithShape="1">
          <a:blip r:embed="rId4">
            <a:alphaModFix/>
          </a:blip>
          <a:srcRect/>
          <a:stretch/>
        </p:blipFill>
        <p:spPr>
          <a:xfrm>
            <a:off x="8990272" y="217487"/>
            <a:ext cx="2990307" cy="545372"/>
          </a:xfrm>
          <a:prstGeom prst="rect">
            <a:avLst/>
          </a:prstGeom>
          <a:noFill/>
          <a:ln>
            <a:noFill/>
          </a:ln>
        </p:spPr>
      </p:pic>
      <p:sp>
        <p:nvSpPr>
          <p:cNvPr id="29" name="Google Shape;29;p32"/>
          <p:cNvSpPr txBox="1"/>
          <p:nvPr/>
        </p:nvSpPr>
        <p:spPr>
          <a:xfrm>
            <a:off x="9179011" y="971098"/>
            <a:ext cx="1361303" cy="14137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1334E"/>
              </a:buClr>
              <a:buSzPts val="1800"/>
              <a:buFont typeface="Arial"/>
              <a:buNone/>
            </a:pPr>
            <a:endParaRPr sz="1800" b="1" i="0" u="none" strike="noStrike" cap="none" dirty="0">
              <a:solidFill>
                <a:srgbClr val="01334E"/>
              </a:solidFill>
              <a:latin typeface="Arial"/>
              <a:ea typeface="Arial"/>
              <a:cs typeface="Arial"/>
              <a:sym typeface="Arial"/>
            </a:endParaRPr>
          </a:p>
        </p:txBody>
      </p:sp>
      <p:pic>
        <p:nvPicPr>
          <p:cNvPr id="30" name="Google Shape;30;p32" descr="Shape, square&#10;&#10;Description automatically generated"/>
          <p:cNvPicPr preferRelativeResize="0"/>
          <p:nvPr/>
        </p:nvPicPr>
        <p:blipFill rotWithShape="1">
          <a:blip r:embed="rId5">
            <a:alphaModFix/>
          </a:blip>
          <a:srcRect/>
          <a:stretch/>
        </p:blipFill>
        <p:spPr>
          <a:xfrm>
            <a:off x="8990272" y="2699709"/>
            <a:ext cx="2990307" cy="4002650"/>
          </a:xfrm>
          <a:prstGeom prst="rect">
            <a:avLst/>
          </a:prstGeom>
          <a:noFill/>
          <a:ln>
            <a:noFill/>
          </a:ln>
        </p:spPr>
      </p:pic>
      <p:sp>
        <p:nvSpPr>
          <p:cNvPr id="31" name="Google Shape;31;p32"/>
          <p:cNvSpPr txBox="1">
            <a:spLocks noGrp="1"/>
          </p:cNvSpPr>
          <p:nvPr>
            <p:ph type="body" idx="2"/>
          </p:nvPr>
        </p:nvSpPr>
        <p:spPr>
          <a:xfrm>
            <a:off x="9179011" y="3140562"/>
            <a:ext cx="2485767" cy="234160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01334E"/>
              </a:buClr>
              <a:buSzPts val="2000"/>
              <a:buChar char="•"/>
              <a:defRPr sz="2000">
                <a:solidFill>
                  <a:srgbClr val="01334E"/>
                </a:solidFill>
              </a:defRPr>
            </a:lvl1pPr>
            <a:lvl2pPr marL="914400" lvl="1" indent="-342900" algn="l">
              <a:lnSpc>
                <a:spcPct val="90000"/>
              </a:lnSpc>
              <a:spcBef>
                <a:spcPts val="500"/>
              </a:spcBef>
              <a:spcAft>
                <a:spcPts val="0"/>
              </a:spcAft>
              <a:buClr>
                <a:srgbClr val="01334E"/>
              </a:buClr>
              <a:buSzPts val="1800"/>
              <a:buChar char="•"/>
              <a:defRPr sz="1800">
                <a:solidFill>
                  <a:srgbClr val="01334E"/>
                </a:solidFill>
              </a:defRPr>
            </a:lvl2pPr>
            <a:lvl3pPr marL="1371600" lvl="2" indent="-330200" algn="l">
              <a:lnSpc>
                <a:spcPct val="90000"/>
              </a:lnSpc>
              <a:spcBef>
                <a:spcPts val="500"/>
              </a:spcBef>
              <a:spcAft>
                <a:spcPts val="0"/>
              </a:spcAft>
              <a:buClr>
                <a:srgbClr val="01334E"/>
              </a:buClr>
              <a:buSzPts val="1600"/>
              <a:buChar char="•"/>
              <a:defRPr sz="1600">
                <a:solidFill>
                  <a:srgbClr val="01334E"/>
                </a:solidFill>
              </a:defRPr>
            </a:lvl3pPr>
            <a:lvl4pPr marL="1828800" lvl="3" indent="-317500" algn="l">
              <a:lnSpc>
                <a:spcPct val="90000"/>
              </a:lnSpc>
              <a:spcBef>
                <a:spcPts val="500"/>
              </a:spcBef>
              <a:spcAft>
                <a:spcPts val="0"/>
              </a:spcAft>
              <a:buClr>
                <a:srgbClr val="01334E"/>
              </a:buClr>
              <a:buSzPts val="1400"/>
              <a:buChar char="•"/>
              <a:defRPr sz="1400">
                <a:solidFill>
                  <a:srgbClr val="01334E"/>
                </a:solidFill>
              </a:defRPr>
            </a:lvl4pPr>
            <a:lvl5pPr marL="2286000" lvl="4" indent="-317500" algn="l">
              <a:lnSpc>
                <a:spcPct val="90000"/>
              </a:lnSpc>
              <a:spcBef>
                <a:spcPts val="500"/>
              </a:spcBef>
              <a:spcAft>
                <a:spcPts val="0"/>
              </a:spcAft>
              <a:buClr>
                <a:srgbClr val="01334E"/>
              </a:buClr>
              <a:buSzPts val="1400"/>
              <a:buChar char="•"/>
              <a:defRPr sz="14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32"/>
          <p:cNvPicPr preferRelativeResize="0"/>
          <p:nvPr/>
        </p:nvPicPr>
        <p:blipFill rotWithShape="1">
          <a:blip r:embed="rId6">
            <a:alphaModFix/>
          </a:blip>
          <a:srcRect/>
          <a:stretch/>
        </p:blipFill>
        <p:spPr>
          <a:xfrm>
            <a:off x="222422" y="227825"/>
            <a:ext cx="8568747" cy="5453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33"/>
          <p:cNvPicPr preferRelativeResize="0"/>
          <p:nvPr/>
        </p:nvPicPr>
        <p:blipFill rotWithShape="1">
          <a:blip r:embed="rId3">
            <a:alphaModFix/>
          </a:blip>
          <a:srcRect/>
          <a:stretch/>
        </p:blipFill>
        <p:spPr>
          <a:xfrm>
            <a:off x="222421" y="228198"/>
            <a:ext cx="11454713" cy="544625"/>
          </a:xfrm>
          <a:prstGeom prst="rect">
            <a:avLst/>
          </a:prstGeom>
          <a:noFill/>
          <a:ln>
            <a:noFill/>
          </a:ln>
        </p:spPr>
      </p:pic>
      <p:sp>
        <p:nvSpPr>
          <p:cNvPr id="34" name="Google Shape;34;p33"/>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lt1"/>
        </a:solidFill>
        <a:effectLst/>
      </p:bgPr>
    </p:bg>
    <p:spTree>
      <p:nvGrpSpPr>
        <p:cNvPr id="1"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a:stretch/>
        </p:blipFill>
        <p:spPr>
          <a:xfrm>
            <a:off x="222431" y="228198"/>
            <a:ext cx="11454693" cy="544624"/>
          </a:xfrm>
          <a:prstGeom prst="rect">
            <a:avLst/>
          </a:prstGeom>
          <a:noFill/>
          <a:ln>
            <a:noFill/>
          </a:ln>
        </p:spPr>
      </p:pic>
      <p:sp>
        <p:nvSpPr>
          <p:cNvPr id="40" name="Google Shape;40;p3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4"/>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37"/>
          <p:cNvPicPr preferRelativeResize="0"/>
          <p:nvPr/>
        </p:nvPicPr>
        <p:blipFill rotWithShape="1">
          <a:blip r:embed="rId3">
            <a:alphaModFix/>
          </a:blip>
          <a:srcRect/>
          <a:stretch/>
        </p:blipFill>
        <p:spPr>
          <a:xfrm>
            <a:off x="222431" y="228198"/>
            <a:ext cx="11454693" cy="544625"/>
          </a:xfrm>
          <a:prstGeom prst="rect">
            <a:avLst/>
          </a:prstGeom>
          <a:noFill/>
          <a:ln>
            <a:noFill/>
          </a:ln>
        </p:spPr>
      </p:pic>
      <p:sp>
        <p:nvSpPr>
          <p:cNvPr id="58" name="Google Shape;58;p3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7"/>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38"/>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64" name="Google Shape;64;p3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334E"/>
              </a:buClr>
              <a:buSzPts val="1800"/>
              <a:buFont typeface="Arial"/>
              <a:buNone/>
              <a:defRPr sz="1800" b="1" i="0">
                <a:solidFill>
                  <a:srgbClr val="01334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8"/>
          <p:cNvSpPr txBox="1"/>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a:solidFill>
                <a:srgbClr val="FF826A"/>
              </a:solidFill>
              <a:latin typeface="Arial Black"/>
              <a:ea typeface="Arial Black"/>
              <a:cs typeface="Arial Black"/>
              <a:sym typeface="Arial Black"/>
            </a:endParaRPr>
          </a:p>
        </p:txBody>
      </p:sp>
      <p:sp>
        <p:nvSpPr>
          <p:cNvPr id="68" name="Google Shape;68;p38"/>
          <p:cNvSpPr txBox="1">
            <a:spLocks noGrp="1"/>
          </p:cNvSpPr>
          <p:nvPr>
            <p:ph type="body" idx="1"/>
          </p:nvPr>
        </p:nvSpPr>
        <p:spPr>
          <a:xfrm>
            <a:off x="1294134" y="1934796"/>
            <a:ext cx="5657651" cy="2227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334E"/>
              </a:buClr>
              <a:buSzPts val="4000"/>
              <a:buNone/>
              <a:defRPr sz="4000" b="1" i="0">
                <a:solidFill>
                  <a:srgbClr val="01334E"/>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bg>
      <p:bgPr>
        <a:solidFill>
          <a:srgbClr val="9C3FD8"/>
        </a:solidFill>
        <a:effectLst/>
      </p:bgPr>
    </p:bg>
    <p:spTree>
      <p:nvGrpSpPr>
        <p:cNvPr id="1" name="Shape 93"/>
        <p:cNvGrpSpPr/>
        <p:nvPr/>
      </p:nvGrpSpPr>
      <p:grpSpPr>
        <a:xfrm>
          <a:off x="0" y="0"/>
          <a:ext cx="0" cy="0"/>
          <a:chOff x="0" y="0"/>
          <a:chExt cx="0" cy="0"/>
        </a:xfrm>
      </p:grpSpPr>
      <p:pic>
        <p:nvPicPr>
          <p:cNvPr id="94" name="Google Shape;94;p41" descr="Shape, square&#10;&#10;Description automatically generated"/>
          <p:cNvPicPr preferRelativeResize="0"/>
          <p:nvPr/>
        </p:nvPicPr>
        <p:blipFill rotWithShape="1">
          <a:blip r:embed="rId2">
            <a:alphaModFix/>
          </a:blip>
          <a:srcRect/>
          <a:stretch/>
        </p:blipFill>
        <p:spPr>
          <a:xfrm>
            <a:off x="356287" y="1996923"/>
            <a:ext cx="2568137" cy="3791955"/>
          </a:xfrm>
          <a:prstGeom prst="rect">
            <a:avLst/>
          </a:prstGeom>
          <a:noFill/>
          <a:ln>
            <a:noFill/>
          </a:ln>
        </p:spPr>
      </p:pic>
      <p:pic>
        <p:nvPicPr>
          <p:cNvPr id="97" name="Google Shape;97;p41"/>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98" name="Google Shape;98;p41"/>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41"/>
          <p:cNvSpPr txBox="1">
            <a:spLocks noGrp="1"/>
          </p:cNvSpPr>
          <p:nvPr>
            <p:ph type="body" idx="1"/>
          </p:nvPr>
        </p:nvSpPr>
        <p:spPr>
          <a:xfrm>
            <a:off x="644309" y="2448748"/>
            <a:ext cx="1990237" cy="3062876"/>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Clr>
                <a:srgbClr val="01334E"/>
              </a:buClr>
              <a:buSzPts val="1600"/>
              <a:buChar char="•"/>
              <a:defRPr sz="1600">
                <a:solidFill>
                  <a:srgbClr val="01334E"/>
                </a:solidFill>
              </a:defRPr>
            </a:lvl1pPr>
            <a:lvl2pPr marL="914400" lvl="1" indent="-317500" algn="l">
              <a:lnSpc>
                <a:spcPct val="90000"/>
              </a:lnSpc>
              <a:spcBef>
                <a:spcPts val="500"/>
              </a:spcBef>
              <a:spcAft>
                <a:spcPts val="0"/>
              </a:spcAft>
              <a:buClr>
                <a:srgbClr val="01334E"/>
              </a:buClr>
              <a:buSzPts val="1400"/>
              <a:buChar char="•"/>
              <a:defRPr sz="1400">
                <a:solidFill>
                  <a:srgbClr val="01334E"/>
                </a:solidFill>
              </a:defRPr>
            </a:lvl2pPr>
            <a:lvl3pPr marL="1371600" lvl="2" indent="-304800" algn="l">
              <a:lnSpc>
                <a:spcPct val="90000"/>
              </a:lnSpc>
              <a:spcBef>
                <a:spcPts val="500"/>
              </a:spcBef>
              <a:spcAft>
                <a:spcPts val="0"/>
              </a:spcAft>
              <a:buClr>
                <a:srgbClr val="01334E"/>
              </a:buClr>
              <a:buSzPts val="1200"/>
              <a:buChar char="•"/>
              <a:defRPr sz="1200">
                <a:solidFill>
                  <a:srgbClr val="01334E"/>
                </a:solidFill>
              </a:defRPr>
            </a:lvl3pPr>
            <a:lvl4pPr marL="1828800" lvl="3" indent="-298450" algn="l">
              <a:lnSpc>
                <a:spcPct val="90000"/>
              </a:lnSpc>
              <a:spcBef>
                <a:spcPts val="500"/>
              </a:spcBef>
              <a:spcAft>
                <a:spcPts val="0"/>
              </a:spcAft>
              <a:buClr>
                <a:srgbClr val="01334E"/>
              </a:buClr>
              <a:buSzPts val="1100"/>
              <a:buChar char="•"/>
              <a:defRPr sz="1100">
                <a:solidFill>
                  <a:srgbClr val="01334E"/>
                </a:solidFill>
              </a:defRPr>
            </a:lvl4pPr>
            <a:lvl5pPr marL="2286000" lvl="4" indent="-298450" algn="l">
              <a:lnSpc>
                <a:spcPct val="90000"/>
              </a:lnSpc>
              <a:spcBef>
                <a:spcPts val="500"/>
              </a:spcBef>
              <a:spcAft>
                <a:spcPts val="0"/>
              </a:spcAft>
              <a:buClr>
                <a:srgbClr val="01334E"/>
              </a:buClr>
              <a:buSzPts val="1100"/>
              <a:buChar char="•"/>
              <a:defRPr sz="11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0" name="Google Shape;100;p41"/>
          <p:cNvPicPr preferRelativeResize="0"/>
          <p:nvPr/>
        </p:nvPicPr>
        <p:blipFill rotWithShape="1">
          <a:blip r:embed="rId4">
            <a:alphaModFix/>
          </a:blip>
          <a:srcRect/>
          <a:stretch/>
        </p:blipFill>
        <p:spPr>
          <a:xfrm>
            <a:off x="1040538" y="1304069"/>
            <a:ext cx="1248019" cy="927100"/>
          </a:xfrm>
          <a:prstGeom prst="rect">
            <a:avLst/>
          </a:prstGeom>
          <a:noFill/>
          <a:ln>
            <a:noFill/>
          </a:ln>
        </p:spPr>
      </p:pic>
      <p:sp>
        <p:nvSpPr>
          <p:cNvPr id="101" name="Google Shape;101;p41"/>
          <p:cNvSpPr txBox="1"/>
          <p:nvPr/>
        </p:nvSpPr>
        <p:spPr>
          <a:xfrm>
            <a:off x="1368096" y="1691980"/>
            <a:ext cx="634831" cy="410341"/>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US" sz="2800" b="1" i="0" u="none" strike="noStrike" cap="none">
                <a:solidFill>
                  <a:schemeClr val="lt1"/>
                </a:solidFill>
                <a:latin typeface="Arial"/>
                <a:ea typeface="Arial"/>
                <a:cs typeface="Arial"/>
                <a:sym typeface="Arial"/>
              </a:rPr>
              <a:t>1</a:t>
            </a:r>
            <a:endParaRPr sz="2800" b="1" i="0" u="none" strike="noStrike" cap="none">
              <a:solidFill>
                <a:schemeClr val="lt1"/>
              </a:solidFill>
              <a:latin typeface="Arial"/>
              <a:ea typeface="Arial"/>
              <a:cs typeface="Arial"/>
              <a:sym typeface="Arial"/>
            </a:endParaRPr>
          </a:p>
        </p:txBody>
      </p:sp>
      <p:pic>
        <p:nvPicPr>
          <p:cNvPr id="102" name="Google Shape;102;p41"/>
          <p:cNvPicPr preferRelativeResize="0"/>
          <p:nvPr/>
        </p:nvPicPr>
        <p:blipFill rotWithShape="1">
          <a:blip r:embed="rId5">
            <a:alphaModFix/>
          </a:blip>
          <a:srcRect/>
          <a:stretch/>
        </p:blipFill>
        <p:spPr>
          <a:xfrm>
            <a:off x="3104607" y="1977081"/>
            <a:ext cx="2568137" cy="3793524"/>
          </a:xfrm>
          <a:prstGeom prst="rect">
            <a:avLst/>
          </a:prstGeom>
          <a:noFill/>
          <a:ln>
            <a:noFill/>
          </a:ln>
        </p:spPr>
      </p:pic>
      <p:sp>
        <p:nvSpPr>
          <p:cNvPr id="103" name="Google Shape;103;p41"/>
          <p:cNvSpPr txBox="1">
            <a:spLocks noGrp="1"/>
          </p:cNvSpPr>
          <p:nvPr>
            <p:ph type="body" idx="2"/>
          </p:nvPr>
        </p:nvSpPr>
        <p:spPr>
          <a:xfrm>
            <a:off x="3392629" y="2448748"/>
            <a:ext cx="1990237" cy="3062876"/>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Clr>
                <a:srgbClr val="01334E"/>
              </a:buClr>
              <a:buSzPts val="1600"/>
              <a:buChar char="•"/>
              <a:defRPr sz="1600">
                <a:solidFill>
                  <a:srgbClr val="01334E"/>
                </a:solidFill>
              </a:defRPr>
            </a:lvl1pPr>
            <a:lvl2pPr marL="914400" lvl="1" indent="-317500" algn="l">
              <a:lnSpc>
                <a:spcPct val="90000"/>
              </a:lnSpc>
              <a:spcBef>
                <a:spcPts val="500"/>
              </a:spcBef>
              <a:spcAft>
                <a:spcPts val="0"/>
              </a:spcAft>
              <a:buClr>
                <a:srgbClr val="01334E"/>
              </a:buClr>
              <a:buSzPts val="1400"/>
              <a:buChar char="•"/>
              <a:defRPr sz="1400">
                <a:solidFill>
                  <a:srgbClr val="01334E"/>
                </a:solidFill>
              </a:defRPr>
            </a:lvl2pPr>
            <a:lvl3pPr marL="1371600" lvl="2" indent="-304800" algn="l">
              <a:lnSpc>
                <a:spcPct val="90000"/>
              </a:lnSpc>
              <a:spcBef>
                <a:spcPts val="500"/>
              </a:spcBef>
              <a:spcAft>
                <a:spcPts val="0"/>
              </a:spcAft>
              <a:buClr>
                <a:srgbClr val="01334E"/>
              </a:buClr>
              <a:buSzPts val="1200"/>
              <a:buChar char="•"/>
              <a:defRPr sz="1200">
                <a:solidFill>
                  <a:srgbClr val="01334E"/>
                </a:solidFill>
              </a:defRPr>
            </a:lvl3pPr>
            <a:lvl4pPr marL="1828800" lvl="3" indent="-298450" algn="l">
              <a:lnSpc>
                <a:spcPct val="90000"/>
              </a:lnSpc>
              <a:spcBef>
                <a:spcPts val="500"/>
              </a:spcBef>
              <a:spcAft>
                <a:spcPts val="0"/>
              </a:spcAft>
              <a:buClr>
                <a:srgbClr val="01334E"/>
              </a:buClr>
              <a:buSzPts val="1100"/>
              <a:buChar char="•"/>
              <a:defRPr sz="1100">
                <a:solidFill>
                  <a:srgbClr val="01334E"/>
                </a:solidFill>
              </a:defRPr>
            </a:lvl4pPr>
            <a:lvl5pPr marL="2286000" lvl="4" indent="-298450" algn="l">
              <a:lnSpc>
                <a:spcPct val="90000"/>
              </a:lnSpc>
              <a:spcBef>
                <a:spcPts val="500"/>
              </a:spcBef>
              <a:spcAft>
                <a:spcPts val="0"/>
              </a:spcAft>
              <a:buClr>
                <a:srgbClr val="01334E"/>
              </a:buClr>
              <a:buSzPts val="1100"/>
              <a:buChar char="•"/>
              <a:defRPr sz="11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4" name="Google Shape;104;p41"/>
          <p:cNvPicPr preferRelativeResize="0"/>
          <p:nvPr/>
        </p:nvPicPr>
        <p:blipFill rotWithShape="1">
          <a:blip r:embed="rId6">
            <a:alphaModFix/>
          </a:blip>
          <a:srcRect/>
          <a:stretch/>
        </p:blipFill>
        <p:spPr>
          <a:xfrm>
            <a:off x="3788858" y="1304069"/>
            <a:ext cx="1248019" cy="927099"/>
          </a:xfrm>
          <a:prstGeom prst="rect">
            <a:avLst/>
          </a:prstGeom>
          <a:noFill/>
          <a:ln>
            <a:noFill/>
          </a:ln>
        </p:spPr>
      </p:pic>
      <p:sp>
        <p:nvSpPr>
          <p:cNvPr id="105" name="Google Shape;105;p41"/>
          <p:cNvSpPr txBox="1"/>
          <p:nvPr/>
        </p:nvSpPr>
        <p:spPr>
          <a:xfrm>
            <a:off x="4116416" y="1691980"/>
            <a:ext cx="634831" cy="410341"/>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US" sz="2800" b="1" i="0" u="none" strike="noStrike" cap="none">
                <a:solidFill>
                  <a:schemeClr val="lt1"/>
                </a:solidFill>
                <a:latin typeface="Arial"/>
                <a:ea typeface="Arial"/>
                <a:cs typeface="Arial"/>
                <a:sym typeface="Arial"/>
              </a:rPr>
              <a:t>2</a:t>
            </a:r>
            <a:endParaRPr sz="2800" b="1" i="0" u="none" strike="noStrike" cap="none">
              <a:solidFill>
                <a:schemeClr val="lt1"/>
              </a:solidFill>
              <a:latin typeface="Arial"/>
              <a:ea typeface="Arial"/>
              <a:cs typeface="Arial"/>
              <a:sym typeface="Arial"/>
            </a:endParaRPr>
          </a:p>
        </p:txBody>
      </p:sp>
      <p:pic>
        <p:nvPicPr>
          <p:cNvPr id="106" name="Google Shape;106;p41" descr="Shape, square&#10;&#10;Description automatically generated"/>
          <p:cNvPicPr preferRelativeResize="0"/>
          <p:nvPr/>
        </p:nvPicPr>
        <p:blipFill rotWithShape="1">
          <a:blip r:embed="rId2">
            <a:alphaModFix/>
          </a:blip>
          <a:srcRect/>
          <a:stretch/>
        </p:blipFill>
        <p:spPr>
          <a:xfrm>
            <a:off x="5928191" y="1989721"/>
            <a:ext cx="2568137" cy="3791955"/>
          </a:xfrm>
          <a:prstGeom prst="rect">
            <a:avLst/>
          </a:prstGeom>
          <a:noFill/>
          <a:ln>
            <a:noFill/>
          </a:ln>
        </p:spPr>
      </p:pic>
      <p:sp>
        <p:nvSpPr>
          <p:cNvPr id="107" name="Google Shape;107;p41"/>
          <p:cNvSpPr txBox="1">
            <a:spLocks noGrp="1"/>
          </p:cNvSpPr>
          <p:nvPr>
            <p:ph type="body" idx="3"/>
          </p:nvPr>
        </p:nvSpPr>
        <p:spPr>
          <a:xfrm>
            <a:off x="6216213" y="2441546"/>
            <a:ext cx="1990237" cy="3062876"/>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Clr>
                <a:srgbClr val="01334E"/>
              </a:buClr>
              <a:buSzPts val="1600"/>
              <a:buChar char="•"/>
              <a:defRPr sz="1600">
                <a:solidFill>
                  <a:srgbClr val="01334E"/>
                </a:solidFill>
              </a:defRPr>
            </a:lvl1pPr>
            <a:lvl2pPr marL="914400" lvl="1" indent="-317500" algn="l">
              <a:lnSpc>
                <a:spcPct val="90000"/>
              </a:lnSpc>
              <a:spcBef>
                <a:spcPts val="500"/>
              </a:spcBef>
              <a:spcAft>
                <a:spcPts val="0"/>
              </a:spcAft>
              <a:buClr>
                <a:srgbClr val="01334E"/>
              </a:buClr>
              <a:buSzPts val="1400"/>
              <a:buChar char="•"/>
              <a:defRPr sz="1400">
                <a:solidFill>
                  <a:srgbClr val="01334E"/>
                </a:solidFill>
              </a:defRPr>
            </a:lvl2pPr>
            <a:lvl3pPr marL="1371600" lvl="2" indent="-304800" algn="l">
              <a:lnSpc>
                <a:spcPct val="90000"/>
              </a:lnSpc>
              <a:spcBef>
                <a:spcPts val="500"/>
              </a:spcBef>
              <a:spcAft>
                <a:spcPts val="0"/>
              </a:spcAft>
              <a:buClr>
                <a:srgbClr val="01334E"/>
              </a:buClr>
              <a:buSzPts val="1200"/>
              <a:buChar char="•"/>
              <a:defRPr sz="1200">
                <a:solidFill>
                  <a:srgbClr val="01334E"/>
                </a:solidFill>
              </a:defRPr>
            </a:lvl3pPr>
            <a:lvl4pPr marL="1828800" lvl="3" indent="-298450" algn="l">
              <a:lnSpc>
                <a:spcPct val="90000"/>
              </a:lnSpc>
              <a:spcBef>
                <a:spcPts val="500"/>
              </a:spcBef>
              <a:spcAft>
                <a:spcPts val="0"/>
              </a:spcAft>
              <a:buClr>
                <a:srgbClr val="01334E"/>
              </a:buClr>
              <a:buSzPts val="1100"/>
              <a:buChar char="•"/>
              <a:defRPr sz="1100">
                <a:solidFill>
                  <a:srgbClr val="01334E"/>
                </a:solidFill>
              </a:defRPr>
            </a:lvl4pPr>
            <a:lvl5pPr marL="2286000" lvl="4" indent="-298450" algn="l">
              <a:lnSpc>
                <a:spcPct val="90000"/>
              </a:lnSpc>
              <a:spcBef>
                <a:spcPts val="500"/>
              </a:spcBef>
              <a:spcAft>
                <a:spcPts val="0"/>
              </a:spcAft>
              <a:buClr>
                <a:srgbClr val="01334E"/>
              </a:buClr>
              <a:buSzPts val="1100"/>
              <a:buChar char="•"/>
              <a:defRPr sz="11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8" name="Google Shape;108;p41"/>
          <p:cNvPicPr preferRelativeResize="0"/>
          <p:nvPr/>
        </p:nvPicPr>
        <p:blipFill rotWithShape="1">
          <a:blip r:embed="rId4">
            <a:alphaModFix/>
          </a:blip>
          <a:srcRect/>
          <a:stretch/>
        </p:blipFill>
        <p:spPr>
          <a:xfrm>
            <a:off x="6612442" y="1296867"/>
            <a:ext cx="1248019" cy="927100"/>
          </a:xfrm>
          <a:prstGeom prst="rect">
            <a:avLst/>
          </a:prstGeom>
          <a:noFill/>
          <a:ln>
            <a:noFill/>
          </a:ln>
        </p:spPr>
      </p:pic>
      <p:sp>
        <p:nvSpPr>
          <p:cNvPr id="109" name="Google Shape;109;p41"/>
          <p:cNvSpPr txBox="1"/>
          <p:nvPr/>
        </p:nvSpPr>
        <p:spPr>
          <a:xfrm>
            <a:off x="6940000" y="1684778"/>
            <a:ext cx="634831" cy="410341"/>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US" sz="2800" b="1" i="0" u="none" strike="noStrike" cap="none">
                <a:solidFill>
                  <a:schemeClr val="lt1"/>
                </a:solidFill>
                <a:latin typeface="Arial"/>
                <a:ea typeface="Arial"/>
                <a:cs typeface="Arial"/>
                <a:sym typeface="Arial"/>
              </a:rPr>
              <a:t>3</a:t>
            </a:r>
            <a:endParaRPr sz="2800" b="1" i="0" u="none" strike="noStrike" cap="none">
              <a:solidFill>
                <a:schemeClr val="lt1"/>
              </a:solidFill>
              <a:latin typeface="Arial"/>
              <a:ea typeface="Arial"/>
              <a:cs typeface="Arial"/>
              <a:sym typeface="Arial"/>
            </a:endParaRPr>
          </a:p>
        </p:txBody>
      </p:sp>
      <p:pic>
        <p:nvPicPr>
          <p:cNvPr id="110" name="Google Shape;110;p41"/>
          <p:cNvPicPr preferRelativeResize="0"/>
          <p:nvPr/>
        </p:nvPicPr>
        <p:blipFill rotWithShape="1">
          <a:blip r:embed="rId5">
            <a:alphaModFix/>
          </a:blip>
          <a:srcRect/>
          <a:stretch/>
        </p:blipFill>
        <p:spPr>
          <a:xfrm>
            <a:off x="8676511" y="1969879"/>
            <a:ext cx="2568137" cy="3793524"/>
          </a:xfrm>
          <a:prstGeom prst="rect">
            <a:avLst/>
          </a:prstGeom>
          <a:noFill/>
          <a:ln>
            <a:noFill/>
          </a:ln>
        </p:spPr>
      </p:pic>
      <p:sp>
        <p:nvSpPr>
          <p:cNvPr id="111" name="Google Shape;111;p41"/>
          <p:cNvSpPr txBox="1">
            <a:spLocks noGrp="1"/>
          </p:cNvSpPr>
          <p:nvPr>
            <p:ph type="body" idx="4"/>
          </p:nvPr>
        </p:nvSpPr>
        <p:spPr>
          <a:xfrm>
            <a:off x="8964533" y="2441546"/>
            <a:ext cx="1990237" cy="3062876"/>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Clr>
                <a:srgbClr val="01334E"/>
              </a:buClr>
              <a:buSzPts val="1600"/>
              <a:buChar char="•"/>
              <a:defRPr sz="1600">
                <a:solidFill>
                  <a:srgbClr val="01334E"/>
                </a:solidFill>
              </a:defRPr>
            </a:lvl1pPr>
            <a:lvl2pPr marL="914400" lvl="1" indent="-317500" algn="l">
              <a:lnSpc>
                <a:spcPct val="90000"/>
              </a:lnSpc>
              <a:spcBef>
                <a:spcPts val="500"/>
              </a:spcBef>
              <a:spcAft>
                <a:spcPts val="0"/>
              </a:spcAft>
              <a:buClr>
                <a:srgbClr val="01334E"/>
              </a:buClr>
              <a:buSzPts val="1400"/>
              <a:buChar char="•"/>
              <a:defRPr sz="1400">
                <a:solidFill>
                  <a:srgbClr val="01334E"/>
                </a:solidFill>
              </a:defRPr>
            </a:lvl2pPr>
            <a:lvl3pPr marL="1371600" lvl="2" indent="-304800" algn="l">
              <a:lnSpc>
                <a:spcPct val="90000"/>
              </a:lnSpc>
              <a:spcBef>
                <a:spcPts val="500"/>
              </a:spcBef>
              <a:spcAft>
                <a:spcPts val="0"/>
              </a:spcAft>
              <a:buClr>
                <a:srgbClr val="01334E"/>
              </a:buClr>
              <a:buSzPts val="1200"/>
              <a:buChar char="•"/>
              <a:defRPr sz="1200">
                <a:solidFill>
                  <a:srgbClr val="01334E"/>
                </a:solidFill>
              </a:defRPr>
            </a:lvl3pPr>
            <a:lvl4pPr marL="1828800" lvl="3" indent="-298450" algn="l">
              <a:lnSpc>
                <a:spcPct val="90000"/>
              </a:lnSpc>
              <a:spcBef>
                <a:spcPts val="500"/>
              </a:spcBef>
              <a:spcAft>
                <a:spcPts val="0"/>
              </a:spcAft>
              <a:buClr>
                <a:srgbClr val="01334E"/>
              </a:buClr>
              <a:buSzPts val="1100"/>
              <a:buChar char="•"/>
              <a:defRPr sz="1100">
                <a:solidFill>
                  <a:srgbClr val="01334E"/>
                </a:solidFill>
              </a:defRPr>
            </a:lvl4pPr>
            <a:lvl5pPr marL="2286000" lvl="4" indent="-298450" algn="l">
              <a:lnSpc>
                <a:spcPct val="90000"/>
              </a:lnSpc>
              <a:spcBef>
                <a:spcPts val="500"/>
              </a:spcBef>
              <a:spcAft>
                <a:spcPts val="0"/>
              </a:spcAft>
              <a:buClr>
                <a:srgbClr val="01334E"/>
              </a:buClr>
              <a:buSzPts val="1100"/>
              <a:buChar char="•"/>
              <a:defRPr sz="11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2" name="Google Shape;112;p41"/>
          <p:cNvPicPr preferRelativeResize="0"/>
          <p:nvPr/>
        </p:nvPicPr>
        <p:blipFill rotWithShape="1">
          <a:blip r:embed="rId6">
            <a:alphaModFix/>
          </a:blip>
          <a:srcRect/>
          <a:stretch/>
        </p:blipFill>
        <p:spPr>
          <a:xfrm>
            <a:off x="9360762" y="1296867"/>
            <a:ext cx="1248019" cy="927099"/>
          </a:xfrm>
          <a:prstGeom prst="rect">
            <a:avLst/>
          </a:prstGeom>
          <a:noFill/>
          <a:ln>
            <a:noFill/>
          </a:ln>
        </p:spPr>
      </p:pic>
      <p:sp>
        <p:nvSpPr>
          <p:cNvPr id="113" name="Google Shape;113;p41"/>
          <p:cNvSpPr txBox="1"/>
          <p:nvPr/>
        </p:nvSpPr>
        <p:spPr>
          <a:xfrm>
            <a:off x="9688320" y="1684778"/>
            <a:ext cx="634831" cy="410341"/>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US" sz="2800" b="1" i="0" u="none" strike="noStrike" cap="none">
                <a:solidFill>
                  <a:schemeClr val="lt1"/>
                </a:solidFill>
                <a:latin typeface="Arial"/>
                <a:ea typeface="Arial"/>
                <a:cs typeface="Arial"/>
                <a:sym typeface="Arial"/>
              </a:rPr>
              <a:t>4</a:t>
            </a:r>
            <a:endParaRPr sz="28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blipFill>
          <a:blip r:embed="rId2">
            <a:alphaModFix/>
          </a:blip>
          <a:stretch>
            <a:fillRect/>
          </a:stretch>
        </a:blipFill>
        <a:effectLst/>
      </p:bgPr>
    </p:bg>
    <p:spTree>
      <p:nvGrpSpPr>
        <p:cNvPr id="1" name="Shape 135"/>
        <p:cNvGrpSpPr/>
        <p:nvPr/>
      </p:nvGrpSpPr>
      <p:grpSpPr>
        <a:xfrm>
          <a:off x="0" y="0"/>
          <a:ext cx="0" cy="0"/>
          <a:chOff x="0" y="0"/>
          <a:chExt cx="0" cy="0"/>
        </a:xfrm>
      </p:grpSpPr>
      <p:pic>
        <p:nvPicPr>
          <p:cNvPr id="2" name="Google Shape;139;p48" descr="Logo, company name&#10;&#10;Description automatically generated">
            <a:extLst>
              <a:ext uri="{FF2B5EF4-FFF2-40B4-BE49-F238E27FC236}">
                <a16:creationId xmlns:a16="http://schemas.microsoft.com/office/drawing/2014/main" id="{580D2C8A-9073-52D8-29F4-B7F84584D713}"/>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7BECCAE4-4D46-9FE5-659D-451F1FCF3FA0}"/>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41" name="Google Shape;141;p48"/>
          <p:cNvSpPr txBox="1"/>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a:solidFill>
                <a:srgbClr val="FF826A"/>
              </a:solidFill>
              <a:latin typeface="Arial Black"/>
              <a:ea typeface="Arial Black"/>
              <a:cs typeface="Arial Black"/>
              <a:sym typeface="Arial Black"/>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9" r:id="rId7"/>
    <p:sldLayoutId id="2147483665" r:id="rId8"/>
    <p:sldLayoutId id="2147483666"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image" Target="../media/image29.png"/><Relationship Id="rId9" Type="http://schemas.openxmlformats.org/officeDocument/2006/relationships/hyperlink" Target="https://kids.guinnessworldrecords.com/records/young-achiev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826A"/>
              </a:buClr>
              <a:buSzPts val="6000"/>
              <a:buFont typeface="Arial Black"/>
              <a:buNone/>
            </a:pPr>
            <a:r>
              <a:rPr lang="en-IE" dirty="0"/>
              <a:t>Pathways</a:t>
            </a:r>
            <a:endParaRPr dirty="0"/>
          </a:p>
        </p:txBody>
      </p:sp>
      <p:sp>
        <p:nvSpPr>
          <p:cNvPr id="159" name="Google Shape;159;p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1C6F3"/>
              </a:buClr>
              <a:buSzPts val="2800"/>
              <a:buNone/>
            </a:pPr>
            <a:r>
              <a:rPr lang="en-IE" dirty="0"/>
              <a:t>First Year</a:t>
            </a:r>
          </a:p>
          <a:p>
            <a:pPr marL="0" lvl="0" indent="0" algn="l" rtl="0">
              <a:lnSpc>
                <a:spcPct val="90000"/>
              </a:lnSpc>
              <a:spcBef>
                <a:spcPts val="0"/>
              </a:spcBef>
              <a:spcAft>
                <a:spcPts val="0"/>
              </a:spcAft>
              <a:buClr>
                <a:srgbClr val="E1C6F3"/>
              </a:buClr>
              <a:buSzPts val="2800"/>
              <a:buNone/>
            </a:pPr>
            <a:r>
              <a:rPr lang="en-IE" dirty="0"/>
              <a:t>Unit 1: Hidden skills and talents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1, Activity 4: Worksheet</a:t>
            </a:r>
            <a:endParaRPr dirty="0"/>
          </a:p>
        </p:txBody>
      </p:sp>
      <p:pic>
        <p:nvPicPr>
          <p:cNvPr id="7170" name="Picture 2">
            <a:extLst>
              <a:ext uri="{FF2B5EF4-FFF2-40B4-BE49-F238E27FC236}">
                <a16:creationId xmlns:a16="http://schemas.microsoft.com/office/drawing/2014/main" id="{84DA121B-95D8-9B00-00A2-914CD8DBA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388" y="778476"/>
            <a:ext cx="5945660" cy="59456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5653F9-7AF9-2E6E-FB3C-CAE1DDFAE09F}"/>
              </a:ext>
            </a:extLst>
          </p:cNvPr>
          <p:cNvSpPr txBox="1"/>
          <p:nvPr/>
        </p:nvSpPr>
        <p:spPr>
          <a:xfrm>
            <a:off x="356287" y="1335260"/>
            <a:ext cx="5533766" cy="4832092"/>
          </a:xfrm>
          <a:prstGeom prst="rect">
            <a:avLst/>
          </a:prstGeom>
          <a:noFill/>
        </p:spPr>
        <p:txBody>
          <a:bodyPr wrap="square" rtlCol="0">
            <a:spAutoFit/>
          </a:bodyPr>
          <a:lstStyle/>
          <a:p>
            <a:r>
              <a:rPr lang="en-IE" sz="2800" dirty="0"/>
              <a:t>My name:</a:t>
            </a:r>
          </a:p>
          <a:p>
            <a:r>
              <a:rPr lang="en-IE" sz="2800" dirty="0"/>
              <a:t>__________________________</a:t>
            </a:r>
          </a:p>
          <a:p>
            <a:endParaRPr lang="en-IE" sz="2800" dirty="0"/>
          </a:p>
          <a:p>
            <a:r>
              <a:rPr lang="en-IE" sz="2800" dirty="0"/>
              <a:t>My goal:</a:t>
            </a:r>
          </a:p>
          <a:p>
            <a:r>
              <a:rPr lang="en-IE" sz="2800" dirty="0"/>
              <a:t>__________________________</a:t>
            </a:r>
          </a:p>
          <a:p>
            <a:r>
              <a:rPr lang="en-IE" sz="2800" dirty="0"/>
              <a:t>__________________________</a:t>
            </a:r>
          </a:p>
          <a:p>
            <a:endParaRPr lang="en-IE" sz="2800" dirty="0"/>
          </a:p>
          <a:p>
            <a:r>
              <a:rPr lang="en-IE" sz="2800" dirty="0"/>
              <a:t>The date by which I want to achieve my goal:</a:t>
            </a:r>
          </a:p>
          <a:p>
            <a:r>
              <a:rPr lang="en-IE" sz="2800" dirty="0"/>
              <a:t>__________________________</a:t>
            </a:r>
          </a:p>
          <a:p>
            <a:endParaRPr lang="en-IE" sz="2800" dirty="0"/>
          </a:p>
        </p:txBody>
      </p:sp>
      <p:pic>
        <p:nvPicPr>
          <p:cNvPr id="6" name="Google Shape;331;p19" descr="Icon&#10;&#10;Description automatically generated">
            <a:extLst>
              <a:ext uri="{FF2B5EF4-FFF2-40B4-BE49-F238E27FC236}">
                <a16:creationId xmlns:a16="http://schemas.microsoft.com/office/drawing/2014/main" id="{880DF35D-39C2-B0B1-BFB6-EE969C2C04D9}"/>
              </a:ext>
            </a:extLst>
          </p:cNvPr>
          <p:cNvPicPr preferRelativeResize="0"/>
          <p:nvPr/>
        </p:nvPicPr>
        <p:blipFill rotWithShape="1">
          <a:blip r:embed="rId4">
            <a:alphaModFix/>
          </a:blip>
          <a:srcRect/>
          <a:stretch/>
        </p:blipFill>
        <p:spPr>
          <a:xfrm>
            <a:off x="11184759" y="831639"/>
            <a:ext cx="1007241" cy="1007241"/>
          </a:xfrm>
          <a:prstGeom prst="rect">
            <a:avLst/>
          </a:prstGeom>
          <a:noFill/>
          <a:ln>
            <a:noFill/>
          </a:ln>
        </p:spPr>
      </p:pic>
    </p:spTree>
    <p:extLst>
      <p:ext uri="{BB962C8B-B14F-4D97-AF65-F5344CB8AC3E}">
        <p14:creationId xmlns:p14="http://schemas.microsoft.com/office/powerpoint/2010/main" val="72296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grpSp>
        <p:nvGrpSpPr>
          <p:cNvPr id="5" name="Group 4">
            <a:extLst>
              <a:ext uri="{FF2B5EF4-FFF2-40B4-BE49-F238E27FC236}">
                <a16:creationId xmlns:a16="http://schemas.microsoft.com/office/drawing/2014/main" id="{E66A3E15-7B12-0BA2-FE28-78C214108890}"/>
              </a:ext>
            </a:extLst>
          </p:cNvPr>
          <p:cNvGrpSpPr/>
          <p:nvPr/>
        </p:nvGrpSpPr>
        <p:grpSpPr>
          <a:xfrm>
            <a:off x="4251080" y="1030614"/>
            <a:ext cx="3689839" cy="4796771"/>
            <a:chOff x="4251080" y="1334530"/>
            <a:chExt cx="3689839" cy="4796771"/>
          </a:xfrm>
        </p:grpSpPr>
        <p:pic>
          <p:nvPicPr>
            <p:cNvPr id="2" name="Google Shape;424;p21" descr="Shape, square&#10;&#10;Description automatically generated">
              <a:extLst>
                <a:ext uri="{FF2B5EF4-FFF2-40B4-BE49-F238E27FC236}">
                  <a16:creationId xmlns:a16="http://schemas.microsoft.com/office/drawing/2014/main" id="{2170FE9E-766B-256B-CC04-F253C87BB6BC}"/>
                </a:ext>
              </a:extLst>
            </p:cNvPr>
            <p:cNvPicPr preferRelativeResize="0"/>
            <p:nvPr/>
          </p:nvPicPr>
          <p:blipFill rotWithShape="1">
            <a:blip r:embed="rId3">
              <a:alphaModFix/>
            </a:blip>
            <a:srcRect/>
            <a:stretch/>
          </p:blipFill>
          <p:spPr>
            <a:xfrm>
              <a:off x="4251080" y="1908485"/>
              <a:ext cx="3689839" cy="4222816"/>
            </a:xfrm>
            <a:prstGeom prst="rect">
              <a:avLst/>
            </a:prstGeom>
            <a:noFill/>
            <a:ln>
              <a:noFill/>
            </a:ln>
          </p:spPr>
        </p:pic>
        <p:sp>
          <p:nvSpPr>
            <p:cNvPr id="3" name="TextBox 2">
              <a:extLst>
                <a:ext uri="{FF2B5EF4-FFF2-40B4-BE49-F238E27FC236}">
                  <a16:creationId xmlns:a16="http://schemas.microsoft.com/office/drawing/2014/main" id="{879BE6A9-9FA2-8AA4-C024-BE32D8D6792B}"/>
                </a:ext>
              </a:extLst>
            </p:cNvPr>
            <p:cNvSpPr txBox="1"/>
            <p:nvPr/>
          </p:nvSpPr>
          <p:spPr>
            <a:xfrm>
              <a:off x="4304984" y="2582562"/>
              <a:ext cx="3516844" cy="2000548"/>
            </a:xfrm>
            <a:prstGeom prst="rect">
              <a:avLst/>
            </a:prstGeom>
            <a:noFill/>
          </p:spPr>
          <p:txBody>
            <a:bodyPr wrap="square" rtlCol="0">
              <a:spAutoFit/>
            </a:bodyPr>
            <a:lstStyle/>
            <a:p>
              <a:r>
                <a:rPr lang="en-IE" sz="2000" b="1" dirty="0"/>
                <a:t>Username: </a:t>
              </a:r>
            </a:p>
            <a:p>
              <a:endParaRPr lang="en-IE" dirty="0"/>
            </a:p>
            <a:p>
              <a:r>
                <a:rPr lang="en-IE" dirty="0"/>
                <a:t>_________________________________</a:t>
              </a:r>
            </a:p>
            <a:p>
              <a:endParaRPr lang="en-IE" dirty="0"/>
            </a:p>
            <a:p>
              <a:endParaRPr lang="en-IE" dirty="0"/>
            </a:p>
            <a:p>
              <a:r>
                <a:rPr lang="en-IE" sz="2000" b="1" dirty="0"/>
                <a:t>Password:</a:t>
              </a:r>
            </a:p>
            <a:p>
              <a:endParaRPr lang="en-IE" dirty="0"/>
            </a:p>
            <a:p>
              <a:r>
                <a:rPr lang="en-IE" dirty="0"/>
                <a:t>_________________________________</a:t>
              </a:r>
            </a:p>
          </p:txBody>
        </p:sp>
        <p:pic>
          <p:nvPicPr>
            <p:cNvPr id="4" name="Google Shape;400;p20" descr="Icon&#10;&#10;Description automatically generated">
              <a:extLst>
                <a:ext uri="{FF2B5EF4-FFF2-40B4-BE49-F238E27FC236}">
                  <a16:creationId xmlns:a16="http://schemas.microsoft.com/office/drawing/2014/main" id="{1DD14F65-ACA1-FE41-96FA-C90D808A361B}"/>
                </a:ext>
              </a:extLst>
            </p:cNvPr>
            <p:cNvPicPr preferRelativeResize="0"/>
            <p:nvPr/>
          </p:nvPicPr>
          <p:blipFill rotWithShape="1">
            <a:blip r:embed="rId4">
              <a:alphaModFix/>
            </a:blip>
            <a:srcRect/>
            <a:stretch/>
          </p:blipFill>
          <p:spPr>
            <a:xfrm>
              <a:off x="5291144" y="1334530"/>
              <a:ext cx="1609711" cy="886281"/>
            </a:xfrm>
            <a:prstGeom prst="rect">
              <a:avLst/>
            </a:prstGeom>
            <a:noFill/>
            <a:ln>
              <a:noFill/>
            </a:ln>
          </p:spPr>
        </p:pic>
      </p:grpSp>
      <p:pic>
        <p:nvPicPr>
          <p:cNvPr id="6" name="Google Shape;425;p21" descr="Shape, square&#10;&#10;Description automatically generated">
            <a:extLst>
              <a:ext uri="{FF2B5EF4-FFF2-40B4-BE49-F238E27FC236}">
                <a16:creationId xmlns:a16="http://schemas.microsoft.com/office/drawing/2014/main" id="{BF27A22E-CEC3-45F9-653F-C0AC20369006}"/>
              </a:ext>
            </a:extLst>
          </p:cNvPr>
          <p:cNvPicPr preferRelativeResize="0"/>
          <p:nvPr/>
        </p:nvPicPr>
        <p:blipFill rotWithShape="1">
          <a:blip r:embed="rId5">
            <a:alphaModFix/>
          </a:blip>
          <a:srcRect/>
          <a:stretch/>
        </p:blipFill>
        <p:spPr>
          <a:xfrm rot="16200000">
            <a:off x="11111180" y="985999"/>
            <a:ext cx="1007241" cy="823346"/>
          </a:xfrm>
          <a:prstGeom prst="rect">
            <a:avLst/>
          </a:prstGeom>
          <a:noFill/>
          <a:ln>
            <a:noFill/>
          </a:ln>
        </p:spPr>
      </p:pic>
      <p:pic>
        <p:nvPicPr>
          <p:cNvPr id="7" name="Google Shape;331;p19" descr="Icon&#10;&#10;Description automatically generated">
            <a:extLst>
              <a:ext uri="{FF2B5EF4-FFF2-40B4-BE49-F238E27FC236}">
                <a16:creationId xmlns:a16="http://schemas.microsoft.com/office/drawing/2014/main" id="{A59FCFBC-B37D-C86C-C2A5-D0B4DC79BCAB}"/>
              </a:ext>
            </a:extLst>
          </p:cNvPr>
          <p:cNvPicPr preferRelativeResize="0"/>
          <p:nvPr/>
        </p:nvPicPr>
        <p:blipFill rotWithShape="1">
          <a:blip r:embed="rId6">
            <a:alphaModFix/>
          </a:blip>
          <a:srcRect/>
          <a:stretch/>
        </p:blipFill>
        <p:spPr>
          <a:xfrm>
            <a:off x="11111179" y="894051"/>
            <a:ext cx="1007241" cy="1007241"/>
          </a:xfrm>
          <a:prstGeom prst="rect">
            <a:avLst/>
          </a:prstGeom>
          <a:noFill/>
          <a:ln>
            <a:noFill/>
          </a:ln>
        </p:spPr>
      </p:pic>
      <p:pic>
        <p:nvPicPr>
          <p:cNvPr id="8" name="Google Shape;407;p20">
            <a:extLst>
              <a:ext uri="{FF2B5EF4-FFF2-40B4-BE49-F238E27FC236}">
                <a16:creationId xmlns:a16="http://schemas.microsoft.com/office/drawing/2014/main" id="{AC7E4ACB-19AD-E036-2685-632A6FD1EA2C}"/>
              </a:ext>
            </a:extLst>
          </p:cNvPr>
          <p:cNvPicPr preferRelativeResize="0"/>
          <p:nvPr/>
        </p:nvPicPr>
        <p:blipFill rotWithShape="1">
          <a:blip r:embed="rId7">
            <a:alphaModFix/>
          </a:blip>
          <a:srcRect/>
          <a:stretch/>
        </p:blipFill>
        <p:spPr>
          <a:xfrm>
            <a:off x="314320" y="261286"/>
            <a:ext cx="10731639" cy="450441"/>
          </a:xfrm>
          <a:prstGeom prst="rect">
            <a:avLst/>
          </a:prstGeom>
          <a:noFill/>
          <a:ln>
            <a:noFill/>
          </a:ln>
        </p:spPr>
      </p:pic>
      <p:sp>
        <p:nvSpPr>
          <p:cNvPr id="10" name="Google Shape;178;p4">
            <a:extLst>
              <a:ext uri="{FF2B5EF4-FFF2-40B4-BE49-F238E27FC236}">
                <a16:creationId xmlns:a16="http://schemas.microsoft.com/office/drawing/2014/main" id="{1887EE10-B40B-6ED0-357A-E05535825234}"/>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1800"/>
            </a:pPr>
            <a:r>
              <a:rPr lang="en-GB" sz="1800" b="1" dirty="0">
                <a:solidFill>
                  <a:schemeClr val="bg1"/>
                </a:solidFill>
              </a:rPr>
              <a:t>Unit 1, Activity 5</a:t>
            </a:r>
          </a:p>
        </p:txBody>
      </p:sp>
    </p:spTree>
    <p:extLst>
      <p:ext uri="{BB962C8B-B14F-4D97-AF65-F5344CB8AC3E}">
        <p14:creationId xmlns:p14="http://schemas.microsoft.com/office/powerpoint/2010/main" val="325482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 name="Google Shape;26;p32">
            <a:extLst>
              <a:ext uri="{FF2B5EF4-FFF2-40B4-BE49-F238E27FC236}">
                <a16:creationId xmlns:a16="http://schemas.microsoft.com/office/drawing/2014/main" id="{4E222817-56B2-BA7C-7603-1DAFA8F085A3}"/>
              </a:ext>
            </a:extLst>
          </p:cNvPr>
          <p:cNvPicPr preferRelativeResize="0"/>
          <p:nvPr/>
        </p:nvPicPr>
        <p:blipFill rotWithShape="1">
          <a:blip r:embed="rId3">
            <a:alphaModFix/>
          </a:blip>
          <a:srcRect/>
          <a:stretch/>
        </p:blipFill>
        <p:spPr>
          <a:xfrm rot="10800000">
            <a:off x="556567" y="2859791"/>
            <a:ext cx="8561973" cy="2942696"/>
          </a:xfrm>
          <a:prstGeom prst="rect">
            <a:avLst/>
          </a:prstGeom>
          <a:noFill/>
          <a:ln>
            <a:noFill/>
          </a:ln>
        </p:spPr>
      </p:pic>
      <p:sp>
        <p:nvSpPr>
          <p:cNvPr id="3" name="Google Shape;165;p2">
            <a:extLst>
              <a:ext uri="{FF2B5EF4-FFF2-40B4-BE49-F238E27FC236}">
                <a16:creationId xmlns:a16="http://schemas.microsoft.com/office/drawing/2014/main" id="{727C3613-8AAA-E994-66B5-E0FA3705EA73}"/>
              </a:ext>
            </a:extLst>
          </p:cNvPr>
          <p:cNvSpPr txBox="1">
            <a:spLocks/>
          </p:cNvSpPr>
          <p:nvPr/>
        </p:nvSpPr>
        <p:spPr>
          <a:xfrm>
            <a:off x="840526" y="3146825"/>
            <a:ext cx="8128000" cy="23436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1334E"/>
              </a:buClr>
              <a:buSzPts val="2400"/>
            </a:pPr>
            <a:endParaRPr lang="en-IE" sz="2000" dirty="0"/>
          </a:p>
          <a:p>
            <a:pPr marL="342900" indent="-342900">
              <a:buClr>
                <a:srgbClr val="A958DD"/>
              </a:buClr>
              <a:buFont typeface="Courier New" panose="02070309020205020404" pitchFamily="49" charset="0"/>
              <a:buChar char="o"/>
            </a:pPr>
            <a:r>
              <a:rPr lang="en-IE" sz="2000" dirty="0"/>
              <a:t>summarise information about young people who have achieved because of their skills and talents</a:t>
            </a:r>
          </a:p>
          <a:p>
            <a:pPr marL="342900" indent="-342900">
              <a:buClr>
                <a:srgbClr val="A958DD"/>
              </a:buClr>
              <a:buFont typeface="Courier New" panose="02070309020205020404" pitchFamily="49" charset="0"/>
              <a:buChar char="o"/>
            </a:pPr>
            <a:r>
              <a:rPr lang="en-IE" sz="2000" dirty="0"/>
              <a:t>reflect on and share our own skills and talents</a:t>
            </a:r>
          </a:p>
          <a:p>
            <a:pPr marL="342900" indent="-342900">
              <a:buClr>
                <a:srgbClr val="A958DD"/>
              </a:buClr>
              <a:buFont typeface="Courier New" panose="02070309020205020404" pitchFamily="49" charset="0"/>
              <a:buChar char="o"/>
            </a:pPr>
            <a:r>
              <a:rPr lang="en-IE" sz="2000" dirty="0"/>
              <a:t>identify the skills, talents and supports we need to achieve a goal</a:t>
            </a:r>
          </a:p>
          <a:p>
            <a:pPr marL="228600" indent="-76200">
              <a:lnSpc>
                <a:spcPct val="90000"/>
              </a:lnSpc>
              <a:buClr>
                <a:srgbClr val="01334E"/>
              </a:buClr>
              <a:buSzPts val="2400"/>
            </a:pPr>
            <a:endParaRPr lang="en-IE" dirty="0"/>
          </a:p>
        </p:txBody>
      </p:sp>
      <p:pic>
        <p:nvPicPr>
          <p:cNvPr id="5" name="Google Shape;298;p17">
            <a:extLst>
              <a:ext uri="{FF2B5EF4-FFF2-40B4-BE49-F238E27FC236}">
                <a16:creationId xmlns:a16="http://schemas.microsoft.com/office/drawing/2014/main" id="{029FFDE3-AF25-7D19-8196-90215D4ACB65}"/>
              </a:ext>
            </a:extLst>
          </p:cNvPr>
          <p:cNvPicPr preferRelativeResize="0"/>
          <p:nvPr/>
        </p:nvPicPr>
        <p:blipFill rotWithShape="1">
          <a:blip r:embed="rId4">
            <a:alphaModFix/>
          </a:blip>
          <a:srcRect/>
          <a:stretch/>
        </p:blipFill>
        <p:spPr>
          <a:xfrm>
            <a:off x="690512" y="1491752"/>
            <a:ext cx="1935162" cy="1962584"/>
          </a:xfrm>
          <a:prstGeom prst="rect">
            <a:avLst/>
          </a:prstGeom>
          <a:noFill/>
          <a:ln>
            <a:noFill/>
          </a:ln>
        </p:spPr>
      </p:pic>
      <p:sp>
        <p:nvSpPr>
          <p:cNvPr id="8" name="TextBox 7">
            <a:extLst>
              <a:ext uri="{FF2B5EF4-FFF2-40B4-BE49-F238E27FC236}">
                <a16:creationId xmlns:a16="http://schemas.microsoft.com/office/drawing/2014/main" id="{6FA8D656-259D-2E0D-B12F-215CAEB0F67C}"/>
              </a:ext>
            </a:extLst>
          </p:cNvPr>
          <p:cNvSpPr txBox="1"/>
          <p:nvPr/>
        </p:nvSpPr>
        <p:spPr>
          <a:xfrm>
            <a:off x="2422474" y="1380479"/>
            <a:ext cx="4136370" cy="1200329"/>
          </a:xfrm>
          <a:prstGeom prst="rect">
            <a:avLst/>
          </a:prstGeom>
          <a:noFill/>
        </p:spPr>
        <p:txBody>
          <a:bodyPr wrap="square">
            <a:spAutoFit/>
          </a:bodyPr>
          <a:lstStyle/>
          <a:p>
            <a:pPr marL="0" lvl="0" indent="0" algn="ctr" rtl="0">
              <a:lnSpc>
                <a:spcPct val="90000"/>
              </a:lnSpc>
              <a:spcBef>
                <a:spcPts val="0"/>
              </a:spcBef>
              <a:spcAft>
                <a:spcPts val="0"/>
              </a:spcAft>
              <a:buClr>
                <a:srgbClr val="01334E"/>
              </a:buClr>
              <a:buSzPts val="4000"/>
              <a:buNone/>
            </a:pPr>
            <a:r>
              <a:rPr lang="en-IE" sz="2000" b="1" dirty="0"/>
              <a:t>Hello again! </a:t>
            </a:r>
          </a:p>
          <a:p>
            <a:pPr marL="0" lvl="0" indent="0" algn="ctr" rtl="0">
              <a:lnSpc>
                <a:spcPct val="90000"/>
              </a:lnSpc>
              <a:spcBef>
                <a:spcPts val="0"/>
              </a:spcBef>
              <a:spcAft>
                <a:spcPts val="0"/>
              </a:spcAft>
              <a:buClr>
                <a:srgbClr val="01334E"/>
              </a:buClr>
              <a:buSzPts val="4000"/>
              <a:buNone/>
            </a:pPr>
            <a:r>
              <a:rPr lang="en-IE" sz="2000" b="1" dirty="0"/>
              <a:t>How did you get on with Unit 1?</a:t>
            </a:r>
          </a:p>
          <a:p>
            <a:pPr marL="0" lvl="0" indent="0" algn="ctr" rtl="0">
              <a:lnSpc>
                <a:spcPct val="90000"/>
              </a:lnSpc>
              <a:spcBef>
                <a:spcPts val="0"/>
              </a:spcBef>
              <a:spcAft>
                <a:spcPts val="0"/>
              </a:spcAft>
              <a:buClr>
                <a:srgbClr val="01334E"/>
              </a:buClr>
              <a:buSzPts val="4000"/>
              <a:buNone/>
            </a:pPr>
            <a:endParaRPr lang="en-IE" sz="2000" b="1" dirty="0"/>
          </a:p>
          <a:p>
            <a:pPr marL="0" lvl="0" indent="0" algn="ctr" rtl="0">
              <a:lnSpc>
                <a:spcPct val="90000"/>
              </a:lnSpc>
              <a:spcBef>
                <a:spcPts val="0"/>
              </a:spcBef>
              <a:spcAft>
                <a:spcPts val="0"/>
              </a:spcAft>
              <a:buClr>
                <a:srgbClr val="01334E"/>
              </a:buClr>
              <a:buSzPts val="4000"/>
              <a:buNone/>
            </a:pPr>
            <a:r>
              <a:rPr lang="en-IE" sz="2000" b="1" dirty="0"/>
              <a:t>Did you learn to…?</a:t>
            </a:r>
          </a:p>
        </p:txBody>
      </p:sp>
      <p:pic>
        <p:nvPicPr>
          <p:cNvPr id="9" name="Google Shape;209;p8" descr="Icon&#10;&#10;Description automatically generated with low confidence">
            <a:extLst>
              <a:ext uri="{FF2B5EF4-FFF2-40B4-BE49-F238E27FC236}">
                <a16:creationId xmlns:a16="http://schemas.microsoft.com/office/drawing/2014/main" id="{ABFB97CF-2383-9BC7-B13C-D3F7E50981EB}"/>
              </a:ext>
            </a:extLst>
          </p:cNvPr>
          <p:cNvPicPr preferRelativeResize="0"/>
          <p:nvPr/>
        </p:nvPicPr>
        <p:blipFill rotWithShape="1">
          <a:blip r:embed="rId5">
            <a:alphaModFix/>
          </a:blip>
          <a:srcRect/>
          <a:stretch/>
        </p:blipFill>
        <p:spPr>
          <a:xfrm>
            <a:off x="2422474" y="1163649"/>
            <a:ext cx="621324" cy="433659"/>
          </a:xfrm>
          <a:prstGeom prst="rect">
            <a:avLst/>
          </a:prstGeom>
          <a:noFill/>
          <a:ln>
            <a:noFill/>
          </a:ln>
        </p:spPr>
      </p:pic>
      <p:pic>
        <p:nvPicPr>
          <p:cNvPr id="10" name="Google Shape;210;p8" descr="Icon&#10;&#10;Description automatically generated with low confidence">
            <a:extLst>
              <a:ext uri="{FF2B5EF4-FFF2-40B4-BE49-F238E27FC236}">
                <a16:creationId xmlns:a16="http://schemas.microsoft.com/office/drawing/2014/main" id="{5B0514D0-CD15-BE1A-A07B-72C7FE99D16D}"/>
              </a:ext>
            </a:extLst>
          </p:cNvPr>
          <p:cNvPicPr preferRelativeResize="0"/>
          <p:nvPr/>
        </p:nvPicPr>
        <p:blipFill rotWithShape="1">
          <a:blip r:embed="rId5">
            <a:alphaModFix/>
          </a:blip>
          <a:srcRect/>
          <a:stretch/>
        </p:blipFill>
        <p:spPr>
          <a:xfrm rot="10800000">
            <a:off x="5785338" y="2160055"/>
            <a:ext cx="621324" cy="433659"/>
          </a:xfrm>
          <a:prstGeom prst="rect">
            <a:avLst/>
          </a:prstGeom>
          <a:noFill/>
          <a:ln>
            <a:noFill/>
          </a:ln>
        </p:spPr>
      </p:pic>
      <p:sp>
        <p:nvSpPr>
          <p:cNvPr id="13" name="Google Shape;206;p8">
            <a:extLst>
              <a:ext uri="{FF2B5EF4-FFF2-40B4-BE49-F238E27FC236}">
                <a16:creationId xmlns:a16="http://schemas.microsoft.com/office/drawing/2014/main" id="{E95EEB99-BE14-AB31-172B-F1D4ADFED2D5}"/>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1334E"/>
              </a:buClr>
              <a:buSzPts val="1800"/>
            </a:pPr>
            <a:r>
              <a:rPr lang="en-IE" sz="1800" b="1" dirty="0"/>
              <a:t>Unit 1, Checking in with the learning intentions</a:t>
            </a:r>
          </a:p>
        </p:txBody>
      </p:sp>
    </p:spTree>
    <p:extLst>
      <p:ext uri="{BB962C8B-B14F-4D97-AF65-F5344CB8AC3E}">
        <p14:creationId xmlns:p14="http://schemas.microsoft.com/office/powerpoint/2010/main" val="2596979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334E"/>
              </a:buClr>
              <a:buSzPts val="1800"/>
              <a:buFont typeface="Arial"/>
              <a:buNone/>
            </a:pPr>
            <a:r>
              <a:rPr lang="en-IE" dirty="0"/>
              <a:t>Unit 1, Extension activity</a:t>
            </a:r>
            <a:endParaRPr dirty="0"/>
          </a:p>
        </p:txBody>
      </p:sp>
      <p:sp>
        <p:nvSpPr>
          <p:cNvPr id="207" name="Google Shape;207;p8"/>
          <p:cNvSpPr txBox="1">
            <a:spLocks noGrp="1"/>
          </p:cNvSpPr>
          <p:nvPr>
            <p:ph type="body" idx="1"/>
          </p:nvPr>
        </p:nvSpPr>
        <p:spPr>
          <a:xfrm>
            <a:off x="1826914" y="1173591"/>
            <a:ext cx="3617188" cy="22272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1334E"/>
              </a:buClr>
              <a:buSzPts val="4000"/>
              <a:buNone/>
            </a:pPr>
            <a:r>
              <a:rPr lang="en-IE" sz="2000" dirty="0"/>
              <a:t>Here’s an idea for you.</a:t>
            </a:r>
          </a:p>
          <a:p>
            <a:pPr marL="0" lvl="0" indent="0" algn="ctr" rtl="0">
              <a:lnSpc>
                <a:spcPct val="90000"/>
              </a:lnSpc>
              <a:spcBef>
                <a:spcPts val="0"/>
              </a:spcBef>
              <a:spcAft>
                <a:spcPts val="0"/>
              </a:spcAft>
              <a:buClr>
                <a:srgbClr val="01334E"/>
              </a:buClr>
              <a:buSzPts val="4000"/>
              <a:buNone/>
            </a:pPr>
            <a:endParaRPr lang="en-IE" sz="2000" dirty="0"/>
          </a:p>
          <a:p>
            <a:pPr marL="0" lvl="0" indent="0" algn="ctr" rtl="0">
              <a:lnSpc>
                <a:spcPct val="90000"/>
              </a:lnSpc>
              <a:spcBef>
                <a:spcPts val="0"/>
              </a:spcBef>
              <a:spcAft>
                <a:spcPts val="0"/>
              </a:spcAft>
              <a:buClr>
                <a:srgbClr val="01334E"/>
              </a:buClr>
              <a:buSzPts val="4000"/>
              <a:buNone/>
            </a:pPr>
            <a:r>
              <a:rPr lang="en-IE" sz="2000" dirty="0"/>
              <a:t>Remember that goal that you said you wanted to achieve?  </a:t>
            </a:r>
          </a:p>
          <a:p>
            <a:pPr marL="0" lvl="0" indent="0" algn="ctr" rtl="0">
              <a:lnSpc>
                <a:spcPct val="90000"/>
              </a:lnSpc>
              <a:spcBef>
                <a:spcPts val="0"/>
              </a:spcBef>
              <a:spcAft>
                <a:spcPts val="0"/>
              </a:spcAft>
              <a:buClr>
                <a:srgbClr val="01334E"/>
              </a:buClr>
              <a:buSzPts val="4000"/>
              <a:buNone/>
            </a:pPr>
            <a:endParaRPr lang="en-IE" sz="2000" dirty="0"/>
          </a:p>
          <a:p>
            <a:pPr marL="0" lvl="0" indent="0" algn="ctr" rtl="0">
              <a:lnSpc>
                <a:spcPct val="90000"/>
              </a:lnSpc>
              <a:spcBef>
                <a:spcPts val="0"/>
              </a:spcBef>
              <a:spcAft>
                <a:spcPts val="0"/>
              </a:spcAft>
              <a:buClr>
                <a:srgbClr val="01334E"/>
              </a:buClr>
              <a:buSzPts val="4000"/>
              <a:buNone/>
            </a:pPr>
            <a:r>
              <a:rPr lang="en-IE" sz="2000" dirty="0"/>
              <a:t>When you can honestly say that you have achieved your goal, why not celebrate by making a Young Achievers profile of yourself? </a:t>
            </a:r>
          </a:p>
          <a:p>
            <a:pPr marL="0" lvl="0" indent="0" algn="ctr" rtl="0">
              <a:lnSpc>
                <a:spcPct val="90000"/>
              </a:lnSpc>
              <a:spcBef>
                <a:spcPts val="0"/>
              </a:spcBef>
              <a:spcAft>
                <a:spcPts val="0"/>
              </a:spcAft>
              <a:buClr>
                <a:srgbClr val="01334E"/>
              </a:buClr>
              <a:buSzPts val="4000"/>
              <a:buNone/>
            </a:pPr>
            <a:endParaRPr lang="en-IE" sz="2000" dirty="0"/>
          </a:p>
          <a:p>
            <a:pPr marL="0" lvl="0" indent="0" algn="ctr" rtl="0">
              <a:lnSpc>
                <a:spcPct val="90000"/>
              </a:lnSpc>
              <a:spcBef>
                <a:spcPts val="0"/>
              </a:spcBef>
              <a:spcAft>
                <a:spcPts val="0"/>
              </a:spcAft>
              <a:buClr>
                <a:srgbClr val="01334E"/>
              </a:buClr>
              <a:buSzPts val="4000"/>
              <a:buNone/>
            </a:pPr>
            <a:r>
              <a:rPr lang="en-IE" sz="2000" dirty="0"/>
              <a:t>Maybe you could all work together to make your own class Guinness Book of Records? </a:t>
            </a:r>
          </a:p>
          <a:p>
            <a:pPr marL="0" lvl="0" indent="0" algn="ctr" rtl="0">
              <a:lnSpc>
                <a:spcPct val="90000"/>
              </a:lnSpc>
              <a:spcBef>
                <a:spcPts val="0"/>
              </a:spcBef>
              <a:spcAft>
                <a:spcPts val="0"/>
              </a:spcAft>
              <a:buClr>
                <a:srgbClr val="01334E"/>
              </a:buClr>
              <a:buSzPts val="4000"/>
              <a:buNone/>
            </a:pPr>
            <a:endParaRPr lang="en-IE" sz="2000" dirty="0"/>
          </a:p>
          <a:p>
            <a:pPr marL="0" lvl="0" indent="0" algn="ctr" rtl="0">
              <a:lnSpc>
                <a:spcPct val="90000"/>
              </a:lnSpc>
              <a:spcBef>
                <a:spcPts val="0"/>
              </a:spcBef>
              <a:spcAft>
                <a:spcPts val="0"/>
              </a:spcAft>
              <a:buClr>
                <a:srgbClr val="01334E"/>
              </a:buClr>
              <a:buSzPts val="4000"/>
              <a:buNone/>
            </a:pPr>
            <a:r>
              <a:rPr lang="en-IE" sz="2000" dirty="0"/>
              <a:t>After all, you are all OFFICIALLY AMAZING!!!</a:t>
            </a:r>
            <a:endParaRPr sz="2800" dirty="0"/>
          </a:p>
        </p:txBody>
      </p:sp>
      <p:pic>
        <p:nvPicPr>
          <p:cNvPr id="209" name="Google Shape;209;p8" descr="Icon&#10;&#10;Description automatically generated with low confidence"/>
          <p:cNvPicPr preferRelativeResize="0"/>
          <p:nvPr/>
        </p:nvPicPr>
        <p:blipFill rotWithShape="1">
          <a:blip r:embed="rId3">
            <a:alphaModFix/>
          </a:blip>
          <a:srcRect/>
          <a:stretch/>
        </p:blipFill>
        <p:spPr>
          <a:xfrm>
            <a:off x="1258654" y="1057548"/>
            <a:ext cx="621324" cy="433659"/>
          </a:xfrm>
          <a:prstGeom prst="rect">
            <a:avLst/>
          </a:prstGeom>
          <a:noFill/>
          <a:ln>
            <a:noFill/>
          </a:ln>
        </p:spPr>
      </p:pic>
      <p:pic>
        <p:nvPicPr>
          <p:cNvPr id="210" name="Google Shape;210;p8" descr="Icon&#10;&#10;Description automatically generated with low confidence"/>
          <p:cNvPicPr preferRelativeResize="0"/>
          <p:nvPr/>
        </p:nvPicPr>
        <p:blipFill rotWithShape="1">
          <a:blip r:embed="rId3">
            <a:alphaModFix/>
          </a:blip>
          <a:srcRect/>
          <a:stretch/>
        </p:blipFill>
        <p:spPr>
          <a:xfrm rot="10800000">
            <a:off x="5340595" y="6006261"/>
            <a:ext cx="621324" cy="433659"/>
          </a:xfrm>
          <a:prstGeom prst="rect">
            <a:avLst/>
          </a:prstGeom>
          <a:noFill/>
          <a:ln>
            <a:noFill/>
          </a:ln>
        </p:spPr>
      </p:pic>
      <p:pic>
        <p:nvPicPr>
          <p:cNvPr id="12" name="Google Shape;298;p17">
            <a:extLst>
              <a:ext uri="{FF2B5EF4-FFF2-40B4-BE49-F238E27FC236}">
                <a16:creationId xmlns:a16="http://schemas.microsoft.com/office/drawing/2014/main" id="{79129725-F84C-6577-8039-10EBF3AF2CAD}"/>
              </a:ext>
            </a:extLst>
          </p:cNvPr>
          <p:cNvPicPr preferRelativeResize="0"/>
          <p:nvPr/>
        </p:nvPicPr>
        <p:blipFill rotWithShape="1">
          <a:blip r:embed="rId4">
            <a:alphaModFix/>
          </a:blip>
          <a:srcRect/>
          <a:stretch/>
        </p:blipFill>
        <p:spPr>
          <a:xfrm>
            <a:off x="6046178" y="628853"/>
            <a:ext cx="4969554" cy="4808170"/>
          </a:xfrm>
          <a:prstGeom prst="rect">
            <a:avLst/>
          </a:prstGeom>
          <a:noFill/>
          <a:ln>
            <a:noFill/>
          </a:ln>
        </p:spPr>
      </p:pic>
      <p:pic>
        <p:nvPicPr>
          <p:cNvPr id="13" name="Google Shape;425;p21" descr="Shape, square&#10;&#10;Description automatically generated">
            <a:extLst>
              <a:ext uri="{FF2B5EF4-FFF2-40B4-BE49-F238E27FC236}">
                <a16:creationId xmlns:a16="http://schemas.microsoft.com/office/drawing/2014/main" id="{58859D48-28C8-0A6B-375C-067CB2866EA8}"/>
              </a:ext>
            </a:extLst>
          </p:cNvPr>
          <p:cNvPicPr preferRelativeResize="0"/>
          <p:nvPr/>
        </p:nvPicPr>
        <p:blipFill rotWithShape="1">
          <a:blip r:embed="rId5">
            <a:alphaModFix/>
          </a:blip>
          <a:srcRect/>
          <a:stretch/>
        </p:blipFill>
        <p:spPr>
          <a:xfrm rot="16200000">
            <a:off x="11066125" y="974496"/>
            <a:ext cx="1007241" cy="823346"/>
          </a:xfrm>
          <a:prstGeom prst="rect">
            <a:avLst/>
          </a:prstGeom>
          <a:noFill/>
          <a:ln>
            <a:noFill/>
          </a:ln>
        </p:spPr>
      </p:pic>
      <p:pic>
        <p:nvPicPr>
          <p:cNvPr id="2" name="Google Shape;329;p19" descr="A picture containing icon&#10;&#10;Description automatically generated">
            <a:extLst>
              <a:ext uri="{FF2B5EF4-FFF2-40B4-BE49-F238E27FC236}">
                <a16:creationId xmlns:a16="http://schemas.microsoft.com/office/drawing/2014/main" id="{AB344466-F25C-489E-E9A0-C6D64054B8C8}"/>
              </a:ext>
            </a:extLst>
          </p:cNvPr>
          <p:cNvPicPr preferRelativeResize="0"/>
          <p:nvPr/>
        </p:nvPicPr>
        <p:blipFill rotWithShape="1">
          <a:blip r:embed="rId6">
            <a:alphaModFix/>
          </a:blip>
          <a:srcRect/>
          <a:stretch/>
        </p:blipFill>
        <p:spPr>
          <a:xfrm>
            <a:off x="11066124" y="847441"/>
            <a:ext cx="1007241" cy="1007241"/>
          </a:xfrm>
          <a:prstGeom prst="rect">
            <a:avLst/>
          </a:prstGeom>
          <a:noFill/>
          <a:ln>
            <a:noFill/>
          </a:ln>
        </p:spPr>
      </p:pic>
    </p:spTree>
    <p:extLst>
      <p:ext uri="{BB962C8B-B14F-4D97-AF65-F5344CB8AC3E}">
        <p14:creationId xmlns:p14="http://schemas.microsoft.com/office/powerpoint/2010/main" val="1173480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3" name="Google Shape;425;p21" descr="Shape, square&#10;&#10;Description automatically generated">
            <a:extLst>
              <a:ext uri="{FF2B5EF4-FFF2-40B4-BE49-F238E27FC236}">
                <a16:creationId xmlns:a16="http://schemas.microsoft.com/office/drawing/2014/main" id="{99D48EA6-6E4D-B98E-DE42-EACEC59C513C}"/>
              </a:ext>
            </a:extLst>
          </p:cNvPr>
          <p:cNvPicPr preferRelativeResize="0"/>
          <p:nvPr/>
        </p:nvPicPr>
        <p:blipFill rotWithShape="1">
          <a:blip r:embed="rId3">
            <a:alphaModFix/>
          </a:blip>
          <a:srcRect/>
          <a:stretch/>
        </p:blipFill>
        <p:spPr>
          <a:xfrm>
            <a:off x="618230" y="1990725"/>
            <a:ext cx="2455455" cy="2076450"/>
          </a:xfrm>
          <a:prstGeom prst="rect">
            <a:avLst/>
          </a:prstGeom>
          <a:noFill/>
          <a:ln>
            <a:noFill/>
          </a:ln>
        </p:spPr>
      </p:pic>
      <p:sp>
        <p:nvSpPr>
          <p:cNvPr id="4" name="TextBox 3">
            <a:extLst>
              <a:ext uri="{FF2B5EF4-FFF2-40B4-BE49-F238E27FC236}">
                <a16:creationId xmlns:a16="http://schemas.microsoft.com/office/drawing/2014/main" id="{FD25270C-ADF8-4DB8-0A6B-03BE42E86A8E}"/>
              </a:ext>
            </a:extLst>
          </p:cNvPr>
          <p:cNvSpPr txBox="1"/>
          <p:nvPr/>
        </p:nvSpPr>
        <p:spPr>
          <a:xfrm>
            <a:off x="669849" y="2567285"/>
            <a:ext cx="2455455" cy="923330"/>
          </a:xfrm>
          <a:prstGeom prst="rect">
            <a:avLst/>
          </a:prstGeom>
          <a:noFill/>
        </p:spPr>
        <p:txBody>
          <a:bodyPr wrap="square" rtlCol="0">
            <a:spAutoFit/>
          </a:bodyPr>
          <a:lstStyle/>
          <a:p>
            <a:r>
              <a:rPr lang="en-IE" sz="1800" dirty="0"/>
              <a:t>Path Project</a:t>
            </a:r>
          </a:p>
          <a:p>
            <a:r>
              <a:rPr lang="en-IE" sz="1800" dirty="0"/>
              <a:t>Institute of Education</a:t>
            </a:r>
          </a:p>
          <a:p>
            <a:r>
              <a:rPr lang="en-IE" sz="1800" dirty="0"/>
              <a:t>Dublin City University</a:t>
            </a:r>
          </a:p>
        </p:txBody>
      </p:sp>
    </p:spTree>
    <p:extLst>
      <p:ext uri="{BB962C8B-B14F-4D97-AF65-F5344CB8AC3E}">
        <p14:creationId xmlns:p14="http://schemas.microsoft.com/office/powerpoint/2010/main" val="170112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C973"/>
              </a:buClr>
              <a:buSzPts val="1800"/>
              <a:buFont typeface="Arial"/>
              <a:buNone/>
            </a:pPr>
            <a:r>
              <a:rPr lang="en-IE" dirty="0"/>
              <a:t>Unit 1: Hidden Skills and Talents</a:t>
            </a:r>
            <a:endParaRPr dirty="0"/>
          </a:p>
        </p:txBody>
      </p:sp>
      <p:sp>
        <p:nvSpPr>
          <p:cNvPr id="165" name="Google Shape;165;p2"/>
          <p:cNvSpPr txBox="1">
            <a:spLocks noGrp="1"/>
          </p:cNvSpPr>
          <p:nvPr>
            <p:ph type="body" idx="1"/>
          </p:nvPr>
        </p:nvSpPr>
        <p:spPr>
          <a:xfrm>
            <a:off x="513149" y="968070"/>
            <a:ext cx="8128000" cy="23436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334E"/>
              </a:buClr>
              <a:buSzPts val="2400"/>
              <a:buNone/>
            </a:pPr>
            <a:r>
              <a:rPr lang="en-IE" sz="2000" b="1" dirty="0"/>
              <a:t>Suggested learning intentions</a:t>
            </a:r>
          </a:p>
          <a:p>
            <a:pPr marL="0" lvl="0" indent="0" algn="l" rtl="0">
              <a:lnSpc>
                <a:spcPct val="90000"/>
              </a:lnSpc>
              <a:spcBef>
                <a:spcPts val="0"/>
              </a:spcBef>
              <a:spcAft>
                <a:spcPts val="0"/>
              </a:spcAft>
              <a:buClr>
                <a:srgbClr val="01334E"/>
              </a:buClr>
              <a:buSzPts val="2400"/>
              <a:buNone/>
            </a:pPr>
            <a:endParaRPr lang="en-IE" sz="2000" dirty="0"/>
          </a:p>
          <a:p>
            <a:pPr marL="0" lvl="0" indent="0" algn="l" rtl="0">
              <a:lnSpc>
                <a:spcPct val="90000"/>
              </a:lnSpc>
              <a:spcBef>
                <a:spcPts val="0"/>
              </a:spcBef>
              <a:spcAft>
                <a:spcPts val="0"/>
              </a:spcAft>
              <a:buClr>
                <a:srgbClr val="01334E"/>
              </a:buClr>
              <a:buSzPts val="2400"/>
              <a:buNone/>
            </a:pPr>
            <a:r>
              <a:rPr lang="en-IE" sz="2000" dirty="0"/>
              <a:t>We are learning to…</a:t>
            </a:r>
          </a:p>
          <a:p>
            <a:pPr marL="342900" indent="-342900">
              <a:spcBef>
                <a:spcPts val="0"/>
              </a:spcBef>
              <a:buClr>
                <a:srgbClr val="A958DD"/>
              </a:buClr>
              <a:buFont typeface="Courier New" panose="02070309020205020404" pitchFamily="49" charset="0"/>
              <a:buChar char="o"/>
            </a:pPr>
            <a:r>
              <a:rPr lang="en-IE" sz="2000" dirty="0"/>
              <a:t>summarise information about young people who have achieved because of their skills and talents</a:t>
            </a:r>
          </a:p>
          <a:p>
            <a:pPr marL="342900" indent="-342900">
              <a:spcBef>
                <a:spcPts val="0"/>
              </a:spcBef>
              <a:buClr>
                <a:srgbClr val="A958DD"/>
              </a:buClr>
              <a:buFont typeface="Courier New" panose="02070309020205020404" pitchFamily="49" charset="0"/>
              <a:buChar char="o"/>
            </a:pPr>
            <a:r>
              <a:rPr lang="en-IE" sz="2000" dirty="0"/>
              <a:t>reflect on and share our own skills and talents</a:t>
            </a:r>
          </a:p>
          <a:p>
            <a:pPr marL="342900" indent="-342900">
              <a:spcBef>
                <a:spcPts val="0"/>
              </a:spcBef>
              <a:buClr>
                <a:srgbClr val="A958DD"/>
              </a:buClr>
              <a:buFont typeface="Courier New" panose="02070309020205020404" pitchFamily="49" charset="0"/>
              <a:buChar char="o"/>
            </a:pPr>
            <a:r>
              <a:rPr lang="en-IE" sz="2000" dirty="0"/>
              <a:t>identify the skills, talents and supports we need to achieve a goal</a:t>
            </a:r>
          </a:p>
          <a:p>
            <a:pPr marL="228600" lvl="0" indent="-76200" algn="l" rtl="0">
              <a:lnSpc>
                <a:spcPct val="90000"/>
              </a:lnSpc>
              <a:spcBef>
                <a:spcPts val="0"/>
              </a:spcBef>
              <a:spcAft>
                <a:spcPts val="0"/>
              </a:spcAft>
              <a:buClr>
                <a:srgbClr val="01334E"/>
              </a:buClr>
              <a:buSzPts val="2400"/>
              <a:buNone/>
            </a:pPr>
            <a:endParaRPr lang="en-IE" dirty="0"/>
          </a:p>
        </p:txBody>
      </p:sp>
      <p:sp>
        <p:nvSpPr>
          <p:cNvPr id="166" name="Google Shape;166;p2"/>
          <p:cNvSpPr txBox="1">
            <a:spLocks noGrp="1"/>
          </p:cNvSpPr>
          <p:nvPr>
            <p:ph type="body" idx="2"/>
          </p:nvPr>
        </p:nvSpPr>
        <p:spPr>
          <a:xfrm>
            <a:off x="9072558" y="3006264"/>
            <a:ext cx="2909455" cy="363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334E"/>
              </a:buClr>
              <a:buSzPts val="2000"/>
              <a:buNone/>
            </a:pPr>
            <a:r>
              <a:rPr lang="en-IE" b="1" dirty="0"/>
              <a:t>Key Skills</a:t>
            </a:r>
          </a:p>
          <a:p>
            <a:pPr marL="263525" indent="-263525">
              <a:spcBef>
                <a:spcPts val="0"/>
              </a:spcBef>
            </a:pPr>
            <a:r>
              <a:rPr lang="en-IE" dirty="0"/>
              <a:t>Being literate</a:t>
            </a:r>
          </a:p>
          <a:p>
            <a:pPr marL="263525" indent="-263525">
              <a:spcBef>
                <a:spcPts val="0"/>
              </a:spcBef>
            </a:pPr>
            <a:r>
              <a:rPr lang="en-IE" dirty="0"/>
              <a:t>Managing myself</a:t>
            </a:r>
          </a:p>
          <a:p>
            <a:pPr marL="263525" indent="-263525">
              <a:spcBef>
                <a:spcPts val="0"/>
              </a:spcBef>
            </a:pPr>
            <a:r>
              <a:rPr lang="en-IE" dirty="0"/>
              <a:t>Staying well</a:t>
            </a:r>
          </a:p>
          <a:p>
            <a:pPr marL="263525" indent="-263525">
              <a:spcBef>
                <a:spcPts val="0"/>
              </a:spcBef>
            </a:pPr>
            <a:r>
              <a:rPr lang="en-IE" dirty="0"/>
              <a:t>Managing information and thinking</a:t>
            </a:r>
          </a:p>
          <a:p>
            <a:pPr marL="263525" indent="-263525">
              <a:spcBef>
                <a:spcPts val="0"/>
              </a:spcBef>
            </a:pPr>
            <a:r>
              <a:rPr lang="en-IE" dirty="0"/>
              <a:t>Being numerate</a:t>
            </a:r>
          </a:p>
          <a:p>
            <a:pPr marL="263525" indent="-263525">
              <a:spcBef>
                <a:spcPts val="0"/>
              </a:spcBef>
            </a:pPr>
            <a:r>
              <a:rPr lang="en-IE" dirty="0"/>
              <a:t>Being creative</a:t>
            </a:r>
          </a:p>
          <a:p>
            <a:pPr marL="263525" indent="-263525">
              <a:spcBef>
                <a:spcPts val="0"/>
              </a:spcBef>
            </a:pPr>
            <a:r>
              <a:rPr lang="en-IE" dirty="0"/>
              <a:t>Working with others</a:t>
            </a:r>
          </a:p>
          <a:p>
            <a:pPr marL="263525" indent="-263525">
              <a:spcBef>
                <a:spcPts val="0"/>
              </a:spcBef>
            </a:pPr>
            <a:r>
              <a:rPr lang="en-IE" dirty="0"/>
              <a:t>Communicating</a:t>
            </a:r>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p:txBody>
      </p:sp>
      <p:graphicFrame>
        <p:nvGraphicFramePr>
          <p:cNvPr id="167" name="Google Shape;167;p2"/>
          <p:cNvGraphicFramePr/>
          <p:nvPr>
            <p:extLst>
              <p:ext uri="{D42A27DB-BD31-4B8C-83A1-F6EECF244321}">
                <p14:modId xmlns:p14="http://schemas.microsoft.com/office/powerpoint/2010/main" val="1908058136"/>
              </p:ext>
            </p:extLst>
          </p:nvPr>
        </p:nvGraphicFramePr>
        <p:xfrm>
          <a:off x="513149" y="3416501"/>
          <a:ext cx="8128000" cy="3213372"/>
        </p:xfrm>
        <a:graphic>
          <a:graphicData uri="http://schemas.openxmlformats.org/drawingml/2006/table">
            <a:tbl>
              <a:tblPr firstRow="1" bandRow="1">
                <a:noFill/>
                <a:tableStyleId>{D0C22D7A-A71E-4F7F-B25F-03412A6EF1EF}</a:tableStyleId>
              </a:tblPr>
              <a:tblGrid>
                <a:gridCol w="954407">
                  <a:extLst>
                    <a:ext uri="{9D8B030D-6E8A-4147-A177-3AD203B41FA5}">
                      <a16:colId xmlns:a16="http://schemas.microsoft.com/office/drawing/2014/main" val="20000"/>
                    </a:ext>
                  </a:extLst>
                </a:gridCol>
                <a:gridCol w="1286933">
                  <a:extLst>
                    <a:ext uri="{9D8B030D-6E8A-4147-A177-3AD203B41FA5}">
                      <a16:colId xmlns:a16="http://schemas.microsoft.com/office/drawing/2014/main" val="20001"/>
                    </a:ext>
                  </a:extLst>
                </a:gridCol>
                <a:gridCol w="5886660">
                  <a:extLst>
                    <a:ext uri="{9D8B030D-6E8A-4147-A177-3AD203B41FA5}">
                      <a16:colId xmlns:a16="http://schemas.microsoft.com/office/drawing/2014/main" val="20003"/>
                    </a:ext>
                  </a:extLst>
                </a:gridCol>
              </a:tblGrid>
              <a:tr h="28670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dirty="0">
                          <a:solidFill>
                            <a:srgbClr val="9C3FD8"/>
                          </a:solidFill>
                          <a:latin typeface="Arial"/>
                          <a:ea typeface="Arial"/>
                          <a:cs typeface="Arial"/>
                          <a:sym typeface="Arial"/>
                        </a:rPr>
                        <a:t>SLIDES</a:t>
                      </a:r>
                      <a:endParaRPr sz="1600" b="1"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US" sz="1600" b="1" i="0" dirty="0">
                          <a:solidFill>
                            <a:srgbClr val="9C3FD8"/>
                          </a:solidFill>
                          <a:latin typeface="Arial"/>
                          <a:cs typeface="Arial"/>
                          <a:sym typeface="Arial"/>
                        </a:rPr>
                        <a:t>ACTIVITY</a:t>
                      </a:r>
                      <a:endParaRPr sz="1600" dirty="0"/>
                    </a:p>
                  </a:txBody>
                  <a:tcPr marL="91450" marR="91450" marT="45725" marB="45725">
                    <a:solidFill>
                      <a:schemeClr val="bg1"/>
                    </a:solidFill>
                  </a:tcPr>
                </a:tc>
                <a:tc>
                  <a:txBody>
                    <a:bodyPr/>
                    <a:lstStyle/>
                    <a:p>
                      <a:pPr marL="0" marR="0" lvl="0" indent="0" algn="l" rtl="0">
                        <a:spcBef>
                          <a:spcPts val="0"/>
                        </a:spcBef>
                        <a:spcAft>
                          <a:spcPts val="0"/>
                        </a:spcAft>
                        <a:buNone/>
                      </a:pPr>
                      <a:r>
                        <a:rPr lang="en-US" sz="1600" b="1" i="0" dirty="0">
                          <a:solidFill>
                            <a:srgbClr val="9C3FD8"/>
                          </a:solidFill>
                          <a:latin typeface="Arial"/>
                          <a:ea typeface="Arial"/>
                          <a:cs typeface="Arial"/>
                          <a:sym typeface="Arial"/>
                        </a:rPr>
                        <a:t>What will we be doing?</a:t>
                      </a:r>
                      <a:endParaRPr sz="1600" dirty="0"/>
                    </a:p>
                  </a:txBody>
                  <a:tcPr marL="91450" marR="91450" marT="45725" marB="45725">
                    <a:solidFill>
                      <a:schemeClr val="bg1"/>
                    </a:solidFill>
                  </a:tcPr>
                </a:tc>
                <a:extLst>
                  <a:ext uri="{0D108BD9-81ED-4DB2-BD59-A6C34878D82A}">
                    <a16:rowId xmlns:a16="http://schemas.microsoft.com/office/drawing/2014/main" val="10000"/>
                  </a:ext>
                </a:extLst>
              </a:tr>
              <a:tr h="317117">
                <a:tc>
                  <a:txBody>
                    <a:bodyPr/>
                    <a:lstStyle/>
                    <a:p>
                      <a:pPr marL="0" marR="0" lvl="0" indent="0" algn="l" rtl="0">
                        <a:spcBef>
                          <a:spcPts val="0"/>
                        </a:spcBef>
                        <a:spcAft>
                          <a:spcPts val="0"/>
                        </a:spcAft>
                        <a:buNone/>
                      </a:pPr>
                      <a:r>
                        <a:rPr lang="en-IE" sz="1300" b="0" i="0" dirty="0">
                          <a:latin typeface="Arial"/>
                          <a:ea typeface="Arial"/>
                          <a:cs typeface="Arial"/>
                          <a:sym typeface="Arial"/>
                        </a:rPr>
                        <a:t>3</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300" b="0" i="0" dirty="0">
                          <a:latin typeface="Arial"/>
                          <a:ea typeface="Arial"/>
                          <a:cs typeface="Arial"/>
                          <a:sym typeface="Arial"/>
                        </a:rPr>
                        <a:t>Introduction to the icons</a:t>
                      </a:r>
                    </a:p>
                  </a:txBody>
                  <a:tcPr marL="91450" marR="91450" marT="45725" marB="45725">
                    <a:solidFill>
                      <a:schemeClr val="bg1"/>
                    </a:solidFill>
                  </a:tcPr>
                </a:tc>
                <a:extLst>
                  <a:ext uri="{0D108BD9-81ED-4DB2-BD59-A6C34878D82A}">
                    <a16:rowId xmlns:a16="http://schemas.microsoft.com/office/drawing/2014/main" val="2373047786"/>
                  </a:ext>
                </a:extLst>
              </a:tr>
              <a:tr h="317117">
                <a:tc>
                  <a:txBody>
                    <a:bodyPr/>
                    <a:lstStyle/>
                    <a:p>
                      <a:pPr marL="0" marR="0" lvl="0" indent="0" algn="l" rtl="0">
                        <a:spcBef>
                          <a:spcPts val="0"/>
                        </a:spcBef>
                        <a:spcAft>
                          <a:spcPts val="0"/>
                        </a:spcAft>
                        <a:buNone/>
                      </a:pPr>
                      <a:r>
                        <a:rPr lang="en-IE" sz="1300" b="0" i="0" dirty="0">
                          <a:latin typeface="Arial"/>
                          <a:ea typeface="Arial"/>
                          <a:cs typeface="Arial"/>
                          <a:sym typeface="Arial"/>
                        </a:rPr>
                        <a:t>4</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1</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Summarising and presenting information about other young people</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1"/>
                  </a:ext>
                </a:extLst>
              </a:tr>
              <a:tr h="317117">
                <a:tc>
                  <a:txBody>
                    <a:bodyPr/>
                    <a:lstStyle/>
                    <a:p>
                      <a:pPr marL="0" marR="0" lvl="0" indent="0" algn="l" rtl="0">
                        <a:spcBef>
                          <a:spcPts val="0"/>
                        </a:spcBef>
                        <a:spcAft>
                          <a:spcPts val="0"/>
                        </a:spcAft>
                        <a:buNone/>
                      </a:pPr>
                      <a:r>
                        <a:rPr lang="en-IE" sz="1300" b="0" i="0" dirty="0">
                          <a:latin typeface="Arial"/>
                          <a:ea typeface="Arial"/>
                          <a:cs typeface="Arial"/>
                          <a:sym typeface="Arial"/>
                        </a:rPr>
                        <a:t>5-7</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2</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Reflecting on our skills and talents, sharing these with others and making the link to the 8 key skills of junior cycle </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2"/>
                  </a:ext>
                </a:extLst>
              </a:tr>
              <a:tr h="317117">
                <a:tc>
                  <a:txBody>
                    <a:bodyPr/>
                    <a:lstStyle/>
                    <a:p>
                      <a:pPr marL="0" marR="0" lvl="0" indent="0" algn="l" rtl="0">
                        <a:spcBef>
                          <a:spcPts val="0"/>
                        </a:spcBef>
                        <a:spcAft>
                          <a:spcPts val="0"/>
                        </a:spcAft>
                        <a:buNone/>
                      </a:pPr>
                      <a:r>
                        <a:rPr lang="en-IE" sz="1300" b="0" i="0" dirty="0">
                          <a:latin typeface="Arial"/>
                          <a:ea typeface="Arial"/>
                          <a:cs typeface="Arial"/>
                          <a:sym typeface="Arial"/>
                        </a:rPr>
                        <a:t>8</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3</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Discussing the ups and downs of having and getting/building skills and talents</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3"/>
                  </a:ext>
                </a:extLst>
              </a:tr>
              <a:tr h="317117">
                <a:tc>
                  <a:txBody>
                    <a:bodyPr/>
                    <a:lstStyle/>
                    <a:p>
                      <a:pPr marL="0" marR="0" lvl="0" indent="0" algn="l" rtl="0">
                        <a:spcBef>
                          <a:spcPts val="0"/>
                        </a:spcBef>
                        <a:spcAft>
                          <a:spcPts val="0"/>
                        </a:spcAft>
                        <a:buNone/>
                      </a:pPr>
                      <a:r>
                        <a:rPr lang="en-IE" sz="1300" b="0" i="0" dirty="0">
                          <a:latin typeface="Arial"/>
                          <a:ea typeface="Arial"/>
                          <a:cs typeface="Arial"/>
                          <a:sym typeface="Arial"/>
                        </a:rPr>
                        <a:t>9-10</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4</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Setting a goal and identifying the skills, talents and supports needed to achieve this goal</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4"/>
                  </a:ext>
                </a:extLst>
              </a:tr>
              <a:tr h="317117">
                <a:tc>
                  <a:txBody>
                    <a:bodyPr/>
                    <a:lstStyle/>
                    <a:p>
                      <a:pPr marL="0" marR="0" lvl="0" indent="0" algn="l" rtl="0">
                        <a:spcBef>
                          <a:spcPts val="0"/>
                        </a:spcBef>
                        <a:spcAft>
                          <a:spcPts val="0"/>
                        </a:spcAft>
                        <a:buNone/>
                      </a:pPr>
                      <a:r>
                        <a:rPr lang="en-IE" sz="1300" b="0" i="0" dirty="0">
                          <a:latin typeface="Arial"/>
                          <a:ea typeface="Arial"/>
                          <a:cs typeface="Arial"/>
                          <a:sym typeface="Arial"/>
                        </a:rPr>
                        <a:t>11</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5</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Reflecting on the skills and talents used in this unit</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3526138960"/>
                  </a:ext>
                </a:extLst>
              </a:tr>
              <a:tr h="317117">
                <a:tc>
                  <a:txBody>
                    <a:bodyPr/>
                    <a:lstStyle/>
                    <a:p>
                      <a:pPr marL="0" marR="0" lvl="0" indent="0" algn="l" rtl="0">
                        <a:spcBef>
                          <a:spcPts val="0"/>
                        </a:spcBef>
                        <a:spcAft>
                          <a:spcPts val="0"/>
                        </a:spcAft>
                        <a:buNone/>
                      </a:pPr>
                      <a:r>
                        <a:rPr lang="en-IE" sz="1300" dirty="0"/>
                        <a:t>12</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6</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300" b="0" i="0" dirty="0">
                          <a:latin typeface="Arial"/>
                          <a:ea typeface="Arial"/>
                          <a:cs typeface="Arial"/>
                          <a:sym typeface="Arial"/>
                        </a:rPr>
                        <a:t>Checking in with the learning intentions</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706553923"/>
                  </a:ext>
                </a:extLst>
              </a:tr>
              <a:tr h="317117">
                <a:tc>
                  <a:txBody>
                    <a:bodyPr/>
                    <a:lstStyle/>
                    <a:p>
                      <a:pPr marL="0" marR="0" lvl="0" indent="0" algn="l" rtl="0">
                        <a:spcBef>
                          <a:spcPts val="0"/>
                        </a:spcBef>
                        <a:spcAft>
                          <a:spcPts val="0"/>
                        </a:spcAft>
                        <a:buNone/>
                      </a:pPr>
                      <a:r>
                        <a:rPr lang="en-IE" sz="1300" dirty="0"/>
                        <a:t>13</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Extension task</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300" b="0" i="0" dirty="0">
                          <a:latin typeface="Arial"/>
                          <a:ea typeface="Arial"/>
                          <a:cs typeface="Arial"/>
                          <a:sym typeface="Arial"/>
                        </a:rPr>
                        <a:t>Discussing how to celebrate achieving our goals</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52755288"/>
                  </a:ext>
                </a:extLst>
              </a:tr>
            </a:tbl>
          </a:graphicData>
        </a:graphic>
      </p:graphicFrame>
      <p:sp>
        <p:nvSpPr>
          <p:cNvPr id="2" name="Google Shape;28;p32">
            <a:extLst>
              <a:ext uri="{FF2B5EF4-FFF2-40B4-BE49-F238E27FC236}">
                <a16:creationId xmlns:a16="http://schemas.microsoft.com/office/drawing/2014/main" id="{683439F6-3050-228C-DE16-858292F9CF69}"/>
              </a:ext>
            </a:extLst>
          </p:cNvPr>
          <p:cNvSpPr txBox="1"/>
          <p:nvPr/>
        </p:nvSpPr>
        <p:spPr>
          <a:xfrm>
            <a:off x="9072558" y="328053"/>
            <a:ext cx="2909457" cy="35298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Arial"/>
                <a:ea typeface="Arial"/>
                <a:cs typeface="Arial"/>
                <a:sym typeface="Arial"/>
              </a:rPr>
              <a:t>Duration: </a:t>
            </a:r>
            <a:r>
              <a:rPr lang="en-US" sz="1800" i="0" u="none" strike="noStrike" cap="none" dirty="0">
                <a:solidFill>
                  <a:schemeClr val="lt1"/>
                </a:solidFill>
                <a:latin typeface="Arial"/>
                <a:ea typeface="Arial"/>
                <a:cs typeface="Arial"/>
                <a:sym typeface="Arial"/>
              </a:rPr>
              <a:t>Approx. 2 hours</a:t>
            </a:r>
          </a:p>
        </p:txBody>
      </p:sp>
      <p:sp>
        <p:nvSpPr>
          <p:cNvPr id="3" name="Google Shape;29;p32">
            <a:extLst>
              <a:ext uri="{FF2B5EF4-FFF2-40B4-BE49-F238E27FC236}">
                <a16:creationId xmlns:a16="http://schemas.microsoft.com/office/drawing/2014/main" id="{A9E45EA8-2C67-963C-3F95-B2D2BE804907}"/>
              </a:ext>
            </a:extLst>
          </p:cNvPr>
          <p:cNvSpPr txBox="1"/>
          <p:nvPr/>
        </p:nvSpPr>
        <p:spPr>
          <a:xfrm>
            <a:off x="9072559" y="971098"/>
            <a:ext cx="2909455" cy="1634267"/>
          </a:xfrm>
          <a:prstGeom prst="rect">
            <a:avLst/>
          </a:prstGeom>
          <a:noFill/>
          <a:ln>
            <a:noFill/>
          </a:ln>
        </p:spPr>
        <p:txBody>
          <a:bodyPr spcFirstLastPara="1" wrap="square" lIns="91425" tIns="45700" rIns="91425" bIns="45700" anchor="ctr" anchorCtr="0">
            <a:noAutofit/>
          </a:bodyPr>
          <a:lstStyle/>
          <a:p>
            <a:pPr lvl="2">
              <a:lnSpc>
                <a:spcPct val="90000"/>
              </a:lnSpc>
              <a:buClr>
                <a:srgbClr val="01334E"/>
              </a:buClr>
              <a:buSzPts val="1800"/>
            </a:pPr>
            <a:r>
              <a:rPr lang="en-IE" sz="2000" b="1" i="0" u="none" strike="noStrike" cap="none" dirty="0">
                <a:solidFill>
                  <a:srgbClr val="01334E"/>
                </a:solidFill>
                <a:latin typeface="Arial"/>
                <a:ea typeface="Arial"/>
                <a:cs typeface="Arial"/>
                <a:sym typeface="Arial"/>
              </a:rPr>
              <a:t>Wellbeing Indicators</a:t>
            </a:r>
          </a:p>
          <a:p>
            <a:pPr marL="285750" lvl="2" indent="-285750">
              <a:lnSpc>
                <a:spcPct val="90000"/>
              </a:lnSpc>
              <a:buClr>
                <a:srgbClr val="01334E"/>
              </a:buClr>
              <a:buSzPts val="1800"/>
              <a:buFont typeface="Arial" panose="020B0604020202020204" pitchFamily="34" charset="0"/>
              <a:buChar char="•"/>
            </a:pPr>
            <a:r>
              <a:rPr lang="en-IE" sz="2000" dirty="0">
                <a:solidFill>
                  <a:srgbClr val="01334E"/>
                </a:solidFill>
              </a:rPr>
              <a:t>Responsible</a:t>
            </a:r>
          </a:p>
          <a:p>
            <a:pPr marL="285750" lvl="2" indent="-285750">
              <a:lnSpc>
                <a:spcPct val="90000"/>
              </a:lnSpc>
              <a:buClr>
                <a:srgbClr val="01334E"/>
              </a:buClr>
              <a:buSzPts val="1800"/>
              <a:buFont typeface="Arial" panose="020B0604020202020204" pitchFamily="34" charset="0"/>
              <a:buChar char="•"/>
            </a:pPr>
            <a:r>
              <a:rPr lang="en-IE" sz="2000" i="0" u="none" strike="noStrike" cap="none" dirty="0">
                <a:solidFill>
                  <a:srgbClr val="01334E"/>
                </a:solidFill>
                <a:latin typeface="Arial"/>
                <a:ea typeface="Arial"/>
                <a:cs typeface="Arial"/>
                <a:sym typeface="Arial"/>
              </a:rPr>
              <a:t>Resilient</a:t>
            </a:r>
          </a:p>
          <a:p>
            <a:pPr marL="285750" lvl="2" indent="-285750">
              <a:lnSpc>
                <a:spcPct val="90000"/>
              </a:lnSpc>
              <a:buClr>
                <a:srgbClr val="01334E"/>
              </a:buClr>
              <a:buSzPts val="1800"/>
              <a:buFont typeface="Arial" panose="020B0604020202020204" pitchFamily="34" charset="0"/>
              <a:buChar char="•"/>
            </a:pPr>
            <a:r>
              <a:rPr lang="en-IE" sz="2000" dirty="0">
                <a:solidFill>
                  <a:srgbClr val="01334E"/>
                </a:solidFill>
              </a:rPr>
              <a:t>Connected</a:t>
            </a:r>
            <a:endParaRPr lang="en-IE" sz="2000" i="0" u="none" strike="noStrike" cap="none" dirty="0">
              <a:solidFill>
                <a:srgbClr val="01334E"/>
              </a:solidFill>
              <a:latin typeface="Arial"/>
              <a:ea typeface="Arial"/>
              <a:cs typeface="Arial"/>
              <a:sym typeface="Arial"/>
            </a:endParaRPr>
          </a:p>
          <a:p>
            <a:pPr marL="285750" lvl="2" indent="-285750">
              <a:lnSpc>
                <a:spcPct val="90000"/>
              </a:lnSpc>
              <a:buClr>
                <a:srgbClr val="01334E"/>
              </a:buClr>
              <a:buSzPts val="1800"/>
              <a:buFont typeface="Arial" panose="020B0604020202020204" pitchFamily="34" charset="0"/>
              <a:buChar char="•"/>
            </a:pPr>
            <a:r>
              <a:rPr lang="en-IE" sz="2000" dirty="0">
                <a:solidFill>
                  <a:srgbClr val="01334E"/>
                </a:solidFill>
              </a:rPr>
              <a:t>Aware</a:t>
            </a:r>
            <a:endParaRPr sz="2000" i="0" u="none" strike="noStrike" cap="none" dirty="0">
              <a:solidFill>
                <a:srgbClr val="01334E"/>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334E"/>
              </a:buClr>
              <a:buSzPts val="1800"/>
              <a:buFont typeface="Arial"/>
              <a:buNone/>
            </a:pPr>
            <a:r>
              <a:rPr lang="en-IE" dirty="0"/>
              <a:t>Unit 1, Introduction</a:t>
            </a:r>
            <a:endParaRPr dirty="0"/>
          </a:p>
        </p:txBody>
      </p:sp>
      <p:sp>
        <p:nvSpPr>
          <p:cNvPr id="207" name="Google Shape;207;p8"/>
          <p:cNvSpPr txBox="1">
            <a:spLocks noGrp="1"/>
          </p:cNvSpPr>
          <p:nvPr>
            <p:ph type="body" idx="1"/>
          </p:nvPr>
        </p:nvSpPr>
        <p:spPr>
          <a:xfrm>
            <a:off x="661059" y="1330012"/>
            <a:ext cx="4969554" cy="22272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1334E"/>
              </a:buClr>
              <a:buSzPts val="4000"/>
              <a:buNone/>
            </a:pPr>
            <a:r>
              <a:rPr lang="en-IE" sz="2000" dirty="0"/>
              <a:t>Hi, I’m Larissa. </a:t>
            </a:r>
          </a:p>
          <a:p>
            <a:pPr marL="0" lvl="0" indent="0" algn="ctr" rtl="0">
              <a:lnSpc>
                <a:spcPct val="90000"/>
              </a:lnSpc>
              <a:spcBef>
                <a:spcPts val="0"/>
              </a:spcBef>
              <a:spcAft>
                <a:spcPts val="0"/>
              </a:spcAft>
              <a:buClr>
                <a:srgbClr val="01334E"/>
              </a:buClr>
              <a:buSzPts val="4000"/>
              <a:buNone/>
            </a:pPr>
            <a:r>
              <a:rPr lang="en-IE" sz="2000" dirty="0"/>
              <a:t>Nice to meet you! </a:t>
            </a:r>
          </a:p>
          <a:p>
            <a:pPr marL="0" lvl="0" indent="0" algn="ctr" rtl="0">
              <a:lnSpc>
                <a:spcPct val="90000"/>
              </a:lnSpc>
              <a:spcBef>
                <a:spcPts val="0"/>
              </a:spcBef>
              <a:spcAft>
                <a:spcPts val="0"/>
              </a:spcAft>
              <a:buClr>
                <a:srgbClr val="01334E"/>
              </a:buClr>
              <a:buSzPts val="4000"/>
              <a:buNone/>
            </a:pPr>
            <a:r>
              <a:rPr lang="en-IE" sz="2000" dirty="0"/>
              <a:t>I’m here to tell you that we use icons (the small pictures below) in this unit. These will help you to understand what you will be doing during the different activities. </a:t>
            </a:r>
          </a:p>
          <a:p>
            <a:pPr marL="0" lvl="0" indent="0" algn="ctr" rtl="0">
              <a:lnSpc>
                <a:spcPct val="90000"/>
              </a:lnSpc>
              <a:spcBef>
                <a:spcPts val="0"/>
              </a:spcBef>
              <a:spcAft>
                <a:spcPts val="0"/>
              </a:spcAft>
              <a:buClr>
                <a:srgbClr val="01334E"/>
              </a:buClr>
              <a:buSzPts val="4000"/>
              <a:buNone/>
            </a:pPr>
            <a:r>
              <a:rPr lang="en-IE" sz="2000" dirty="0"/>
              <a:t>Have fun (and learn lots)!</a:t>
            </a:r>
          </a:p>
          <a:p>
            <a:pPr marL="0" lvl="0" indent="0" algn="ctr" rtl="0">
              <a:lnSpc>
                <a:spcPct val="90000"/>
              </a:lnSpc>
              <a:spcBef>
                <a:spcPts val="0"/>
              </a:spcBef>
              <a:spcAft>
                <a:spcPts val="0"/>
              </a:spcAft>
              <a:buClr>
                <a:srgbClr val="01334E"/>
              </a:buClr>
              <a:buSzPts val="4000"/>
              <a:buNone/>
            </a:pPr>
            <a:r>
              <a:rPr lang="en-IE" sz="2800" dirty="0"/>
              <a:t> </a:t>
            </a:r>
            <a:endParaRPr sz="2800" dirty="0"/>
          </a:p>
        </p:txBody>
      </p:sp>
      <p:pic>
        <p:nvPicPr>
          <p:cNvPr id="209" name="Google Shape;209;p8" descr="Icon&#10;&#10;Description automatically generated with low confidence"/>
          <p:cNvPicPr preferRelativeResize="0"/>
          <p:nvPr/>
        </p:nvPicPr>
        <p:blipFill rotWithShape="1">
          <a:blip r:embed="rId3">
            <a:alphaModFix/>
          </a:blip>
          <a:srcRect/>
          <a:stretch/>
        </p:blipFill>
        <p:spPr>
          <a:xfrm>
            <a:off x="1171983" y="1349981"/>
            <a:ext cx="685903" cy="433659"/>
          </a:xfrm>
          <a:prstGeom prst="rect">
            <a:avLst/>
          </a:prstGeom>
          <a:noFill/>
          <a:ln>
            <a:noFill/>
          </a:ln>
        </p:spPr>
      </p:pic>
      <p:pic>
        <p:nvPicPr>
          <p:cNvPr id="210" name="Google Shape;210;p8" descr="Icon&#10;&#10;Description automatically generated with low confidence"/>
          <p:cNvPicPr preferRelativeResize="0"/>
          <p:nvPr/>
        </p:nvPicPr>
        <p:blipFill rotWithShape="1">
          <a:blip r:embed="rId3">
            <a:alphaModFix/>
          </a:blip>
          <a:srcRect/>
          <a:stretch/>
        </p:blipFill>
        <p:spPr>
          <a:xfrm rot="10800000">
            <a:off x="4832632" y="3140637"/>
            <a:ext cx="685903" cy="433659"/>
          </a:xfrm>
          <a:prstGeom prst="rect">
            <a:avLst/>
          </a:prstGeom>
          <a:noFill/>
          <a:ln>
            <a:noFill/>
          </a:ln>
        </p:spPr>
      </p:pic>
      <p:pic>
        <p:nvPicPr>
          <p:cNvPr id="12" name="Google Shape;298;p17">
            <a:extLst>
              <a:ext uri="{FF2B5EF4-FFF2-40B4-BE49-F238E27FC236}">
                <a16:creationId xmlns:a16="http://schemas.microsoft.com/office/drawing/2014/main" id="{79129725-F84C-6577-8039-10EBF3AF2CAD}"/>
              </a:ext>
            </a:extLst>
          </p:cNvPr>
          <p:cNvPicPr preferRelativeResize="0"/>
          <p:nvPr/>
        </p:nvPicPr>
        <p:blipFill rotWithShape="1">
          <a:blip r:embed="rId4">
            <a:alphaModFix/>
          </a:blip>
          <a:srcRect/>
          <a:stretch/>
        </p:blipFill>
        <p:spPr>
          <a:xfrm>
            <a:off x="6046178" y="628853"/>
            <a:ext cx="4969554" cy="4808170"/>
          </a:xfrm>
          <a:prstGeom prst="rect">
            <a:avLst/>
          </a:prstGeom>
          <a:noFill/>
          <a:ln>
            <a:noFill/>
          </a:ln>
        </p:spPr>
      </p:pic>
      <p:grpSp>
        <p:nvGrpSpPr>
          <p:cNvPr id="17" name="Group 16">
            <a:extLst>
              <a:ext uri="{FF2B5EF4-FFF2-40B4-BE49-F238E27FC236}">
                <a16:creationId xmlns:a16="http://schemas.microsoft.com/office/drawing/2014/main" id="{F227C52B-9564-A6C4-3556-C2460EBDD5FD}"/>
              </a:ext>
            </a:extLst>
          </p:cNvPr>
          <p:cNvGrpSpPr/>
          <p:nvPr/>
        </p:nvGrpSpPr>
        <p:grpSpPr>
          <a:xfrm>
            <a:off x="594406" y="3893964"/>
            <a:ext cx="5501594" cy="2730755"/>
            <a:chOff x="594406" y="3993980"/>
            <a:chExt cx="5501594" cy="2730755"/>
          </a:xfrm>
        </p:grpSpPr>
        <p:pic>
          <p:nvPicPr>
            <p:cNvPr id="11" name="Google Shape;425;p21" descr="Shape, square&#10;&#10;Description automatically generated">
              <a:extLst>
                <a:ext uri="{FF2B5EF4-FFF2-40B4-BE49-F238E27FC236}">
                  <a16:creationId xmlns:a16="http://schemas.microsoft.com/office/drawing/2014/main" id="{6F4A2433-C0D7-E050-42A5-81E150095675}"/>
                </a:ext>
              </a:extLst>
            </p:cNvPr>
            <p:cNvPicPr preferRelativeResize="0"/>
            <p:nvPr/>
          </p:nvPicPr>
          <p:blipFill rotWithShape="1">
            <a:blip r:embed="rId5">
              <a:alphaModFix/>
            </a:blip>
            <a:srcRect/>
            <a:stretch/>
          </p:blipFill>
          <p:spPr>
            <a:xfrm>
              <a:off x="610565" y="3993980"/>
              <a:ext cx="5181190" cy="2730755"/>
            </a:xfrm>
            <a:prstGeom prst="rect">
              <a:avLst/>
            </a:prstGeom>
            <a:noFill/>
            <a:ln>
              <a:noFill/>
            </a:ln>
          </p:spPr>
        </p:pic>
        <p:pic>
          <p:nvPicPr>
            <p:cNvPr id="3" name="Google Shape;326;p19" descr="Icon&#10;&#10;Description automatically generated">
              <a:extLst>
                <a:ext uri="{FF2B5EF4-FFF2-40B4-BE49-F238E27FC236}">
                  <a16:creationId xmlns:a16="http://schemas.microsoft.com/office/drawing/2014/main" id="{A19F2577-B3E6-DBB4-7AE0-F97F0F4A0127}"/>
                </a:ext>
              </a:extLst>
            </p:cNvPr>
            <p:cNvPicPr preferRelativeResize="0"/>
            <p:nvPr/>
          </p:nvPicPr>
          <p:blipFill rotWithShape="1">
            <a:blip r:embed="rId6">
              <a:alphaModFix/>
            </a:blip>
            <a:srcRect/>
            <a:stretch/>
          </p:blipFill>
          <p:spPr>
            <a:xfrm>
              <a:off x="3349481" y="4849842"/>
              <a:ext cx="1007241" cy="1007241"/>
            </a:xfrm>
            <a:prstGeom prst="rect">
              <a:avLst/>
            </a:prstGeom>
            <a:noFill/>
            <a:ln>
              <a:noFill/>
            </a:ln>
          </p:spPr>
        </p:pic>
        <p:pic>
          <p:nvPicPr>
            <p:cNvPr id="4" name="Google Shape;337;p19" descr="Icon&#10;&#10;Description automatically generated">
              <a:extLst>
                <a:ext uri="{FF2B5EF4-FFF2-40B4-BE49-F238E27FC236}">
                  <a16:creationId xmlns:a16="http://schemas.microsoft.com/office/drawing/2014/main" id="{6EA73DF0-05DB-C79E-F489-0F78612F4F66}"/>
                </a:ext>
              </a:extLst>
            </p:cNvPr>
            <p:cNvPicPr preferRelativeResize="0"/>
            <p:nvPr/>
          </p:nvPicPr>
          <p:blipFill rotWithShape="1">
            <a:blip r:embed="rId7">
              <a:alphaModFix/>
            </a:blip>
            <a:srcRect/>
            <a:stretch/>
          </p:blipFill>
          <p:spPr>
            <a:xfrm>
              <a:off x="602962" y="4877549"/>
              <a:ext cx="1007241" cy="1007241"/>
            </a:xfrm>
            <a:prstGeom prst="rect">
              <a:avLst/>
            </a:prstGeom>
            <a:noFill/>
            <a:ln>
              <a:noFill/>
            </a:ln>
          </p:spPr>
        </p:pic>
        <p:pic>
          <p:nvPicPr>
            <p:cNvPr id="5" name="Google Shape;331;p19" descr="Icon&#10;&#10;Description automatically generated">
              <a:extLst>
                <a:ext uri="{FF2B5EF4-FFF2-40B4-BE49-F238E27FC236}">
                  <a16:creationId xmlns:a16="http://schemas.microsoft.com/office/drawing/2014/main" id="{3D86F3FF-16E5-0AC8-801D-82DD1743D988}"/>
                </a:ext>
              </a:extLst>
            </p:cNvPr>
            <p:cNvPicPr preferRelativeResize="0"/>
            <p:nvPr/>
          </p:nvPicPr>
          <p:blipFill rotWithShape="1">
            <a:blip r:embed="rId8">
              <a:alphaModFix/>
            </a:blip>
            <a:srcRect/>
            <a:stretch/>
          </p:blipFill>
          <p:spPr>
            <a:xfrm>
              <a:off x="602962" y="4024142"/>
              <a:ext cx="1007241" cy="1007241"/>
            </a:xfrm>
            <a:prstGeom prst="rect">
              <a:avLst/>
            </a:prstGeom>
            <a:noFill/>
            <a:ln>
              <a:noFill/>
            </a:ln>
          </p:spPr>
        </p:pic>
        <p:pic>
          <p:nvPicPr>
            <p:cNvPr id="6" name="Google Shape;346;p19" descr="Icon&#10;&#10;Description automatically generated">
              <a:extLst>
                <a:ext uri="{FF2B5EF4-FFF2-40B4-BE49-F238E27FC236}">
                  <a16:creationId xmlns:a16="http://schemas.microsoft.com/office/drawing/2014/main" id="{859EC7AB-BCA5-FFA4-2ED7-88BBE2DE2FDB}"/>
                </a:ext>
              </a:extLst>
            </p:cNvPr>
            <p:cNvPicPr preferRelativeResize="0"/>
            <p:nvPr/>
          </p:nvPicPr>
          <p:blipFill rotWithShape="1">
            <a:blip r:embed="rId9">
              <a:alphaModFix/>
            </a:blip>
            <a:srcRect/>
            <a:stretch/>
          </p:blipFill>
          <p:spPr>
            <a:xfrm>
              <a:off x="3379035" y="4024141"/>
              <a:ext cx="1007241" cy="1007241"/>
            </a:xfrm>
            <a:prstGeom prst="rect">
              <a:avLst/>
            </a:prstGeom>
            <a:noFill/>
            <a:ln>
              <a:noFill/>
            </a:ln>
          </p:spPr>
        </p:pic>
        <p:sp>
          <p:nvSpPr>
            <p:cNvPr id="7" name="TextBox 6">
              <a:extLst>
                <a:ext uri="{FF2B5EF4-FFF2-40B4-BE49-F238E27FC236}">
                  <a16:creationId xmlns:a16="http://schemas.microsoft.com/office/drawing/2014/main" id="{AC0D6F49-76D5-690B-8740-9E7182279A8F}"/>
                </a:ext>
              </a:extLst>
            </p:cNvPr>
            <p:cNvSpPr txBox="1"/>
            <p:nvPr/>
          </p:nvSpPr>
          <p:spPr>
            <a:xfrm>
              <a:off x="1501046" y="4349013"/>
              <a:ext cx="1840832" cy="369332"/>
            </a:xfrm>
            <a:prstGeom prst="rect">
              <a:avLst/>
            </a:prstGeom>
            <a:noFill/>
          </p:spPr>
          <p:txBody>
            <a:bodyPr wrap="square" rtlCol="0">
              <a:spAutoFit/>
            </a:bodyPr>
            <a:lstStyle/>
            <a:p>
              <a:r>
                <a:rPr lang="en-IE" sz="1800" dirty="0"/>
                <a:t>Individual work</a:t>
              </a:r>
            </a:p>
          </p:txBody>
        </p:sp>
        <p:sp>
          <p:nvSpPr>
            <p:cNvPr id="8" name="TextBox 7">
              <a:extLst>
                <a:ext uri="{FF2B5EF4-FFF2-40B4-BE49-F238E27FC236}">
                  <a16:creationId xmlns:a16="http://schemas.microsoft.com/office/drawing/2014/main" id="{E159AB85-EB10-C6AE-1E9C-956F8E690A42}"/>
                </a:ext>
              </a:extLst>
            </p:cNvPr>
            <p:cNvSpPr txBox="1"/>
            <p:nvPr/>
          </p:nvSpPr>
          <p:spPr>
            <a:xfrm>
              <a:off x="1508649" y="5170954"/>
              <a:ext cx="1840832" cy="369332"/>
            </a:xfrm>
            <a:prstGeom prst="rect">
              <a:avLst/>
            </a:prstGeom>
            <a:noFill/>
          </p:spPr>
          <p:txBody>
            <a:bodyPr wrap="square" rtlCol="0">
              <a:spAutoFit/>
            </a:bodyPr>
            <a:lstStyle/>
            <a:p>
              <a:r>
                <a:rPr lang="en-IE" sz="1800" dirty="0"/>
                <a:t>Pair work</a:t>
              </a:r>
            </a:p>
          </p:txBody>
        </p:sp>
        <p:sp>
          <p:nvSpPr>
            <p:cNvPr id="9" name="TextBox 8">
              <a:extLst>
                <a:ext uri="{FF2B5EF4-FFF2-40B4-BE49-F238E27FC236}">
                  <a16:creationId xmlns:a16="http://schemas.microsoft.com/office/drawing/2014/main" id="{2E236B09-07C1-E514-BF31-9CD3255F0B82}"/>
                </a:ext>
              </a:extLst>
            </p:cNvPr>
            <p:cNvSpPr txBox="1"/>
            <p:nvPr/>
          </p:nvSpPr>
          <p:spPr>
            <a:xfrm>
              <a:off x="4239962" y="4349013"/>
              <a:ext cx="1840832" cy="646331"/>
            </a:xfrm>
            <a:prstGeom prst="rect">
              <a:avLst/>
            </a:prstGeom>
            <a:noFill/>
          </p:spPr>
          <p:txBody>
            <a:bodyPr wrap="square" rtlCol="0">
              <a:spAutoFit/>
            </a:bodyPr>
            <a:lstStyle/>
            <a:p>
              <a:r>
                <a:rPr lang="en-IE" sz="1800" dirty="0"/>
                <a:t>Make a presentation</a:t>
              </a:r>
            </a:p>
          </p:txBody>
        </p:sp>
        <p:sp>
          <p:nvSpPr>
            <p:cNvPr id="10" name="TextBox 9">
              <a:extLst>
                <a:ext uri="{FF2B5EF4-FFF2-40B4-BE49-F238E27FC236}">
                  <a16:creationId xmlns:a16="http://schemas.microsoft.com/office/drawing/2014/main" id="{CDC3503C-2617-70F5-03EB-B93B91D5A7F1}"/>
                </a:ext>
              </a:extLst>
            </p:cNvPr>
            <p:cNvSpPr txBox="1"/>
            <p:nvPr/>
          </p:nvSpPr>
          <p:spPr>
            <a:xfrm>
              <a:off x="4255168" y="5143248"/>
              <a:ext cx="1840832" cy="369332"/>
            </a:xfrm>
            <a:prstGeom prst="rect">
              <a:avLst/>
            </a:prstGeom>
            <a:noFill/>
          </p:spPr>
          <p:txBody>
            <a:bodyPr wrap="square" rtlCol="0">
              <a:spAutoFit/>
            </a:bodyPr>
            <a:lstStyle/>
            <a:p>
              <a:r>
                <a:rPr lang="en-IE" sz="1800" dirty="0"/>
                <a:t>Go online</a:t>
              </a:r>
            </a:p>
          </p:txBody>
        </p:sp>
        <p:pic>
          <p:nvPicPr>
            <p:cNvPr id="13" name="Google Shape;330;p19" descr="A picture containing text&#10;&#10;Description automatically generated">
              <a:extLst>
                <a:ext uri="{FF2B5EF4-FFF2-40B4-BE49-F238E27FC236}">
                  <a16:creationId xmlns:a16="http://schemas.microsoft.com/office/drawing/2014/main" id="{CE1BFD98-AC04-4F57-7FE6-09C909D514DC}"/>
                </a:ext>
              </a:extLst>
            </p:cNvPr>
            <p:cNvPicPr preferRelativeResize="0"/>
            <p:nvPr/>
          </p:nvPicPr>
          <p:blipFill rotWithShape="1">
            <a:blip r:embed="rId10">
              <a:alphaModFix/>
            </a:blip>
            <a:srcRect/>
            <a:stretch/>
          </p:blipFill>
          <p:spPr>
            <a:xfrm>
              <a:off x="594406" y="5651335"/>
              <a:ext cx="1007241" cy="1007241"/>
            </a:xfrm>
            <a:prstGeom prst="rect">
              <a:avLst/>
            </a:prstGeom>
            <a:noFill/>
            <a:ln>
              <a:noFill/>
            </a:ln>
          </p:spPr>
        </p:pic>
        <p:sp>
          <p:nvSpPr>
            <p:cNvPr id="14" name="TextBox 13">
              <a:extLst>
                <a:ext uri="{FF2B5EF4-FFF2-40B4-BE49-F238E27FC236}">
                  <a16:creationId xmlns:a16="http://schemas.microsoft.com/office/drawing/2014/main" id="{75751AFA-902A-0D60-9913-180FBBBF634B}"/>
                </a:ext>
              </a:extLst>
            </p:cNvPr>
            <p:cNvSpPr txBox="1"/>
            <p:nvPr/>
          </p:nvSpPr>
          <p:spPr>
            <a:xfrm>
              <a:off x="1501046" y="5943052"/>
              <a:ext cx="1840832" cy="369332"/>
            </a:xfrm>
            <a:prstGeom prst="rect">
              <a:avLst/>
            </a:prstGeom>
            <a:noFill/>
          </p:spPr>
          <p:txBody>
            <a:bodyPr wrap="square" rtlCol="0">
              <a:spAutoFit/>
            </a:bodyPr>
            <a:lstStyle/>
            <a:p>
              <a:r>
                <a:rPr lang="en-IE" sz="1800" dirty="0"/>
                <a:t>Group work</a:t>
              </a:r>
            </a:p>
          </p:txBody>
        </p:sp>
        <p:pic>
          <p:nvPicPr>
            <p:cNvPr id="15" name="Google Shape;329;p19" descr="A picture containing icon&#10;&#10;Description automatically generated">
              <a:extLst>
                <a:ext uri="{FF2B5EF4-FFF2-40B4-BE49-F238E27FC236}">
                  <a16:creationId xmlns:a16="http://schemas.microsoft.com/office/drawing/2014/main" id="{D1734177-9900-3C1C-9DA4-63B15AACF03C}"/>
                </a:ext>
              </a:extLst>
            </p:cNvPr>
            <p:cNvPicPr preferRelativeResize="0"/>
            <p:nvPr/>
          </p:nvPicPr>
          <p:blipFill rotWithShape="1">
            <a:blip r:embed="rId11">
              <a:alphaModFix/>
            </a:blip>
            <a:srcRect/>
            <a:stretch/>
          </p:blipFill>
          <p:spPr>
            <a:xfrm>
              <a:off x="3379035" y="5624097"/>
              <a:ext cx="1007241" cy="1007241"/>
            </a:xfrm>
            <a:prstGeom prst="rect">
              <a:avLst/>
            </a:prstGeom>
            <a:noFill/>
            <a:ln>
              <a:noFill/>
            </a:ln>
          </p:spPr>
        </p:pic>
        <p:sp>
          <p:nvSpPr>
            <p:cNvPr id="16" name="TextBox 15">
              <a:extLst>
                <a:ext uri="{FF2B5EF4-FFF2-40B4-BE49-F238E27FC236}">
                  <a16:creationId xmlns:a16="http://schemas.microsoft.com/office/drawing/2014/main" id="{13B5AC21-A190-42B2-528D-38B971E7870D}"/>
                </a:ext>
              </a:extLst>
            </p:cNvPr>
            <p:cNvSpPr txBox="1"/>
            <p:nvPr/>
          </p:nvSpPr>
          <p:spPr>
            <a:xfrm>
              <a:off x="4255168" y="5915615"/>
              <a:ext cx="1840832" cy="646331"/>
            </a:xfrm>
            <a:prstGeom prst="rect">
              <a:avLst/>
            </a:prstGeom>
            <a:noFill/>
          </p:spPr>
          <p:txBody>
            <a:bodyPr wrap="square" rtlCol="0">
              <a:spAutoFit/>
            </a:bodyPr>
            <a:lstStyle/>
            <a:p>
              <a:r>
                <a:rPr lang="en-IE" sz="1800" dirty="0"/>
                <a:t>Extension activity</a:t>
              </a:r>
            </a:p>
          </p:txBody>
        </p:sp>
      </p:grpSp>
    </p:spTree>
    <p:extLst>
      <p:ext uri="{BB962C8B-B14F-4D97-AF65-F5344CB8AC3E}">
        <p14:creationId xmlns:p14="http://schemas.microsoft.com/office/powerpoint/2010/main" val="425285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8" name="Google Shape;425;p21" descr="Shape, square&#10;&#10;Description automatically generated">
            <a:extLst>
              <a:ext uri="{FF2B5EF4-FFF2-40B4-BE49-F238E27FC236}">
                <a16:creationId xmlns:a16="http://schemas.microsoft.com/office/drawing/2014/main" id="{B0D015A2-F1C8-979B-F89E-68438AE531F7}"/>
              </a:ext>
            </a:extLst>
          </p:cNvPr>
          <p:cNvPicPr preferRelativeResize="0"/>
          <p:nvPr/>
        </p:nvPicPr>
        <p:blipFill rotWithShape="1">
          <a:blip r:embed="rId3">
            <a:alphaModFix/>
          </a:blip>
          <a:srcRect/>
          <a:stretch/>
        </p:blipFill>
        <p:spPr>
          <a:xfrm rot="5400000">
            <a:off x="10712870" y="1301160"/>
            <a:ext cx="1638856" cy="820582"/>
          </a:xfrm>
          <a:prstGeom prst="rect">
            <a:avLst/>
          </a:prstGeom>
          <a:noFill/>
          <a:ln>
            <a:noFill/>
          </a:ln>
        </p:spPr>
      </p:pic>
      <p:sp>
        <p:nvSpPr>
          <p:cNvPr id="172" name="Google Shape;172;p3"/>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1, Activity 1</a:t>
            </a:r>
            <a:endParaRPr dirty="0"/>
          </a:p>
        </p:txBody>
      </p:sp>
      <p:pic>
        <p:nvPicPr>
          <p:cNvPr id="3" name="Picture 2">
            <a:extLst>
              <a:ext uri="{FF2B5EF4-FFF2-40B4-BE49-F238E27FC236}">
                <a16:creationId xmlns:a16="http://schemas.microsoft.com/office/drawing/2014/main" id="{6EF6D1C0-F449-737A-7E8B-28C6D33C8401}"/>
              </a:ext>
            </a:extLst>
          </p:cNvPr>
          <p:cNvPicPr>
            <a:picLocks noChangeAspect="1"/>
          </p:cNvPicPr>
          <p:nvPr/>
        </p:nvPicPr>
        <p:blipFill rotWithShape="1">
          <a:blip r:embed="rId4"/>
          <a:srcRect l="8790" t="30968" r="9597" b="14265"/>
          <a:stretch/>
        </p:blipFill>
        <p:spPr>
          <a:xfrm>
            <a:off x="434945" y="2153259"/>
            <a:ext cx="10575393" cy="3991897"/>
          </a:xfrm>
          <a:prstGeom prst="rect">
            <a:avLst/>
          </a:prstGeom>
        </p:spPr>
      </p:pic>
      <p:pic>
        <p:nvPicPr>
          <p:cNvPr id="4" name="Google Shape;309;p18">
            <a:extLst>
              <a:ext uri="{FF2B5EF4-FFF2-40B4-BE49-F238E27FC236}">
                <a16:creationId xmlns:a16="http://schemas.microsoft.com/office/drawing/2014/main" id="{5D257F8F-A0CF-D663-7696-57916D7421C6}"/>
              </a:ext>
            </a:extLst>
          </p:cNvPr>
          <p:cNvPicPr preferRelativeResize="0"/>
          <p:nvPr/>
        </p:nvPicPr>
        <p:blipFill rotWithShape="1">
          <a:blip r:embed="rId5">
            <a:alphaModFix/>
          </a:blip>
          <a:srcRect/>
          <a:stretch/>
        </p:blipFill>
        <p:spPr>
          <a:xfrm>
            <a:off x="117984" y="857470"/>
            <a:ext cx="1935162" cy="1962583"/>
          </a:xfrm>
          <a:prstGeom prst="rect">
            <a:avLst/>
          </a:prstGeom>
          <a:noFill/>
          <a:ln>
            <a:noFill/>
          </a:ln>
        </p:spPr>
      </p:pic>
      <p:grpSp>
        <p:nvGrpSpPr>
          <p:cNvPr id="11" name="Group 10">
            <a:extLst>
              <a:ext uri="{FF2B5EF4-FFF2-40B4-BE49-F238E27FC236}">
                <a16:creationId xmlns:a16="http://schemas.microsoft.com/office/drawing/2014/main" id="{420888C1-8072-CCD7-8613-0B07182C069F}"/>
              </a:ext>
            </a:extLst>
          </p:cNvPr>
          <p:cNvGrpSpPr/>
          <p:nvPr/>
        </p:nvGrpSpPr>
        <p:grpSpPr>
          <a:xfrm>
            <a:off x="1852778" y="939791"/>
            <a:ext cx="9157560" cy="1037035"/>
            <a:chOff x="1852777" y="801726"/>
            <a:chExt cx="9157560" cy="1037035"/>
          </a:xfrm>
        </p:grpSpPr>
        <p:pic>
          <p:nvPicPr>
            <p:cNvPr id="7" name="Google Shape;406;p20">
              <a:extLst>
                <a:ext uri="{FF2B5EF4-FFF2-40B4-BE49-F238E27FC236}">
                  <a16:creationId xmlns:a16="http://schemas.microsoft.com/office/drawing/2014/main" id="{609E8080-708D-D41B-8050-DCA5AB5077AD}"/>
                </a:ext>
              </a:extLst>
            </p:cNvPr>
            <p:cNvPicPr preferRelativeResize="0"/>
            <p:nvPr/>
          </p:nvPicPr>
          <p:blipFill rotWithShape="1">
            <a:blip r:embed="rId6">
              <a:alphaModFix/>
            </a:blip>
            <a:srcRect/>
            <a:stretch/>
          </p:blipFill>
          <p:spPr>
            <a:xfrm>
              <a:off x="1852777" y="801726"/>
              <a:ext cx="9157560" cy="1037035"/>
            </a:xfrm>
            <a:prstGeom prst="rect">
              <a:avLst/>
            </a:prstGeom>
            <a:noFill/>
            <a:ln>
              <a:noFill/>
            </a:ln>
          </p:spPr>
        </p:pic>
        <p:sp>
          <p:nvSpPr>
            <p:cNvPr id="9" name="TextBox 8">
              <a:extLst>
                <a:ext uri="{FF2B5EF4-FFF2-40B4-BE49-F238E27FC236}">
                  <a16:creationId xmlns:a16="http://schemas.microsoft.com/office/drawing/2014/main" id="{7B2CFEDF-4A3C-F69F-B40F-BCCFECB76A08}"/>
                </a:ext>
              </a:extLst>
            </p:cNvPr>
            <p:cNvSpPr txBox="1"/>
            <p:nvPr/>
          </p:nvSpPr>
          <p:spPr>
            <a:xfrm>
              <a:off x="2010264" y="984620"/>
              <a:ext cx="9000073" cy="646331"/>
            </a:xfrm>
            <a:prstGeom prst="rect">
              <a:avLst/>
            </a:prstGeom>
            <a:noFill/>
          </p:spPr>
          <p:txBody>
            <a:bodyPr wrap="square" rtlCol="0">
              <a:spAutoFit/>
            </a:bodyPr>
            <a:lstStyle/>
            <a:p>
              <a:r>
                <a:rPr lang="en-IE" sz="1800" dirty="0"/>
                <a:t>Here’s just a few of the Young Achievers from the 2023 Guinness Book of Records. There are lots more! </a:t>
              </a:r>
            </a:p>
          </p:txBody>
        </p:sp>
      </p:grpSp>
      <p:pic>
        <p:nvPicPr>
          <p:cNvPr id="6" name="Google Shape;326;p19" descr="Icon&#10;&#10;Description automatically generated">
            <a:extLst>
              <a:ext uri="{FF2B5EF4-FFF2-40B4-BE49-F238E27FC236}">
                <a16:creationId xmlns:a16="http://schemas.microsoft.com/office/drawing/2014/main" id="{E54799A4-C89B-4091-0F02-46EE97792946}"/>
              </a:ext>
            </a:extLst>
          </p:cNvPr>
          <p:cNvPicPr preferRelativeResize="0"/>
          <p:nvPr/>
        </p:nvPicPr>
        <p:blipFill rotWithShape="1">
          <a:blip r:embed="rId7">
            <a:alphaModFix/>
          </a:blip>
          <a:srcRect/>
          <a:stretch/>
        </p:blipFill>
        <p:spPr>
          <a:xfrm>
            <a:off x="11018758" y="782707"/>
            <a:ext cx="1007241" cy="1007241"/>
          </a:xfrm>
          <a:prstGeom prst="rect">
            <a:avLst/>
          </a:prstGeom>
          <a:noFill/>
          <a:ln>
            <a:noFill/>
          </a:ln>
        </p:spPr>
      </p:pic>
      <p:grpSp>
        <p:nvGrpSpPr>
          <p:cNvPr id="14" name="Group 13">
            <a:extLst>
              <a:ext uri="{FF2B5EF4-FFF2-40B4-BE49-F238E27FC236}">
                <a16:creationId xmlns:a16="http://schemas.microsoft.com/office/drawing/2014/main" id="{68329DB8-803F-5E9E-3B0B-DEF621AD07A6}"/>
              </a:ext>
            </a:extLst>
          </p:cNvPr>
          <p:cNvGrpSpPr/>
          <p:nvPr/>
        </p:nvGrpSpPr>
        <p:grpSpPr>
          <a:xfrm>
            <a:off x="1852778" y="939790"/>
            <a:ext cx="9174495" cy="1037035"/>
            <a:chOff x="1835841" y="1011816"/>
            <a:chExt cx="9174495" cy="1037035"/>
          </a:xfrm>
        </p:grpSpPr>
        <p:pic>
          <p:nvPicPr>
            <p:cNvPr id="12" name="Google Shape;407;p20">
              <a:extLst>
                <a:ext uri="{FF2B5EF4-FFF2-40B4-BE49-F238E27FC236}">
                  <a16:creationId xmlns:a16="http://schemas.microsoft.com/office/drawing/2014/main" id="{49CFAB15-8BD0-42BB-5CCD-CD3B3AA22BB0}"/>
                </a:ext>
              </a:extLst>
            </p:cNvPr>
            <p:cNvPicPr preferRelativeResize="0"/>
            <p:nvPr/>
          </p:nvPicPr>
          <p:blipFill rotWithShape="1">
            <a:blip r:embed="rId8">
              <a:alphaModFix/>
            </a:blip>
            <a:srcRect/>
            <a:stretch/>
          </p:blipFill>
          <p:spPr>
            <a:xfrm>
              <a:off x="1835841" y="1011816"/>
              <a:ext cx="9174495" cy="1037035"/>
            </a:xfrm>
            <a:prstGeom prst="rect">
              <a:avLst/>
            </a:prstGeom>
            <a:noFill/>
            <a:ln>
              <a:noFill/>
            </a:ln>
          </p:spPr>
        </p:pic>
        <p:sp>
          <p:nvSpPr>
            <p:cNvPr id="13" name="TextBox 12">
              <a:extLst>
                <a:ext uri="{FF2B5EF4-FFF2-40B4-BE49-F238E27FC236}">
                  <a16:creationId xmlns:a16="http://schemas.microsoft.com/office/drawing/2014/main" id="{F2881038-C105-D09D-F180-06014BC8EECA}"/>
                </a:ext>
              </a:extLst>
            </p:cNvPr>
            <p:cNvSpPr txBox="1"/>
            <p:nvPr/>
          </p:nvSpPr>
          <p:spPr>
            <a:xfrm>
              <a:off x="2142556" y="1358355"/>
              <a:ext cx="8857027" cy="677108"/>
            </a:xfrm>
            <a:prstGeom prst="rect">
              <a:avLst/>
            </a:prstGeom>
            <a:noFill/>
          </p:spPr>
          <p:txBody>
            <a:bodyPr wrap="square" rtlCol="0">
              <a:spAutoFit/>
            </a:bodyPr>
            <a:lstStyle/>
            <a:p>
              <a:r>
                <a:rPr lang="en-IE" sz="1800" dirty="0"/>
                <a:t>Time to go online: </a:t>
              </a:r>
              <a:r>
                <a:rPr lang="en-IE" sz="1800" b="0" i="0" dirty="0">
                  <a:hlinkClick r:id="rId9"/>
                </a:rPr>
                <a:t>https://kids.guinnessworldrecords.com/records/young-achievers/</a:t>
              </a:r>
              <a:r>
                <a:rPr lang="en-IE" sz="1800" dirty="0"/>
                <a:t> </a:t>
              </a:r>
            </a:p>
            <a:p>
              <a:r>
                <a:rPr lang="en-IE" sz="2000" dirty="0"/>
                <a:t> </a:t>
              </a:r>
            </a:p>
          </p:txBody>
        </p:sp>
      </p:grpSp>
      <p:pic>
        <p:nvPicPr>
          <p:cNvPr id="17" name="Google Shape;346;p19" descr="Icon&#10;&#10;Description automatically generated">
            <a:extLst>
              <a:ext uri="{FF2B5EF4-FFF2-40B4-BE49-F238E27FC236}">
                <a16:creationId xmlns:a16="http://schemas.microsoft.com/office/drawing/2014/main" id="{A5E53C67-A3A7-2A62-33BF-6739553FA75C}"/>
              </a:ext>
            </a:extLst>
          </p:cNvPr>
          <p:cNvPicPr preferRelativeResize="0"/>
          <p:nvPr/>
        </p:nvPicPr>
        <p:blipFill rotWithShape="1">
          <a:blip r:embed="rId10">
            <a:alphaModFix/>
          </a:blip>
          <a:srcRect/>
          <a:stretch/>
        </p:blipFill>
        <p:spPr>
          <a:xfrm>
            <a:off x="11035693" y="1523635"/>
            <a:ext cx="1007241" cy="1007241"/>
          </a:xfrm>
          <a:prstGeom prst="rect">
            <a:avLst/>
          </a:prstGeom>
          <a:noFill/>
          <a:ln>
            <a:noFill/>
          </a:ln>
        </p:spPr>
      </p:pic>
    </p:spTree>
    <p:extLst>
      <p:ext uri="{BB962C8B-B14F-4D97-AF65-F5344CB8AC3E}">
        <p14:creationId xmlns:p14="http://schemas.microsoft.com/office/powerpoint/2010/main" val="187426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1, Activity 2</a:t>
            </a:r>
            <a:endParaRPr dirty="0"/>
          </a:p>
        </p:txBody>
      </p:sp>
      <p:sp>
        <p:nvSpPr>
          <p:cNvPr id="197" name="Google Shape;197;p7"/>
          <p:cNvSpPr txBox="1">
            <a:spLocks noGrp="1"/>
          </p:cNvSpPr>
          <p:nvPr>
            <p:ph type="body" idx="1"/>
          </p:nvPr>
        </p:nvSpPr>
        <p:spPr>
          <a:xfrm>
            <a:off x="1702143" y="1676400"/>
            <a:ext cx="8787713" cy="439634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4000"/>
              <a:buNone/>
            </a:pPr>
            <a:r>
              <a:rPr lang="en-US" sz="4800" b="1" dirty="0"/>
              <a:t>I have lots of hidden talents. The problem is, even I can’t find them!</a:t>
            </a:r>
            <a:endParaRPr sz="4800" dirty="0"/>
          </a:p>
          <a:p>
            <a:pPr marL="0" lvl="0" indent="0" algn="ctr" rtl="0">
              <a:lnSpc>
                <a:spcPct val="100000"/>
              </a:lnSpc>
              <a:spcBef>
                <a:spcPts val="1000"/>
              </a:spcBef>
              <a:spcAft>
                <a:spcPts val="0"/>
              </a:spcAft>
              <a:buClr>
                <a:schemeClr val="lt1"/>
              </a:buClr>
              <a:buSzPts val="4000"/>
              <a:buNone/>
            </a:pPr>
            <a:endParaRPr sz="4000" dirty="0"/>
          </a:p>
        </p:txBody>
      </p:sp>
      <p:pic>
        <p:nvPicPr>
          <p:cNvPr id="198" name="Google Shape;198;p7" descr="Icon&#10;&#10;Description automatically generated with low confidence"/>
          <p:cNvPicPr preferRelativeResize="0"/>
          <p:nvPr/>
        </p:nvPicPr>
        <p:blipFill rotWithShape="1">
          <a:blip r:embed="rId3">
            <a:alphaModFix/>
          </a:blip>
          <a:srcRect/>
          <a:stretch/>
        </p:blipFill>
        <p:spPr>
          <a:xfrm>
            <a:off x="1080819" y="1901293"/>
            <a:ext cx="621324" cy="433659"/>
          </a:xfrm>
          <a:prstGeom prst="rect">
            <a:avLst/>
          </a:prstGeom>
          <a:noFill/>
          <a:ln>
            <a:noFill/>
          </a:ln>
        </p:spPr>
      </p:pic>
      <p:pic>
        <p:nvPicPr>
          <p:cNvPr id="199" name="Google Shape;199;p7" descr="Icon&#10;&#10;Description automatically generated with low confidence"/>
          <p:cNvPicPr preferRelativeResize="0"/>
          <p:nvPr/>
        </p:nvPicPr>
        <p:blipFill rotWithShape="1">
          <a:blip r:embed="rId3">
            <a:alphaModFix/>
          </a:blip>
          <a:srcRect/>
          <a:stretch/>
        </p:blipFill>
        <p:spPr>
          <a:xfrm rot="10800000">
            <a:off x="7835619" y="3272458"/>
            <a:ext cx="621324" cy="433659"/>
          </a:xfrm>
          <a:prstGeom prst="rect">
            <a:avLst/>
          </a:prstGeom>
          <a:noFill/>
          <a:ln>
            <a:noFill/>
          </a:ln>
        </p:spPr>
      </p:pic>
      <p:pic>
        <p:nvPicPr>
          <p:cNvPr id="200" name="Google Shape;200;p7" descr="Shape, circle&#10;&#10;Description automatically generated"/>
          <p:cNvPicPr preferRelativeResize="0"/>
          <p:nvPr/>
        </p:nvPicPr>
        <p:blipFill rotWithShape="1">
          <a:blip r:embed="rId4">
            <a:alphaModFix/>
          </a:blip>
          <a:srcRect/>
          <a:stretch/>
        </p:blipFill>
        <p:spPr>
          <a:xfrm>
            <a:off x="633536" y="3883085"/>
            <a:ext cx="2473080" cy="2597029"/>
          </a:xfrm>
          <a:prstGeom prst="rect">
            <a:avLst/>
          </a:prstGeom>
          <a:noFill/>
          <a:ln>
            <a:noFill/>
          </a:ln>
        </p:spPr>
      </p:pic>
      <p:pic>
        <p:nvPicPr>
          <p:cNvPr id="6" name="Google Shape;425;p21" descr="Shape, square&#10;&#10;Description automatically generated">
            <a:extLst>
              <a:ext uri="{FF2B5EF4-FFF2-40B4-BE49-F238E27FC236}">
                <a16:creationId xmlns:a16="http://schemas.microsoft.com/office/drawing/2014/main" id="{5E20C731-3046-A9EE-8219-07E64CD96F37}"/>
              </a:ext>
            </a:extLst>
          </p:cNvPr>
          <p:cNvPicPr preferRelativeResize="0"/>
          <p:nvPr/>
        </p:nvPicPr>
        <p:blipFill rotWithShape="1">
          <a:blip r:embed="rId5">
            <a:alphaModFix/>
          </a:blip>
          <a:srcRect/>
          <a:stretch/>
        </p:blipFill>
        <p:spPr>
          <a:xfrm rot="16200000">
            <a:off x="11111180" y="985999"/>
            <a:ext cx="1007241" cy="823346"/>
          </a:xfrm>
          <a:prstGeom prst="rect">
            <a:avLst/>
          </a:prstGeom>
          <a:noFill/>
          <a:ln>
            <a:noFill/>
          </a:ln>
        </p:spPr>
      </p:pic>
      <p:pic>
        <p:nvPicPr>
          <p:cNvPr id="4" name="Google Shape;331;p19" descr="Icon&#10;&#10;Description automatically generated">
            <a:extLst>
              <a:ext uri="{FF2B5EF4-FFF2-40B4-BE49-F238E27FC236}">
                <a16:creationId xmlns:a16="http://schemas.microsoft.com/office/drawing/2014/main" id="{3CF01E53-53A8-5761-E83E-DE576523705D}"/>
              </a:ext>
            </a:extLst>
          </p:cNvPr>
          <p:cNvPicPr preferRelativeResize="0"/>
          <p:nvPr/>
        </p:nvPicPr>
        <p:blipFill rotWithShape="1">
          <a:blip r:embed="rId6">
            <a:alphaModFix/>
          </a:blip>
          <a:srcRect/>
          <a:stretch/>
        </p:blipFill>
        <p:spPr>
          <a:xfrm>
            <a:off x="11111180" y="894051"/>
            <a:ext cx="1007241" cy="1007241"/>
          </a:xfrm>
          <a:prstGeom prst="rect">
            <a:avLst/>
          </a:prstGeom>
          <a:noFill/>
          <a:ln>
            <a:noFill/>
          </a:ln>
        </p:spPr>
      </p:pic>
      <p:pic>
        <p:nvPicPr>
          <p:cNvPr id="8" name="Picture 7" descr="Box Pusheen">
            <a:extLst>
              <a:ext uri="{FF2B5EF4-FFF2-40B4-BE49-F238E27FC236}">
                <a16:creationId xmlns:a16="http://schemas.microsoft.com/office/drawing/2014/main" id="{8BB1F880-DA68-1E41-3CB3-EAFC7A237EEB}"/>
              </a:ext>
            </a:extLst>
          </p:cNvPr>
          <p:cNvPicPr>
            <a:picLocks noChangeAspect="1"/>
          </p:cNvPicPr>
          <p:nvPr/>
        </p:nvPicPr>
        <p:blipFill>
          <a:blip r:embed="rId7"/>
          <a:stretch>
            <a:fillRect/>
          </a:stretch>
        </p:blipFill>
        <p:spPr>
          <a:xfrm>
            <a:off x="481915" y="3793438"/>
            <a:ext cx="2766373" cy="27663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1, Activity 2: Worksheet</a:t>
            </a:r>
            <a:endParaRPr dirty="0"/>
          </a:p>
        </p:txBody>
      </p:sp>
      <p:grpSp>
        <p:nvGrpSpPr>
          <p:cNvPr id="2" name="Group 1">
            <a:extLst>
              <a:ext uri="{FF2B5EF4-FFF2-40B4-BE49-F238E27FC236}">
                <a16:creationId xmlns:a16="http://schemas.microsoft.com/office/drawing/2014/main" id="{95CEF024-933D-43A7-BEAB-2748AD2797F9}"/>
              </a:ext>
            </a:extLst>
          </p:cNvPr>
          <p:cNvGrpSpPr/>
          <p:nvPr/>
        </p:nvGrpSpPr>
        <p:grpSpPr>
          <a:xfrm>
            <a:off x="3319294" y="1048635"/>
            <a:ext cx="5478717" cy="5310601"/>
            <a:chOff x="1081229" y="443322"/>
            <a:chExt cx="6176040" cy="5862224"/>
          </a:xfrm>
        </p:grpSpPr>
        <p:sp>
          <p:nvSpPr>
            <p:cNvPr id="3" name="TextBox 2">
              <a:extLst>
                <a:ext uri="{FF2B5EF4-FFF2-40B4-BE49-F238E27FC236}">
                  <a16:creationId xmlns:a16="http://schemas.microsoft.com/office/drawing/2014/main" id="{EC3336D6-5489-6FD3-62F2-E348E1D893DC}"/>
                </a:ext>
              </a:extLst>
            </p:cNvPr>
            <p:cNvSpPr txBox="1"/>
            <p:nvPr/>
          </p:nvSpPr>
          <p:spPr>
            <a:xfrm rot="19980342">
              <a:off x="4032646" y="5866472"/>
              <a:ext cx="2945165" cy="369332"/>
            </a:xfrm>
            <a:prstGeom prst="rect">
              <a:avLst/>
            </a:prstGeom>
            <a:noFill/>
          </p:spPr>
          <p:txBody>
            <a:bodyPr wrap="none" rtlCol="0">
              <a:spAutoFit/>
            </a:bodyPr>
            <a:lstStyle/>
            <a:p>
              <a:r>
                <a:rPr lang="en-IE" dirty="0"/>
                <a:t>Favourite sport to watch/play</a:t>
              </a:r>
            </a:p>
          </p:txBody>
        </p:sp>
        <p:grpSp>
          <p:nvGrpSpPr>
            <p:cNvPr id="4" name="Group 3">
              <a:extLst>
                <a:ext uri="{FF2B5EF4-FFF2-40B4-BE49-F238E27FC236}">
                  <a16:creationId xmlns:a16="http://schemas.microsoft.com/office/drawing/2014/main" id="{3269D388-6B0D-6613-D2C4-3101256E9B6C}"/>
                </a:ext>
              </a:extLst>
            </p:cNvPr>
            <p:cNvGrpSpPr/>
            <p:nvPr/>
          </p:nvGrpSpPr>
          <p:grpSpPr>
            <a:xfrm>
              <a:off x="1081229" y="443322"/>
              <a:ext cx="6176040" cy="5862224"/>
              <a:chOff x="1081229" y="443322"/>
              <a:chExt cx="6176040" cy="5862224"/>
            </a:xfrm>
          </p:grpSpPr>
          <p:sp>
            <p:nvSpPr>
              <p:cNvPr id="5" name="TextBox 4">
                <a:extLst>
                  <a:ext uri="{FF2B5EF4-FFF2-40B4-BE49-F238E27FC236}">
                    <a16:creationId xmlns:a16="http://schemas.microsoft.com/office/drawing/2014/main" id="{2343B08A-C948-8F13-9901-0004B165E797}"/>
                  </a:ext>
                </a:extLst>
              </p:cNvPr>
              <p:cNvSpPr txBox="1"/>
              <p:nvPr/>
            </p:nvSpPr>
            <p:spPr>
              <a:xfrm rot="1310373">
                <a:off x="1456917" y="5936214"/>
                <a:ext cx="2917017" cy="369332"/>
              </a:xfrm>
              <a:prstGeom prst="rect">
                <a:avLst/>
              </a:prstGeom>
              <a:noFill/>
            </p:spPr>
            <p:txBody>
              <a:bodyPr wrap="none" rtlCol="0">
                <a:spAutoFit/>
              </a:bodyPr>
              <a:lstStyle/>
              <a:p>
                <a:r>
                  <a:rPr lang="en-IE" dirty="0"/>
                  <a:t>Favourite movie/video game</a:t>
                </a:r>
              </a:p>
            </p:txBody>
          </p:sp>
          <p:sp>
            <p:nvSpPr>
              <p:cNvPr id="6" name="TextBox 5">
                <a:extLst>
                  <a:ext uri="{FF2B5EF4-FFF2-40B4-BE49-F238E27FC236}">
                    <a16:creationId xmlns:a16="http://schemas.microsoft.com/office/drawing/2014/main" id="{1D49E16F-6F03-4AB6-F4BE-6C6CC1E78318}"/>
                  </a:ext>
                </a:extLst>
              </p:cNvPr>
              <p:cNvSpPr txBox="1"/>
              <p:nvPr/>
            </p:nvSpPr>
            <p:spPr>
              <a:xfrm rot="20258629">
                <a:off x="1630034" y="488498"/>
                <a:ext cx="2366866" cy="369332"/>
              </a:xfrm>
              <a:prstGeom prst="rect">
                <a:avLst/>
              </a:prstGeom>
              <a:noFill/>
            </p:spPr>
            <p:txBody>
              <a:bodyPr wrap="square" rtlCol="0">
                <a:spAutoFit/>
              </a:bodyPr>
              <a:lstStyle/>
              <a:p>
                <a:pPr algn="ctr"/>
                <a:r>
                  <a:rPr lang="en-IE" dirty="0"/>
                  <a:t>Favourite hobby</a:t>
                </a:r>
              </a:p>
            </p:txBody>
          </p:sp>
          <p:sp>
            <p:nvSpPr>
              <p:cNvPr id="7" name="TextBox 6">
                <a:extLst>
                  <a:ext uri="{FF2B5EF4-FFF2-40B4-BE49-F238E27FC236}">
                    <a16:creationId xmlns:a16="http://schemas.microsoft.com/office/drawing/2014/main" id="{5820505A-D5FD-4194-1DB9-1F274DA236CE}"/>
                  </a:ext>
                </a:extLst>
              </p:cNvPr>
              <p:cNvSpPr txBox="1"/>
              <p:nvPr/>
            </p:nvSpPr>
            <p:spPr>
              <a:xfrm rot="1230446">
                <a:off x="4160544" y="443322"/>
                <a:ext cx="2366866" cy="369332"/>
              </a:xfrm>
              <a:prstGeom prst="rect">
                <a:avLst/>
              </a:prstGeom>
              <a:noFill/>
            </p:spPr>
            <p:txBody>
              <a:bodyPr wrap="square" rtlCol="0">
                <a:spAutoFit/>
              </a:bodyPr>
              <a:lstStyle/>
              <a:p>
                <a:pPr algn="ctr"/>
                <a:r>
                  <a:rPr lang="en-IE" dirty="0"/>
                  <a:t>Favourite place</a:t>
                </a:r>
              </a:p>
            </p:txBody>
          </p:sp>
          <p:grpSp>
            <p:nvGrpSpPr>
              <p:cNvPr id="8" name="Group 7">
                <a:extLst>
                  <a:ext uri="{FF2B5EF4-FFF2-40B4-BE49-F238E27FC236}">
                    <a16:creationId xmlns:a16="http://schemas.microsoft.com/office/drawing/2014/main" id="{06EF43C7-9A30-F344-8729-483220C57E5A}"/>
                  </a:ext>
                </a:extLst>
              </p:cNvPr>
              <p:cNvGrpSpPr/>
              <p:nvPr/>
            </p:nvGrpSpPr>
            <p:grpSpPr>
              <a:xfrm>
                <a:off x="1081229" y="550506"/>
                <a:ext cx="6176040" cy="5570376"/>
                <a:chOff x="1081229" y="550506"/>
                <a:chExt cx="6176040" cy="5570376"/>
              </a:xfrm>
            </p:grpSpPr>
            <p:sp>
              <p:nvSpPr>
                <p:cNvPr id="9" name="Oval 8">
                  <a:extLst>
                    <a:ext uri="{FF2B5EF4-FFF2-40B4-BE49-F238E27FC236}">
                      <a16:creationId xmlns:a16="http://schemas.microsoft.com/office/drawing/2014/main" id="{E064C94B-32D5-429D-5128-8DD6C217E20B}"/>
                    </a:ext>
                  </a:extLst>
                </p:cNvPr>
                <p:cNvSpPr/>
                <p:nvPr/>
              </p:nvSpPr>
              <p:spPr>
                <a:xfrm>
                  <a:off x="1194318" y="550506"/>
                  <a:ext cx="5878286" cy="5570376"/>
                </a:xfrm>
                <a:prstGeom prst="ellipse">
                  <a:avLst/>
                </a:prstGeom>
                <a:solidFill>
                  <a:schemeClr val="bg1"/>
                </a:solidFill>
                <a:ln>
                  <a:solidFill>
                    <a:srgbClr val="E1C6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 name="Oval 9">
                  <a:extLst>
                    <a:ext uri="{FF2B5EF4-FFF2-40B4-BE49-F238E27FC236}">
                      <a16:creationId xmlns:a16="http://schemas.microsoft.com/office/drawing/2014/main" id="{C152A524-7701-B8D0-15EE-DDF10FA2E2F3}"/>
                    </a:ext>
                  </a:extLst>
                </p:cNvPr>
                <p:cNvSpPr/>
                <p:nvPr/>
              </p:nvSpPr>
              <p:spPr>
                <a:xfrm>
                  <a:off x="1791478" y="1119673"/>
                  <a:ext cx="4683966" cy="4432042"/>
                </a:xfrm>
                <a:prstGeom prst="ellipse">
                  <a:avLst/>
                </a:prstGeom>
                <a:solidFill>
                  <a:schemeClr val="bg1"/>
                </a:solidFill>
                <a:ln>
                  <a:solidFill>
                    <a:srgbClr val="E1C6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cxnSp>
              <p:nvCxnSpPr>
                <p:cNvPr id="11" name="Straight Connector 10">
                  <a:extLst>
                    <a:ext uri="{FF2B5EF4-FFF2-40B4-BE49-F238E27FC236}">
                      <a16:creationId xmlns:a16="http://schemas.microsoft.com/office/drawing/2014/main" id="{EE01169F-1A76-758A-EBBA-455CFF0E00EA}"/>
                    </a:ext>
                  </a:extLst>
                </p:cNvPr>
                <p:cNvCxnSpPr>
                  <a:cxnSpLocks/>
                  <a:stCxn id="9" idx="0"/>
                  <a:endCxn id="10" idx="0"/>
                </p:cNvCxnSpPr>
                <p:nvPr/>
              </p:nvCxnSpPr>
              <p:spPr>
                <a:xfrm>
                  <a:off x="4133461" y="550506"/>
                  <a:ext cx="0" cy="569167"/>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575942A-7A09-2397-74EC-96E5C418A456}"/>
                    </a:ext>
                  </a:extLst>
                </p:cNvPr>
                <p:cNvCxnSpPr>
                  <a:cxnSpLocks/>
                  <a:endCxn id="9" idx="4"/>
                </p:cNvCxnSpPr>
                <p:nvPr/>
              </p:nvCxnSpPr>
              <p:spPr>
                <a:xfrm>
                  <a:off x="4121798" y="5551715"/>
                  <a:ext cx="11663" cy="569167"/>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286BDA-182E-344E-A2FB-C7119B8A23F0}"/>
                    </a:ext>
                  </a:extLst>
                </p:cNvPr>
                <p:cNvCxnSpPr>
                  <a:cxnSpLocks/>
                  <a:stCxn id="9" idx="2"/>
                  <a:endCxn id="10" idx="2"/>
                </p:cNvCxnSpPr>
                <p:nvPr/>
              </p:nvCxnSpPr>
              <p:spPr>
                <a:xfrm>
                  <a:off x="1194318" y="3335694"/>
                  <a:ext cx="597160"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5957A9-86C8-9EB7-AFF0-064344D088DD}"/>
                    </a:ext>
                  </a:extLst>
                </p:cNvPr>
                <p:cNvCxnSpPr>
                  <a:cxnSpLocks/>
                </p:cNvCxnSpPr>
                <p:nvPr/>
              </p:nvCxnSpPr>
              <p:spPr>
                <a:xfrm>
                  <a:off x="6475444" y="3335693"/>
                  <a:ext cx="597160"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7FC5F99-FC90-0CDE-F856-46332F14CF88}"/>
                    </a:ext>
                  </a:extLst>
                </p:cNvPr>
                <p:cNvCxnSpPr>
                  <a:cxnSpLocks/>
                  <a:stCxn id="9" idx="1"/>
                  <a:endCxn id="10" idx="1"/>
                </p:cNvCxnSpPr>
                <p:nvPr/>
              </p:nvCxnSpPr>
              <p:spPr>
                <a:xfrm>
                  <a:off x="2055173" y="1366269"/>
                  <a:ext cx="422256" cy="402462"/>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FFCCFE-5EEA-808C-8161-2C1425B6A8B4}"/>
                    </a:ext>
                  </a:extLst>
                </p:cNvPr>
                <p:cNvCxnSpPr>
                  <a:cxnSpLocks/>
                  <a:stCxn id="10" idx="5"/>
                  <a:endCxn id="9" idx="5"/>
                </p:cNvCxnSpPr>
                <p:nvPr/>
              </p:nvCxnSpPr>
              <p:spPr>
                <a:xfrm>
                  <a:off x="5789493" y="4902657"/>
                  <a:ext cx="422256" cy="402462"/>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C9E7D2-E1F6-089C-35B6-BD59DA0B14F5}"/>
                    </a:ext>
                  </a:extLst>
                </p:cNvPr>
                <p:cNvCxnSpPr>
                  <a:cxnSpLocks/>
                  <a:stCxn id="9" idx="7"/>
                  <a:endCxn id="10" idx="7"/>
                </p:cNvCxnSpPr>
                <p:nvPr/>
              </p:nvCxnSpPr>
              <p:spPr>
                <a:xfrm flipH="1">
                  <a:off x="5789493" y="1366269"/>
                  <a:ext cx="422256" cy="402462"/>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C5AB630-DA04-9956-C3FD-ED2F56DF8544}"/>
                    </a:ext>
                  </a:extLst>
                </p:cNvPr>
                <p:cNvCxnSpPr>
                  <a:cxnSpLocks/>
                  <a:stCxn id="10" idx="3"/>
                  <a:endCxn id="9" idx="3"/>
                </p:cNvCxnSpPr>
                <p:nvPr/>
              </p:nvCxnSpPr>
              <p:spPr>
                <a:xfrm flipH="1">
                  <a:off x="2055173" y="4902657"/>
                  <a:ext cx="422256" cy="402462"/>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340DAAD-A416-5E88-F2D9-5F8EECE7B92D}"/>
                    </a:ext>
                  </a:extLst>
                </p:cNvPr>
                <p:cNvCxnSpPr>
                  <a:cxnSpLocks/>
                </p:cNvCxnSpPr>
                <p:nvPr/>
              </p:nvCxnSpPr>
              <p:spPr>
                <a:xfrm>
                  <a:off x="1769294" y="3335693"/>
                  <a:ext cx="4706150"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3A729AA-85FF-0C88-138E-F5C1C1A703CF}"/>
                    </a:ext>
                  </a:extLst>
                </p:cNvPr>
                <p:cNvCxnSpPr>
                  <a:cxnSpLocks/>
                </p:cNvCxnSpPr>
                <p:nvPr/>
              </p:nvCxnSpPr>
              <p:spPr>
                <a:xfrm>
                  <a:off x="2090402" y="4402493"/>
                  <a:ext cx="4121347"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40410D-80E1-6FBC-41DF-A524DDA00C2E}"/>
                    </a:ext>
                  </a:extLst>
                </p:cNvPr>
                <p:cNvCxnSpPr>
                  <a:cxnSpLocks/>
                  <a:stCxn id="10" idx="3"/>
                  <a:endCxn id="10" idx="5"/>
                </p:cNvCxnSpPr>
                <p:nvPr/>
              </p:nvCxnSpPr>
              <p:spPr>
                <a:xfrm>
                  <a:off x="2477429" y="4902657"/>
                  <a:ext cx="3312064"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2971E48-6500-DD85-EEAB-F0CDF8DC3448}"/>
                    </a:ext>
                  </a:extLst>
                </p:cNvPr>
                <p:cNvSpPr txBox="1"/>
                <p:nvPr/>
              </p:nvSpPr>
              <p:spPr>
                <a:xfrm rot="4116908">
                  <a:off x="6281489" y="2075237"/>
                  <a:ext cx="1582228" cy="369332"/>
                </a:xfrm>
                <a:prstGeom prst="rect">
                  <a:avLst/>
                </a:prstGeom>
                <a:noFill/>
              </p:spPr>
              <p:txBody>
                <a:bodyPr wrap="none" rtlCol="0">
                  <a:spAutoFit/>
                </a:bodyPr>
                <a:lstStyle/>
                <a:p>
                  <a:r>
                    <a:rPr lang="en-IE" dirty="0"/>
                    <a:t>Favourite book</a:t>
                  </a:r>
                </a:p>
              </p:txBody>
            </p:sp>
            <p:sp>
              <p:nvSpPr>
                <p:cNvPr id="23" name="TextBox 22">
                  <a:extLst>
                    <a:ext uri="{FF2B5EF4-FFF2-40B4-BE49-F238E27FC236}">
                      <a16:creationId xmlns:a16="http://schemas.microsoft.com/office/drawing/2014/main" id="{35EC03B8-33DA-1D50-43D4-28A57982A95C}"/>
                    </a:ext>
                  </a:extLst>
                </p:cNvPr>
                <p:cNvSpPr txBox="1"/>
                <p:nvPr/>
              </p:nvSpPr>
              <p:spPr>
                <a:xfrm rot="17723500">
                  <a:off x="6237810" y="4365637"/>
                  <a:ext cx="1543692" cy="369332"/>
                </a:xfrm>
                <a:prstGeom prst="rect">
                  <a:avLst/>
                </a:prstGeom>
                <a:noFill/>
              </p:spPr>
              <p:txBody>
                <a:bodyPr wrap="none" rtlCol="0">
                  <a:spAutoFit/>
                </a:bodyPr>
                <a:lstStyle/>
                <a:p>
                  <a:r>
                    <a:rPr lang="en-IE" dirty="0"/>
                    <a:t>Favourite food</a:t>
                  </a:r>
                </a:p>
              </p:txBody>
            </p:sp>
            <p:sp>
              <p:nvSpPr>
                <p:cNvPr id="24" name="TextBox 23">
                  <a:extLst>
                    <a:ext uri="{FF2B5EF4-FFF2-40B4-BE49-F238E27FC236}">
                      <a16:creationId xmlns:a16="http://schemas.microsoft.com/office/drawing/2014/main" id="{4569153A-299C-36A5-8F4C-056FD431EA18}"/>
                    </a:ext>
                  </a:extLst>
                </p:cNvPr>
                <p:cNvSpPr txBox="1"/>
                <p:nvPr/>
              </p:nvSpPr>
              <p:spPr>
                <a:xfrm rot="3839205">
                  <a:off x="436309" y="4345810"/>
                  <a:ext cx="1659172" cy="369332"/>
                </a:xfrm>
                <a:prstGeom prst="rect">
                  <a:avLst/>
                </a:prstGeom>
                <a:noFill/>
              </p:spPr>
              <p:txBody>
                <a:bodyPr wrap="none" rtlCol="0">
                  <a:spAutoFit/>
                </a:bodyPr>
                <a:lstStyle/>
                <a:p>
                  <a:r>
                    <a:rPr lang="en-IE" dirty="0"/>
                    <a:t>Favourite music</a:t>
                  </a:r>
                </a:p>
              </p:txBody>
            </p:sp>
            <p:sp>
              <p:nvSpPr>
                <p:cNvPr id="25" name="TextBox 24">
                  <a:extLst>
                    <a:ext uri="{FF2B5EF4-FFF2-40B4-BE49-F238E27FC236}">
                      <a16:creationId xmlns:a16="http://schemas.microsoft.com/office/drawing/2014/main" id="{B421477C-2B16-0FD0-057E-21DD9FF6E345}"/>
                    </a:ext>
                  </a:extLst>
                </p:cNvPr>
                <p:cNvSpPr txBox="1"/>
                <p:nvPr/>
              </p:nvSpPr>
              <p:spPr>
                <a:xfrm rot="17790438">
                  <a:off x="413926" y="2020832"/>
                  <a:ext cx="1706942" cy="369332"/>
                </a:xfrm>
                <a:prstGeom prst="rect">
                  <a:avLst/>
                </a:prstGeom>
                <a:noFill/>
              </p:spPr>
              <p:txBody>
                <a:bodyPr wrap="none" rtlCol="0">
                  <a:spAutoFit/>
                </a:bodyPr>
                <a:lstStyle/>
                <a:p>
                  <a:r>
                    <a:rPr lang="en-IE" dirty="0"/>
                    <a:t>Favourite colour</a:t>
                  </a:r>
                </a:p>
              </p:txBody>
            </p:sp>
            <p:cxnSp>
              <p:nvCxnSpPr>
                <p:cNvPr id="26" name="Straight Connector 25">
                  <a:extLst>
                    <a:ext uri="{FF2B5EF4-FFF2-40B4-BE49-F238E27FC236}">
                      <a16:creationId xmlns:a16="http://schemas.microsoft.com/office/drawing/2014/main" id="{155D34BA-61F4-9D26-2AA9-EC28E2B2068B}"/>
                    </a:ext>
                  </a:extLst>
                </p:cNvPr>
                <p:cNvCxnSpPr>
                  <a:cxnSpLocks/>
                </p:cNvCxnSpPr>
                <p:nvPr/>
              </p:nvCxnSpPr>
              <p:spPr>
                <a:xfrm>
                  <a:off x="2477429" y="1768731"/>
                  <a:ext cx="3312064"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B08892C-90E3-B1DC-261B-46612568C0BF}"/>
                    </a:ext>
                  </a:extLst>
                </p:cNvPr>
                <p:cNvSpPr txBox="1"/>
                <p:nvPr/>
              </p:nvSpPr>
              <p:spPr>
                <a:xfrm>
                  <a:off x="3707912" y="1130234"/>
                  <a:ext cx="814507" cy="369332"/>
                </a:xfrm>
                <a:prstGeom prst="rect">
                  <a:avLst/>
                </a:prstGeom>
                <a:noFill/>
              </p:spPr>
              <p:txBody>
                <a:bodyPr wrap="square" rtlCol="0">
                  <a:spAutoFit/>
                </a:bodyPr>
                <a:lstStyle/>
                <a:p>
                  <a:pPr algn="ctr"/>
                  <a:r>
                    <a:rPr lang="en-IE" dirty="0"/>
                    <a:t>Name</a:t>
                  </a:r>
                </a:p>
              </p:txBody>
            </p:sp>
            <p:sp>
              <p:nvSpPr>
                <p:cNvPr id="28" name="TextBox 27">
                  <a:extLst>
                    <a:ext uri="{FF2B5EF4-FFF2-40B4-BE49-F238E27FC236}">
                      <a16:creationId xmlns:a16="http://schemas.microsoft.com/office/drawing/2014/main" id="{5DD428D5-5FBE-DC53-D52D-0DB47566BA41}"/>
                    </a:ext>
                  </a:extLst>
                </p:cNvPr>
                <p:cNvSpPr txBox="1"/>
                <p:nvPr/>
              </p:nvSpPr>
              <p:spPr>
                <a:xfrm>
                  <a:off x="2492512" y="1783743"/>
                  <a:ext cx="3312063" cy="369332"/>
                </a:xfrm>
                <a:prstGeom prst="rect">
                  <a:avLst/>
                </a:prstGeom>
                <a:noFill/>
                <a:ln>
                  <a:noFill/>
                </a:ln>
              </p:spPr>
              <p:txBody>
                <a:bodyPr wrap="square" rtlCol="0">
                  <a:spAutoFit/>
                </a:bodyPr>
                <a:lstStyle/>
                <a:p>
                  <a:pPr algn="ctr"/>
                  <a:r>
                    <a:rPr lang="en-IE" dirty="0"/>
                    <a:t>Talent(s) or skill(s)</a:t>
                  </a:r>
                </a:p>
              </p:txBody>
            </p:sp>
            <p:cxnSp>
              <p:nvCxnSpPr>
                <p:cNvPr id="29" name="Straight Connector 28">
                  <a:extLst>
                    <a:ext uri="{FF2B5EF4-FFF2-40B4-BE49-F238E27FC236}">
                      <a16:creationId xmlns:a16="http://schemas.microsoft.com/office/drawing/2014/main" id="{66F16AD3-BE5C-28A6-EC47-72379575C67A}"/>
                    </a:ext>
                  </a:extLst>
                </p:cNvPr>
                <p:cNvCxnSpPr>
                  <a:cxnSpLocks/>
                </p:cNvCxnSpPr>
                <p:nvPr/>
              </p:nvCxnSpPr>
              <p:spPr>
                <a:xfrm>
                  <a:off x="1890271" y="3935758"/>
                  <a:ext cx="4501004"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68EA5F4-0CA0-11C8-7BF2-DD92F8DBB526}"/>
                    </a:ext>
                  </a:extLst>
                </p:cNvPr>
                <p:cNvCxnSpPr>
                  <a:cxnSpLocks/>
                </p:cNvCxnSpPr>
                <p:nvPr/>
              </p:nvCxnSpPr>
              <p:spPr>
                <a:xfrm>
                  <a:off x="2055173" y="2383193"/>
                  <a:ext cx="4156576"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5CB3337-B469-01D9-19C3-C453D29BBB21}"/>
                    </a:ext>
                  </a:extLst>
                </p:cNvPr>
                <p:cNvCxnSpPr>
                  <a:cxnSpLocks/>
                </p:cNvCxnSpPr>
                <p:nvPr/>
              </p:nvCxnSpPr>
              <p:spPr>
                <a:xfrm>
                  <a:off x="1890271" y="2878483"/>
                  <a:ext cx="4493692" cy="0"/>
                </a:xfrm>
                <a:prstGeom prst="line">
                  <a:avLst/>
                </a:prstGeom>
                <a:ln>
                  <a:solidFill>
                    <a:srgbClr val="E1C6F3"/>
                  </a:solidFill>
                </a:ln>
              </p:spPr>
              <p:style>
                <a:lnRef idx="1">
                  <a:schemeClr val="accent1"/>
                </a:lnRef>
                <a:fillRef idx="0">
                  <a:schemeClr val="accent1"/>
                </a:fillRef>
                <a:effectRef idx="0">
                  <a:schemeClr val="accent1"/>
                </a:effectRef>
                <a:fontRef idx="minor">
                  <a:schemeClr val="tx1"/>
                </a:fontRef>
              </p:style>
            </p:cxnSp>
            <p:sp>
              <p:nvSpPr>
                <p:cNvPr id="1024" name="TextBox 1023">
                  <a:extLst>
                    <a:ext uri="{FF2B5EF4-FFF2-40B4-BE49-F238E27FC236}">
                      <a16:creationId xmlns:a16="http://schemas.microsoft.com/office/drawing/2014/main" id="{B54C7017-C18B-A084-AA40-06F6AFC6ACE5}"/>
                    </a:ext>
                  </a:extLst>
                </p:cNvPr>
                <p:cNvSpPr txBox="1"/>
                <p:nvPr/>
              </p:nvSpPr>
              <p:spPr>
                <a:xfrm>
                  <a:off x="1806176" y="3370524"/>
                  <a:ext cx="4683966" cy="646331"/>
                </a:xfrm>
                <a:prstGeom prst="rect">
                  <a:avLst/>
                </a:prstGeom>
                <a:noFill/>
                <a:ln>
                  <a:noFill/>
                </a:ln>
              </p:spPr>
              <p:txBody>
                <a:bodyPr wrap="square" rtlCol="0">
                  <a:spAutoFit/>
                </a:bodyPr>
                <a:lstStyle/>
                <a:p>
                  <a:pPr algn="ctr"/>
                  <a:r>
                    <a:rPr lang="en-IE" dirty="0"/>
                    <a:t>Adjectives (describing words) to describe yourself</a:t>
                  </a:r>
                </a:p>
              </p:txBody>
            </p:sp>
          </p:grpSp>
        </p:grpSp>
      </p:grpSp>
      <p:pic>
        <p:nvPicPr>
          <p:cNvPr id="1025" name="Google Shape;330;p19" descr="A picture containing text&#10;&#10;Description automatically generated">
            <a:extLst>
              <a:ext uri="{FF2B5EF4-FFF2-40B4-BE49-F238E27FC236}">
                <a16:creationId xmlns:a16="http://schemas.microsoft.com/office/drawing/2014/main" id="{3D9FC4AA-38E9-F405-77BA-26C4BB31C069}"/>
              </a:ext>
            </a:extLst>
          </p:cNvPr>
          <p:cNvPicPr preferRelativeResize="0"/>
          <p:nvPr/>
        </p:nvPicPr>
        <p:blipFill rotWithShape="1">
          <a:blip r:embed="rId3">
            <a:alphaModFix/>
          </a:blip>
          <a:srcRect/>
          <a:stretch/>
        </p:blipFill>
        <p:spPr>
          <a:xfrm>
            <a:off x="11176203" y="1548016"/>
            <a:ext cx="1007241" cy="1007241"/>
          </a:xfrm>
          <a:prstGeom prst="rect">
            <a:avLst/>
          </a:prstGeom>
          <a:noFill/>
          <a:ln>
            <a:noFill/>
          </a:ln>
        </p:spPr>
      </p:pic>
      <p:pic>
        <p:nvPicPr>
          <p:cNvPr id="1026" name="Google Shape;331;p19" descr="Icon&#10;&#10;Description automatically generated">
            <a:extLst>
              <a:ext uri="{FF2B5EF4-FFF2-40B4-BE49-F238E27FC236}">
                <a16:creationId xmlns:a16="http://schemas.microsoft.com/office/drawing/2014/main" id="{A9350940-49A4-DEFC-82B3-3223B7FF9D65}"/>
              </a:ext>
            </a:extLst>
          </p:cNvPr>
          <p:cNvPicPr preferRelativeResize="0"/>
          <p:nvPr/>
        </p:nvPicPr>
        <p:blipFill rotWithShape="1">
          <a:blip r:embed="rId4">
            <a:alphaModFix/>
          </a:blip>
          <a:srcRect/>
          <a:stretch/>
        </p:blipFill>
        <p:spPr>
          <a:xfrm>
            <a:off x="11184759" y="753228"/>
            <a:ext cx="1007241" cy="10072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5122" name="Picture 2" descr="Junior Cycle Key Skills. | Download Scientific Diagram">
            <a:extLst>
              <a:ext uri="{FF2B5EF4-FFF2-40B4-BE49-F238E27FC236}">
                <a16:creationId xmlns:a16="http://schemas.microsoft.com/office/drawing/2014/main" id="{525A2370-F4BA-F5B4-3D23-746F36F63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767" y="801908"/>
            <a:ext cx="5966253" cy="5833670"/>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417;p20" descr="Shape, square&#10;&#10;Description automatically generated">
            <a:extLst>
              <a:ext uri="{FF2B5EF4-FFF2-40B4-BE49-F238E27FC236}">
                <a16:creationId xmlns:a16="http://schemas.microsoft.com/office/drawing/2014/main" id="{4259D9DE-7EC7-C452-7C53-F88503D0639E}"/>
              </a:ext>
            </a:extLst>
          </p:cNvPr>
          <p:cNvPicPr preferRelativeResize="0"/>
          <p:nvPr/>
        </p:nvPicPr>
        <p:blipFill rotWithShape="1">
          <a:blip r:embed="rId4">
            <a:alphaModFix/>
          </a:blip>
          <a:srcRect/>
          <a:stretch/>
        </p:blipFill>
        <p:spPr>
          <a:xfrm rot="377373">
            <a:off x="-840034" y="-811169"/>
            <a:ext cx="5566192" cy="8093988"/>
          </a:xfrm>
          <a:prstGeom prst="rect">
            <a:avLst/>
          </a:prstGeom>
          <a:noFill/>
          <a:ln>
            <a:noFill/>
          </a:ln>
        </p:spPr>
      </p:pic>
      <p:pic>
        <p:nvPicPr>
          <p:cNvPr id="8" name="Google Shape;407;p20">
            <a:extLst>
              <a:ext uri="{FF2B5EF4-FFF2-40B4-BE49-F238E27FC236}">
                <a16:creationId xmlns:a16="http://schemas.microsoft.com/office/drawing/2014/main" id="{78893B54-69BD-9CC5-0905-B4A5993330D2}"/>
              </a:ext>
            </a:extLst>
          </p:cNvPr>
          <p:cNvPicPr preferRelativeResize="0"/>
          <p:nvPr/>
        </p:nvPicPr>
        <p:blipFill rotWithShape="1">
          <a:blip r:embed="rId5">
            <a:alphaModFix/>
          </a:blip>
          <a:srcRect/>
          <a:stretch/>
        </p:blipFill>
        <p:spPr>
          <a:xfrm>
            <a:off x="236043" y="222422"/>
            <a:ext cx="11441092" cy="556054"/>
          </a:xfrm>
          <a:prstGeom prst="rect">
            <a:avLst/>
          </a:prstGeom>
          <a:noFill/>
          <a:ln>
            <a:noFill/>
          </a:ln>
        </p:spPr>
      </p:pic>
      <p:sp>
        <p:nvSpPr>
          <p:cNvPr id="12" name="Google Shape;178;p4">
            <a:extLst>
              <a:ext uri="{FF2B5EF4-FFF2-40B4-BE49-F238E27FC236}">
                <a16:creationId xmlns:a16="http://schemas.microsoft.com/office/drawing/2014/main" id="{8E26F3D5-130A-4892-F8DB-D1F07FFDE342}"/>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1800"/>
            </a:pPr>
            <a:r>
              <a:rPr lang="en-GB" sz="1800" b="1" dirty="0">
                <a:solidFill>
                  <a:schemeClr val="bg1"/>
                </a:solidFill>
              </a:rPr>
              <a:t>Unit 1, Activity 2</a:t>
            </a:r>
          </a:p>
        </p:txBody>
      </p:sp>
      <p:pic>
        <p:nvPicPr>
          <p:cNvPr id="13" name="Google Shape;331;p19" descr="Icon&#10;&#10;Description automatically generated">
            <a:extLst>
              <a:ext uri="{FF2B5EF4-FFF2-40B4-BE49-F238E27FC236}">
                <a16:creationId xmlns:a16="http://schemas.microsoft.com/office/drawing/2014/main" id="{4A70D67B-4535-3AED-2C5C-84D13C5D89DF}"/>
              </a:ext>
            </a:extLst>
          </p:cNvPr>
          <p:cNvPicPr preferRelativeResize="0"/>
          <p:nvPr/>
        </p:nvPicPr>
        <p:blipFill rotWithShape="1">
          <a:blip r:embed="rId6">
            <a:alphaModFix/>
          </a:blip>
          <a:srcRect/>
          <a:stretch/>
        </p:blipFill>
        <p:spPr>
          <a:xfrm>
            <a:off x="11119020" y="801908"/>
            <a:ext cx="1007241" cy="1007241"/>
          </a:xfrm>
          <a:prstGeom prst="rect">
            <a:avLst/>
          </a:prstGeom>
          <a:noFill/>
          <a:ln>
            <a:noFill/>
          </a:ln>
        </p:spPr>
      </p:pic>
    </p:spTree>
    <p:extLst>
      <p:ext uri="{BB962C8B-B14F-4D97-AF65-F5344CB8AC3E}">
        <p14:creationId xmlns:p14="http://schemas.microsoft.com/office/powerpoint/2010/main" val="325326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1, Activity 3</a:t>
            </a:r>
            <a:endParaRPr dirty="0"/>
          </a:p>
        </p:txBody>
      </p:sp>
      <p:sp>
        <p:nvSpPr>
          <p:cNvPr id="231" name="Google Shape;231;p11"/>
          <p:cNvSpPr txBox="1">
            <a:spLocks noGrp="1"/>
          </p:cNvSpPr>
          <p:nvPr>
            <p:ph type="body" idx="1"/>
          </p:nvPr>
        </p:nvSpPr>
        <p:spPr>
          <a:xfrm>
            <a:off x="644309" y="2448748"/>
            <a:ext cx="1990237" cy="30628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334E"/>
              </a:buClr>
              <a:buSzPts val="1600"/>
              <a:buNone/>
            </a:pPr>
            <a:r>
              <a:rPr lang="en-GB" sz="1700" b="0" i="0" u="none" strike="noStrike" dirty="0">
                <a:solidFill>
                  <a:srgbClr val="000000"/>
                </a:solidFill>
                <a:effectLst/>
                <a:latin typeface="Calibri" panose="020F0502020204030204" pitchFamily="34" charset="0"/>
              </a:rPr>
              <a:t>When have you had the most success (been most proud of yourself) in your life? It could be when you were a good friend, gave a good performance, when you learned something well. What about yourself has led to this success?</a:t>
            </a:r>
            <a:endParaRPr sz="1700" dirty="0"/>
          </a:p>
        </p:txBody>
      </p:sp>
      <p:sp>
        <p:nvSpPr>
          <p:cNvPr id="232" name="Google Shape;232;p11"/>
          <p:cNvSpPr txBox="1">
            <a:spLocks noGrp="1"/>
          </p:cNvSpPr>
          <p:nvPr>
            <p:ph type="body" idx="2"/>
          </p:nvPr>
        </p:nvSpPr>
        <p:spPr>
          <a:xfrm>
            <a:off x="3392629" y="2451894"/>
            <a:ext cx="1990237" cy="3062876"/>
          </a:xfrm>
          <a:prstGeom prst="rect">
            <a:avLst/>
          </a:prstGeom>
          <a:noFill/>
          <a:ln>
            <a:noFill/>
          </a:ln>
        </p:spPr>
        <p:txBody>
          <a:bodyPr spcFirstLastPara="1" wrap="square" lIns="91425" tIns="45700" rIns="91425" bIns="45700" anchor="t" anchorCtr="0">
            <a:noAutofit/>
          </a:bodyPr>
          <a:lstStyle/>
          <a:p>
            <a:pPr marL="0" indent="0" rtl="0">
              <a:spcBef>
                <a:spcPts val="0"/>
              </a:spcBef>
              <a:spcAft>
                <a:spcPts val="0"/>
              </a:spcAft>
              <a:buNone/>
            </a:pPr>
            <a:r>
              <a:rPr lang="en-GB" b="0" i="0" u="none" strike="noStrike" dirty="0">
                <a:solidFill>
                  <a:srgbClr val="000000"/>
                </a:solidFill>
                <a:effectLst/>
                <a:latin typeface="Calibri" panose="020F0502020204030204" pitchFamily="34" charset="0"/>
              </a:rPr>
              <a:t>Imagine a time you felt you were at your best… </a:t>
            </a:r>
            <a:endParaRPr lang="en-GB" b="0" dirty="0">
              <a:effectLst/>
            </a:endParaRPr>
          </a:p>
          <a:p>
            <a:pPr marL="0" indent="0" rtl="0">
              <a:spcBef>
                <a:spcPts val="0"/>
              </a:spcBef>
              <a:spcAft>
                <a:spcPts val="0"/>
              </a:spcAft>
              <a:buNone/>
            </a:pPr>
            <a:r>
              <a:rPr lang="en-GB" b="0" i="0" u="none" strike="noStrike" dirty="0">
                <a:solidFill>
                  <a:srgbClr val="000000"/>
                </a:solidFill>
                <a:effectLst/>
                <a:latin typeface="Calibri" panose="020F0502020204030204" pitchFamily="34" charset="0"/>
              </a:rPr>
              <a:t>Describe what you were doing, and what about that situation made you feel confident. </a:t>
            </a:r>
            <a:endParaRPr lang="en-GB" b="0" dirty="0">
              <a:effectLst/>
            </a:endParaRPr>
          </a:p>
          <a:p>
            <a:pPr marL="0" indent="0" rtl="0">
              <a:spcBef>
                <a:spcPts val="0"/>
              </a:spcBef>
              <a:spcAft>
                <a:spcPts val="0"/>
              </a:spcAft>
              <a:buNone/>
            </a:pPr>
            <a:r>
              <a:rPr lang="en-GB" b="0" i="0" u="none" strike="noStrike" dirty="0">
                <a:solidFill>
                  <a:srgbClr val="000000"/>
                </a:solidFill>
                <a:effectLst/>
                <a:latin typeface="Calibri" panose="020F0502020204030204" pitchFamily="34" charset="0"/>
              </a:rPr>
              <a:t>Compare this to a time when you felt uneasy, or a time you were not confident. </a:t>
            </a:r>
            <a:endParaRPr lang="en-GB" b="0" dirty="0">
              <a:effectLst/>
            </a:endParaRPr>
          </a:p>
          <a:p>
            <a:pPr marL="0" indent="0" rtl="0">
              <a:spcBef>
                <a:spcPts val="0"/>
              </a:spcBef>
              <a:spcAft>
                <a:spcPts val="0"/>
              </a:spcAft>
              <a:buNone/>
            </a:pPr>
            <a:r>
              <a:rPr lang="en-GB" b="0" i="0" u="none" strike="noStrike" dirty="0">
                <a:solidFill>
                  <a:srgbClr val="000000"/>
                </a:solidFill>
                <a:effectLst/>
                <a:latin typeface="Calibri" panose="020F0502020204030204" pitchFamily="34" charset="0"/>
              </a:rPr>
              <a:t>What are the differences? </a:t>
            </a:r>
            <a:endParaRPr lang="en-GB" b="0" dirty="0">
              <a:effectLst/>
            </a:endParaRPr>
          </a:p>
        </p:txBody>
      </p:sp>
      <p:sp>
        <p:nvSpPr>
          <p:cNvPr id="233" name="Google Shape;233;p11"/>
          <p:cNvSpPr txBox="1">
            <a:spLocks noGrp="1"/>
          </p:cNvSpPr>
          <p:nvPr>
            <p:ph type="body" idx="3"/>
          </p:nvPr>
        </p:nvSpPr>
        <p:spPr>
          <a:xfrm>
            <a:off x="6216213" y="2441546"/>
            <a:ext cx="1990237" cy="30628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334E"/>
              </a:buClr>
              <a:buSzPts val="1600"/>
              <a:buNone/>
            </a:pPr>
            <a:r>
              <a:rPr lang="en-GB" sz="1800" b="0" i="0" u="none" strike="noStrike" dirty="0">
                <a:solidFill>
                  <a:srgbClr val="000000"/>
                </a:solidFill>
                <a:effectLst/>
                <a:latin typeface="Calibri" panose="020F0502020204030204" pitchFamily="34" charset="0"/>
              </a:rPr>
              <a:t>Think of someone in your life who you admire or respect. What are this person’s greatest skills/talents? How do you know? </a:t>
            </a:r>
          </a:p>
          <a:p>
            <a:pPr marL="0" lvl="0" indent="0" algn="l" rtl="0">
              <a:lnSpc>
                <a:spcPct val="90000"/>
              </a:lnSpc>
              <a:spcBef>
                <a:spcPts val="0"/>
              </a:spcBef>
              <a:spcAft>
                <a:spcPts val="0"/>
              </a:spcAft>
              <a:buClr>
                <a:srgbClr val="01334E"/>
              </a:buClr>
              <a:buSzPts val="1600"/>
              <a:buNone/>
            </a:pPr>
            <a:r>
              <a:rPr lang="en-GB" sz="1800" b="0" i="0" u="none" strike="noStrike" dirty="0">
                <a:solidFill>
                  <a:srgbClr val="000000"/>
                </a:solidFill>
                <a:effectLst/>
                <a:latin typeface="Calibri" panose="020F0502020204030204" pitchFamily="34" charset="0"/>
              </a:rPr>
              <a:t>Do you have any of these skills/talents? How do you know?</a:t>
            </a:r>
            <a:endParaRPr dirty="0"/>
          </a:p>
        </p:txBody>
      </p:sp>
      <p:sp>
        <p:nvSpPr>
          <p:cNvPr id="234" name="Google Shape;234;p11"/>
          <p:cNvSpPr txBox="1">
            <a:spLocks noGrp="1"/>
          </p:cNvSpPr>
          <p:nvPr>
            <p:ph type="body" idx="4"/>
          </p:nvPr>
        </p:nvSpPr>
        <p:spPr>
          <a:xfrm>
            <a:off x="8964533" y="2441546"/>
            <a:ext cx="1990237" cy="30628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334E"/>
              </a:buClr>
              <a:buSzPts val="1600"/>
              <a:buNone/>
            </a:pPr>
            <a:r>
              <a:rPr lang="en-GB" sz="1750" b="0" i="0" u="none" strike="noStrike" dirty="0">
                <a:solidFill>
                  <a:srgbClr val="000000"/>
                </a:solidFill>
                <a:effectLst/>
                <a:latin typeface="Calibri" panose="020F0502020204030204" pitchFamily="34" charset="0"/>
              </a:rPr>
              <a:t>Situations that show us that our skills/talents might need to be stronger can leave us feeling frustrated or tired. What sort of situations cause you to feel this way? What might be the cause of this?</a:t>
            </a:r>
            <a:endParaRPr sz="1750" dirty="0"/>
          </a:p>
        </p:txBody>
      </p:sp>
      <p:pic>
        <p:nvPicPr>
          <p:cNvPr id="5" name="Google Shape;425;p21" descr="Shape, square&#10;&#10;Description automatically generated">
            <a:extLst>
              <a:ext uri="{FF2B5EF4-FFF2-40B4-BE49-F238E27FC236}">
                <a16:creationId xmlns:a16="http://schemas.microsoft.com/office/drawing/2014/main" id="{134CF8B4-BB59-72C6-3403-7DF92D56FF1A}"/>
              </a:ext>
            </a:extLst>
          </p:cNvPr>
          <p:cNvPicPr preferRelativeResize="0"/>
          <p:nvPr/>
        </p:nvPicPr>
        <p:blipFill rotWithShape="1">
          <a:blip r:embed="rId3">
            <a:alphaModFix/>
          </a:blip>
          <a:srcRect/>
          <a:stretch/>
        </p:blipFill>
        <p:spPr>
          <a:xfrm rot="16200000">
            <a:off x="11066125" y="974496"/>
            <a:ext cx="1007241" cy="823346"/>
          </a:xfrm>
          <a:prstGeom prst="rect">
            <a:avLst/>
          </a:prstGeom>
          <a:noFill/>
          <a:ln>
            <a:noFill/>
          </a:ln>
        </p:spPr>
      </p:pic>
      <p:pic>
        <p:nvPicPr>
          <p:cNvPr id="2" name="Google Shape;337;p19" descr="Icon&#10;&#10;Description automatically generated">
            <a:extLst>
              <a:ext uri="{FF2B5EF4-FFF2-40B4-BE49-F238E27FC236}">
                <a16:creationId xmlns:a16="http://schemas.microsoft.com/office/drawing/2014/main" id="{9B1836FC-716F-D6A0-0283-45274D5A0FD0}"/>
              </a:ext>
            </a:extLst>
          </p:cNvPr>
          <p:cNvPicPr preferRelativeResize="0"/>
          <p:nvPr/>
        </p:nvPicPr>
        <p:blipFill rotWithShape="1">
          <a:blip r:embed="rId4">
            <a:alphaModFix/>
          </a:blip>
          <a:srcRect/>
          <a:stretch/>
        </p:blipFill>
        <p:spPr>
          <a:xfrm>
            <a:off x="11066124" y="882549"/>
            <a:ext cx="1007241" cy="10072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1, Activity 4</a:t>
            </a:r>
            <a:endParaRPr dirty="0"/>
          </a:p>
        </p:txBody>
      </p:sp>
      <p:sp>
        <p:nvSpPr>
          <p:cNvPr id="197" name="Google Shape;197;p7"/>
          <p:cNvSpPr txBox="1">
            <a:spLocks noGrp="1"/>
          </p:cNvSpPr>
          <p:nvPr>
            <p:ph type="body" idx="1"/>
          </p:nvPr>
        </p:nvSpPr>
        <p:spPr>
          <a:xfrm>
            <a:off x="1702143" y="1676400"/>
            <a:ext cx="8787713" cy="439634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4000"/>
              <a:buNone/>
            </a:pPr>
            <a:r>
              <a:rPr lang="en-IE" sz="4800" b="1" dirty="0"/>
              <a:t>My goal this weekend is to move only enough so that it is obvious that I’m not unconscious!</a:t>
            </a:r>
            <a:endParaRPr sz="4800" dirty="0"/>
          </a:p>
          <a:p>
            <a:pPr marL="0" lvl="0" indent="0" algn="ctr" rtl="0">
              <a:lnSpc>
                <a:spcPct val="100000"/>
              </a:lnSpc>
              <a:spcBef>
                <a:spcPts val="1000"/>
              </a:spcBef>
              <a:spcAft>
                <a:spcPts val="0"/>
              </a:spcAft>
              <a:buClr>
                <a:schemeClr val="lt1"/>
              </a:buClr>
              <a:buSzPts val="4000"/>
              <a:buNone/>
            </a:pPr>
            <a:endParaRPr sz="4000" dirty="0"/>
          </a:p>
        </p:txBody>
      </p:sp>
      <p:pic>
        <p:nvPicPr>
          <p:cNvPr id="198" name="Google Shape;198;p7" descr="Icon&#10;&#10;Description automatically generated with low confidence"/>
          <p:cNvPicPr preferRelativeResize="0"/>
          <p:nvPr/>
        </p:nvPicPr>
        <p:blipFill rotWithShape="1">
          <a:blip r:embed="rId3">
            <a:alphaModFix/>
          </a:blip>
          <a:srcRect/>
          <a:stretch/>
        </p:blipFill>
        <p:spPr>
          <a:xfrm>
            <a:off x="1463472" y="1848401"/>
            <a:ext cx="621324" cy="433659"/>
          </a:xfrm>
          <a:prstGeom prst="rect">
            <a:avLst/>
          </a:prstGeom>
          <a:noFill/>
          <a:ln>
            <a:noFill/>
          </a:ln>
        </p:spPr>
      </p:pic>
      <p:pic>
        <p:nvPicPr>
          <p:cNvPr id="199" name="Google Shape;199;p7" descr="Icon&#10;&#10;Description automatically generated with low confidence"/>
          <p:cNvPicPr preferRelativeResize="0"/>
          <p:nvPr/>
        </p:nvPicPr>
        <p:blipFill rotWithShape="1">
          <a:blip r:embed="rId3">
            <a:alphaModFix/>
          </a:blip>
          <a:srcRect/>
          <a:stretch/>
        </p:blipFill>
        <p:spPr>
          <a:xfrm rot="10800000">
            <a:off x="10179194" y="3212170"/>
            <a:ext cx="621324" cy="433659"/>
          </a:xfrm>
          <a:prstGeom prst="rect">
            <a:avLst/>
          </a:prstGeom>
          <a:noFill/>
          <a:ln>
            <a:noFill/>
          </a:ln>
        </p:spPr>
      </p:pic>
      <p:pic>
        <p:nvPicPr>
          <p:cNvPr id="200" name="Google Shape;200;p7" descr="Shape, circle&#10;&#10;Description automatically generated"/>
          <p:cNvPicPr preferRelativeResize="0"/>
          <p:nvPr/>
        </p:nvPicPr>
        <p:blipFill rotWithShape="1">
          <a:blip r:embed="rId4">
            <a:alphaModFix/>
          </a:blip>
          <a:srcRect/>
          <a:stretch/>
        </p:blipFill>
        <p:spPr>
          <a:xfrm>
            <a:off x="633536" y="3883085"/>
            <a:ext cx="2473080" cy="2597029"/>
          </a:xfrm>
          <a:prstGeom prst="rect">
            <a:avLst/>
          </a:prstGeom>
          <a:noFill/>
          <a:ln>
            <a:noFill/>
          </a:ln>
        </p:spPr>
      </p:pic>
      <p:pic>
        <p:nvPicPr>
          <p:cNvPr id="6" name="Picture 5" descr="Zzzz Panda">
            <a:extLst>
              <a:ext uri="{FF2B5EF4-FFF2-40B4-BE49-F238E27FC236}">
                <a16:creationId xmlns:a16="http://schemas.microsoft.com/office/drawing/2014/main" id="{D33EF0E2-EFF1-D47A-B4CA-03AE4B55CA3B}"/>
              </a:ext>
            </a:extLst>
          </p:cNvPr>
          <p:cNvPicPr>
            <a:picLocks noChangeAspect="1"/>
          </p:cNvPicPr>
          <p:nvPr/>
        </p:nvPicPr>
        <p:blipFill>
          <a:blip r:embed="rId5"/>
          <a:stretch>
            <a:fillRect/>
          </a:stretch>
        </p:blipFill>
        <p:spPr>
          <a:xfrm>
            <a:off x="633536" y="3945059"/>
            <a:ext cx="2473080" cy="2473080"/>
          </a:xfrm>
          <a:prstGeom prst="rect">
            <a:avLst/>
          </a:prstGeom>
        </p:spPr>
      </p:pic>
    </p:spTree>
    <p:extLst>
      <p:ext uri="{BB962C8B-B14F-4D97-AF65-F5344CB8AC3E}">
        <p14:creationId xmlns:p14="http://schemas.microsoft.com/office/powerpoint/2010/main" val="284575858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2829</Words>
  <Application>Microsoft Office PowerPoint</Application>
  <PresentationFormat>Widescreen</PresentationFormat>
  <Paragraphs>291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 Black</vt:lpstr>
      <vt:lpstr>Courier New</vt:lpstr>
      <vt:lpstr>Arial</vt:lpstr>
      <vt:lpstr>Calibri</vt:lpstr>
      <vt:lpstr>Prompt</vt:lpstr>
      <vt:lpstr>Office Theme</vt:lpstr>
      <vt:lpstr>Pathways</vt:lpstr>
      <vt:lpstr>Unit 1: Hidden Skills and Talents</vt:lpstr>
      <vt:lpstr>Unit 1, Introduction</vt:lpstr>
      <vt:lpstr>Unit 1, Activity 1</vt:lpstr>
      <vt:lpstr>Unit 1, Activity 2</vt:lpstr>
      <vt:lpstr>Unit 1, Activity 2: Worksheet</vt:lpstr>
      <vt:lpstr>PowerPoint Presentation</vt:lpstr>
      <vt:lpstr>Unit 1, Activity 3</vt:lpstr>
      <vt:lpstr>Unit 1, Activity 4</vt:lpstr>
      <vt:lpstr>Unit 1, Activity 4: Worksheet</vt:lpstr>
      <vt:lpstr>PowerPoint Presentation</vt:lpstr>
      <vt:lpstr>PowerPoint Presentation</vt:lpstr>
      <vt:lpstr>Unit 1, Extension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Realnation</dc:creator>
  <cp:lastModifiedBy>Mella Cusack</cp:lastModifiedBy>
  <cp:revision>25</cp:revision>
  <dcterms:created xsi:type="dcterms:W3CDTF">2022-07-12T11:58:05Z</dcterms:created>
  <dcterms:modified xsi:type="dcterms:W3CDTF">2024-08-16T18:15:15Z</dcterms:modified>
</cp:coreProperties>
</file>