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45" name="Bowl with salmon cakes, salad and houmo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4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oumo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png"/><Relationship Id="rId3"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png"/><Relationship Id="rId3"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Rectangle"/>
          <p:cNvSpPr/>
          <p:nvPr/>
        </p:nvSpPr>
        <p:spPr>
          <a:xfrm>
            <a:off x="-10394" y="5605431"/>
            <a:ext cx="24404788" cy="5537326"/>
          </a:xfrm>
          <a:prstGeom prst="rect">
            <a:avLst/>
          </a:prstGeom>
          <a:solidFill>
            <a:srgbClr val="12324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172" name="Rectangle"/>
          <p:cNvSpPr/>
          <p:nvPr/>
        </p:nvSpPr>
        <p:spPr>
          <a:xfrm>
            <a:off x="-10394" y="11015399"/>
            <a:ext cx="24404788" cy="2707446"/>
          </a:xfrm>
          <a:prstGeom prst="rect">
            <a:avLst/>
          </a:prstGeom>
          <a:solidFill>
            <a:srgbClr val="59C094"/>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pic>
        <p:nvPicPr>
          <p:cNvPr id="173" name="DCU_Digital_Logo_Offiial_Navy_Landscape_0.png" descr="DCU_Digital_Logo_Offiial_Navy_Landscape_0.png"/>
          <p:cNvPicPr>
            <a:picLocks noChangeAspect="1"/>
          </p:cNvPicPr>
          <p:nvPr/>
        </p:nvPicPr>
        <p:blipFill>
          <a:blip r:embed="rId2">
            <a:extLst/>
          </a:blip>
          <a:stretch>
            <a:fillRect/>
          </a:stretch>
        </p:blipFill>
        <p:spPr>
          <a:xfrm>
            <a:off x="7347388" y="11921162"/>
            <a:ext cx="5139121" cy="895921"/>
          </a:xfrm>
          <a:prstGeom prst="rect">
            <a:avLst/>
          </a:prstGeom>
          <a:ln w="12700">
            <a:miter lim="400000"/>
          </a:ln>
        </p:spPr>
      </p:pic>
      <p:pic>
        <p:nvPicPr>
          <p:cNvPr id="174" name="Image" descr="Image"/>
          <p:cNvPicPr>
            <a:picLocks noChangeAspect="1"/>
          </p:cNvPicPr>
          <p:nvPr/>
        </p:nvPicPr>
        <p:blipFill>
          <a:blip r:embed="rId3">
            <a:extLst/>
          </a:blip>
          <a:stretch>
            <a:fillRect/>
          </a:stretch>
        </p:blipFill>
        <p:spPr>
          <a:xfrm>
            <a:off x="1766051" y="11738038"/>
            <a:ext cx="4597653" cy="1262168"/>
          </a:xfrm>
          <a:prstGeom prst="rect">
            <a:avLst/>
          </a:prstGeom>
          <a:ln w="12700">
            <a:miter lim="400000"/>
          </a:ln>
        </p:spPr>
      </p:pic>
      <p:pic>
        <p:nvPicPr>
          <p:cNvPr id="175" name="Image" descr="Image"/>
          <p:cNvPicPr>
            <a:picLocks noChangeAspect="1"/>
          </p:cNvPicPr>
          <p:nvPr/>
        </p:nvPicPr>
        <p:blipFill>
          <a:blip r:embed="rId4">
            <a:extLst/>
          </a:blip>
          <a:srcRect l="0" t="91854" r="0" b="0"/>
          <a:stretch>
            <a:fillRect/>
          </a:stretch>
        </p:blipFill>
        <p:spPr>
          <a:xfrm>
            <a:off x="-1" y="-6971"/>
            <a:ext cx="24384001" cy="1117271"/>
          </a:xfrm>
          <a:prstGeom prst="rect">
            <a:avLst/>
          </a:prstGeom>
          <a:ln w="12700">
            <a:miter lim="400000"/>
          </a:ln>
        </p:spPr>
      </p:pic>
      <p:sp>
        <p:nvSpPr>
          <p:cNvPr id="176" name="Line"/>
          <p:cNvSpPr/>
          <p:nvPr/>
        </p:nvSpPr>
        <p:spPr>
          <a:xfrm flipV="1">
            <a:off x="6855546" y="11523481"/>
            <a:ext cx="1" cy="1691283"/>
          </a:xfrm>
          <a:prstGeom prst="line">
            <a:avLst/>
          </a:prstGeom>
          <a:ln w="25400">
            <a:solidFill>
              <a:srgbClr val="000000"/>
            </a:solidFill>
            <a:miter lim="400000"/>
          </a:ln>
        </p:spPr>
        <p:txBody>
          <a:bodyPr lIns="50800" tIns="50800" rIns="50800" bIns="50800" anchor="ctr"/>
          <a:lstStyle/>
          <a:p>
            <a:pPr/>
          </a:p>
        </p:txBody>
      </p:sp>
      <p:sp>
        <p:nvSpPr>
          <p:cNvPr id="177" name="AIMCJ"/>
          <p:cNvSpPr txBox="1"/>
          <p:nvPr/>
        </p:nvSpPr>
        <p:spPr>
          <a:xfrm>
            <a:off x="1125753" y="5727252"/>
            <a:ext cx="5595419" cy="35800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lnSpc>
                <a:spcPct val="80000"/>
              </a:lnSpc>
              <a:spcBef>
                <a:spcPts val="0"/>
              </a:spcBef>
              <a:defRPr spc="-300" sz="15000">
                <a:solidFill>
                  <a:srgbClr val="FFFFFF"/>
                </a:solidFill>
                <a:latin typeface="Helvetica Neue Medium"/>
                <a:ea typeface="Helvetica Neue Medium"/>
                <a:cs typeface="Helvetica Neue Medium"/>
                <a:sym typeface="Helvetica Neue Medium"/>
              </a:defRPr>
            </a:pPr>
            <a:r>
              <a:rPr>
                <a:latin typeface="Helvetica Neue UltraLight"/>
                <a:ea typeface="Helvetica Neue UltraLight"/>
                <a:cs typeface="Helvetica Neue UltraLight"/>
                <a:sym typeface="Helvetica Neue UltraLight"/>
              </a:rPr>
              <a:t>AI</a:t>
            </a:r>
            <a:r>
              <a:t>MCJ</a:t>
            </a:r>
          </a:p>
        </p:txBody>
      </p:sp>
      <p:sp>
        <p:nvSpPr>
          <p:cNvPr id="178" name="Developing and Assessing Critical Approaches to…"/>
          <p:cNvSpPr txBox="1"/>
          <p:nvPr/>
        </p:nvSpPr>
        <p:spPr>
          <a:xfrm>
            <a:off x="7212144" y="7281320"/>
            <a:ext cx="17032025" cy="43103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457200">
              <a:lnSpc>
                <a:spcPct val="100000"/>
              </a:lnSpc>
              <a:spcBef>
                <a:spcPts val="0"/>
              </a:spcBef>
              <a:defRPr sz="5000">
                <a:solidFill>
                  <a:srgbClr val="FFFFFF"/>
                </a:solidFill>
                <a:latin typeface="Helvetica Neue Light"/>
                <a:ea typeface="Helvetica Neue Light"/>
                <a:cs typeface="Helvetica Neue Light"/>
                <a:sym typeface="Helvetica Neue Light"/>
              </a:defRPr>
            </a:pPr>
            <a:r>
              <a:t>Developing and Assessing Critical Approaches to </a:t>
            </a:r>
          </a:p>
          <a:p>
            <a:pPr defTabSz="457200">
              <a:lnSpc>
                <a:spcPct val="100000"/>
              </a:lnSpc>
              <a:spcBef>
                <a:spcPts val="0"/>
              </a:spcBef>
              <a:defRPr sz="5000">
                <a:solidFill>
                  <a:srgbClr val="FFFFFF"/>
                </a:solidFill>
                <a:latin typeface="Helvetica Neue Light"/>
                <a:ea typeface="Helvetica Neue Light"/>
                <a:cs typeface="Helvetica Neue Light"/>
                <a:sym typeface="Helvetica Neue Light"/>
              </a:defRPr>
            </a:pPr>
            <a:r>
              <a:t>Generative AI in </a:t>
            </a:r>
            <a:r>
              <a:rPr>
                <a:latin typeface="Helvetica Neue Medium"/>
                <a:ea typeface="Helvetica Neue Medium"/>
                <a:cs typeface="Helvetica Neue Medium"/>
                <a:sym typeface="Helvetica Neue Medium"/>
              </a:rPr>
              <a:t>Media, Communications, and Journalism</a:t>
            </a:r>
          </a:p>
        </p:txBody>
      </p:sp>
      <p:sp>
        <p:nvSpPr>
          <p:cNvPr id="179" name="Line"/>
          <p:cNvSpPr/>
          <p:nvPr/>
        </p:nvSpPr>
        <p:spPr>
          <a:xfrm flipV="1">
            <a:off x="6855546" y="7066720"/>
            <a:ext cx="1" cy="2165291"/>
          </a:xfrm>
          <a:prstGeom prst="line">
            <a:avLst/>
          </a:prstGeom>
          <a:ln w="12700">
            <a:solidFill>
              <a:srgbClr val="FFFFFF"/>
            </a:solidFill>
            <a:miter lim="400000"/>
          </a:ln>
        </p:spPr>
        <p:txBody>
          <a:bodyPr lIns="50800" tIns="50800" rIns="50800" bIns="50800" anchor="ctr"/>
          <a:lstStyle/>
          <a:p>
            <a:pPr/>
          </a:p>
        </p:txBody>
      </p:sp>
      <p:sp>
        <p:nvSpPr>
          <p:cNvPr id="180" name="QUID SHOWCASE 2024…"/>
          <p:cNvSpPr txBox="1"/>
          <p:nvPr/>
        </p:nvSpPr>
        <p:spPr>
          <a:xfrm>
            <a:off x="7240417" y="1951497"/>
            <a:ext cx="19074944" cy="24042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0"/>
              </a:spcBef>
              <a:defRPr b="1" sz="8000">
                <a:solidFill>
                  <a:srgbClr val="12324D"/>
                </a:solidFill>
              </a:defRPr>
            </a:pPr>
            <a:r>
              <a:rPr b="0">
                <a:latin typeface="Helvetica Neue Light"/>
                <a:ea typeface="Helvetica Neue Light"/>
                <a:cs typeface="Helvetica Neue Light"/>
                <a:sym typeface="Helvetica Neue Light"/>
              </a:rPr>
              <a:t>QUID SHOWCASE 2024</a:t>
            </a:r>
            <a:endParaRPr b="0">
              <a:latin typeface="Helvetica Neue Light"/>
              <a:ea typeface="Helvetica Neue Light"/>
              <a:cs typeface="Helvetica Neue Light"/>
              <a:sym typeface="Helvetica Neue Light"/>
            </a:endParaRPr>
          </a:p>
          <a:p>
            <a:pPr>
              <a:spcBef>
                <a:spcPts val="0"/>
              </a:spcBef>
              <a:defRPr b="1" sz="8000">
                <a:solidFill>
                  <a:srgbClr val="12324D"/>
                </a:solidFill>
              </a:defRPr>
            </a:pPr>
            <a:r>
              <a:t>Project Overview</a:t>
            </a:r>
          </a:p>
        </p:txBody>
      </p:sp>
      <p:sp>
        <p:nvSpPr>
          <p:cNvPr id="181" name="Dónal Mulligan donal.mulligan@dcu.ie"/>
          <p:cNvSpPr txBox="1"/>
          <p:nvPr/>
        </p:nvSpPr>
        <p:spPr>
          <a:xfrm>
            <a:off x="5969004" y="4580602"/>
            <a:ext cx="10521886" cy="63697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lgn="r" defTabSz="825500">
              <a:lnSpc>
                <a:spcPct val="100000"/>
              </a:lnSpc>
              <a:spcBef>
                <a:spcPts val="0"/>
              </a:spcBef>
              <a:defRPr b="1" sz="3600">
                <a:solidFill>
                  <a:srgbClr val="F19D4B"/>
                </a:solidFill>
              </a:defRPr>
            </a:pPr>
            <a:r>
              <a:t>Dónal Mulligan </a:t>
            </a:r>
            <a:r>
              <a:rPr b="0">
                <a:latin typeface="Helvetica Neue Light"/>
                <a:ea typeface="Helvetica Neue Light"/>
                <a:cs typeface="Helvetica Neue Light"/>
                <a:sym typeface="Helvetica Neue Light"/>
              </a:rPr>
              <a:t>donal.mulligan@dcu.ie</a:t>
            </a:r>
          </a:p>
        </p:txBody>
      </p:sp>
      <p:pic>
        <p:nvPicPr>
          <p:cNvPr id="182" name="Image" descr="Image"/>
          <p:cNvPicPr>
            <a:picLocks noChangeAspect="1"/>
          </p:cNvPicPr>
          <p:nvPr/>
        </p:nvPicPr>
        <p:blipFill>
          <a:blip r:embed="rId5">
            <a:extLst/>
          </a:blip>
          <a:stretch>
            <a:fillRect/>
          </a:stretch>
        </p:blipFill>
        <p:spPr>
          <a:xfrm>
            <a:off x="7308501" y="4706191"/>
            <a:ext cx="1175274" cy="4112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Rectangle"/>
          <p:cNvSpPr/>
          <p:nvPr/>
        </p:nvSpPr>
        <p:spPr>
          <a:xfrm>
            <a:off x="-10394" y="-6845"/>
            <a:ext cx="24404788" cy="13729690"/>
          </a:xfrm>
          <a:prstGeom prst="rect">
            <a:avLst/>
          </a:prstGeom>
          <a:solidFill>
            <a:srgbClr val="13344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pic>
        <p:nvPicPr>
          <p:cNvPr id="185" name="Image" descr="Image"/>
          <p:cNvPicPr>
            <a:picLocks noChangeAspect="1"/>
          </p:cNvPicPr>
          <p:nvPr/>
        </p:nvPicPr>
        <p:blipFill>
          <a:blip r:embed="rId2">
            <a:extLst/>
          </a:blip>
          <a:stretch>
            <a:fillRect/>
          </a:stretch>
        </p:blipFill>
        <p:spPr>
          <a:xfrm>
            <a:off x="20171626" y="12599613"/>
            <a:ext cx="3499397" cy="610062"/>
          </a:xfrm>
          <a:prstGeom prst="rect">
            <a:avLst/>
          </a:prstGeom>
          <a:ln w="12700">
            <a:miter lim="400000"/>
          </a:ln>
        </p:spPr>
      </p:pic>
      <p:pic>
        <p:nvPicPr>
          <p:cNvPr id="186" name="Image" descr="Image"/>
          <p:cNvPicPr>
            <a:picLocks noChangeAspect="1"/>
          </p:cNvPicPr>
          <p:nvPr/>
        </p:nvPicPr>
        <p:blipFill>
          <a:blip r:embed="rId3">
            <a:extLst/>
          </a:blip>
          <a:srcRect l="0" t="91854" r="0" b="0"/>
          <a:stretch>
            <a:fillRect/>
          </a:stretch>
        </p:blipFill>
        <p:spPr>
          <a:xfrm flipH="1">
            <a:off x="-1" y="-6971"/>
            <a:ext cx="24384001" cy="1117271"/>
          </a:xfrm>
          <a:prstGeom prst="rect">
            <a:avLst/>
          </a:prstGeom>
          <a:ln w="12700">
            <a:miter lim="400000"/>
          </a:ln>
        </p:spPr>
      </p:pic>
      <p:sp>
        <p:nvSpPr>
          <p:cNvPr id="187" name="AIMCJ"/>
          <p:cNvSpPr txBox="1"/>
          <p:nvPr/>
        </p:nvSpPr>
        <p:spPr>
          <a:xfrm>
            <a:off x="365335" y="12324655"/>
            <a:ext cx="2602607" cy="11599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lnSpc>
                <a:spcPct val="80000"/>
              </a:lnSpc>
              <a:spcBef>
                <a:spcPts val="0"/>
              </a:spcBef>
              <a:defRPr spc="-119" sz="6000">
                <a:solidFill>
                  <a:srgbClr val="FFFFFF"/>
                </a:solidFill>
                <a:latin typeface="Helvetica Neue Medium"/>
                <a:ea typeface="Helvetica Neue Medium"/>
                <a:cs typeface="Helvetica Neue Medium"/>
                <a:sym typeface="Helvetica Neue Medium"/>
              </a:defRPr>
            </a:pPr>
            <a:r>
              <a:rPr>
                <a:latin typeface="Helvetica Neue UltraLight"/>
                <a:ea typeface="Helvetica Neue UltraLight"/>
                <a:cs typeface="Helvetica Neue UltraLight"/>
                <a:sym typeface="Helvetica Neue UltraLight"/>
              </a:rPr>
              <a:t>AI</a:t>
            </a:r>
            <a:r>
              <a:t>MCJ</a:t>
            </a:r>
          </a:p>
        </p:txBody>
      </p:sp>
      <p:sp>
        <p:nvSpPr>
          <p:cNvPr id="188" name="Develop and pilot critical approaches for integration of AI in MCJ education, including consultation on legal and intellectual property issues…"/>
          <p:cNvSpPr txBox="1"/>
          <p:nvPr>
            <p:ph type="body" sz="half" idx="4294967295"/>
          </p:nvPr>
        </p:nvSpPr>
        <p:spPr>
          <a:xfrm>
            <a:off x="2810187" y="6739565"/>
            <a:ext cx="19208073" cy="4981746"/>
          </a:xfrm>
          <a:prstGeom prst="rect">
            <a:avLst/>
          </a:prstGeom>
        </p:spPr>
        <p:txBody>
          <a:bodyPr/>
          <a:lstStyle/>
          <a:p>
            <a:pPr marL="889000" indent="-889000">
              <a:buSzPct val="100000"/>
              <a:buAutoNum type="arabicPeriod" startAt="1"/>
              <a:defRPr sz="5000">
                <a:solidFill>
                  <a:srgbClr val="FFFFFF"/>
                </a:solidFill>
              </a:defRPr>
            </a:pPr>
            <a:r>
              <a:t>Develop and pilot critical approaches for integration of AI in MCJ education, including consultation on legal and intellectual property issues</a:t>
            </a:r>
          </a:p>
          <a:p>
            <a:pPr marL="889000" indent="-889000">
              <a:buSzPct val="100000"/>
              <a:buAutoNum type="arabicPeriod" startAt="1"/>
              <a:defRPr sz="5000">
                <a:solidFill>
                  <a:srgbClr val="FFFFFF"/>
                </a:solidFill>
              </a:defRPr>
            </a:pPr>
            <a:r>
              <a:t>Engage and educate staff on contemporary and emerging GenAI tech, and its implications for teaching &amp; learning - especially assessment</a:t>
            </a:r>
          </a:p>
        </p:txBody>
      </p:sp>
      <p:sp>
        <p:nvSpPr>
          <p:cNvPr id="189" name="AIMCJ was funded by DCU Quality Improvement &amp; Development (QuID) to address impacts of emerging Generative AI (GenAI) tools on Media, Communications, and Journalism. It sought to:"/>
          <p:cNvSpPr txBox="1"/>
          <p:nvPr/>
        </p:nvSpPr>
        <p:spPr>
          <a:xfrm>
            <a:off x="1965289" y="2297874"/>
            <a:ext cx="20897871" cy="35633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6000">
                <a:solidFill>
                  <a:srgbClr val="FFFFFF"/>
                </a:solidFill>
                <a:latin typeface="Helvetica Neue Light"/>
                <a:ea typeface="Helvetica Neue Light"/>
                <a:cs typeface="Helvetica Neue Light"/>
                <a:sym typeface="Helvetica Neue Light"/>
              </a:defRPr>
            </a:pPr>
            <a:r>
              <a:rPr>
                <a:latin typeface="Helvetica Neue Thin"/>
                <a:ea typeface="Helvetica Neue Thin"/>
                <a:cs typeface="Helvetica Neue Thin"/>
                <a:sym typeface="Helvetica Neue Thin"/>
              </a:rPr>
              <a:t>AI</a:t>
            </a:r>
            <a:r>
              <a:rPr b="1">
                <a:latin typeface="+mn-lt"/>
                <a:ea typeface="+mn-ea"/>
                <a:cs typeface="+mn-cs"/>
                <a:sym typeface="Helvetica Neue"/>
              </a:rPr>
              <a:t>MCJ</a:t>
            </a:r>
            <a:r>
              <a:t> was funded by DCU Quality Improvement &amp; Development (QuID) to </a:t>
            </a:r>
            <a:r>
              <a:rPr>
                <a:latin typeface="Helvetica Neue Medium"/>
                <a:ea typeface="Helvetica Neue Medium"/>
                <a:cs typeface="Helvetica Neue Medium"/>
                <a:sym typeface="Helvetica Neue Medium"/>
              </a:rPr>
              <a:t>address impacts of emerging Generative AI </a:t>
            </a:r>
            <a:r>
              <a:t>(GenAI) </a:t>
            </a:r>
            <a:r>
              <a:rPr>
                <a:latin typeface="Helvetica Neue Medium"/>
                <a:ea typeface="Helvetica Neue Medium"/>
                <a:cs typeface="Helvetica Neue Medium"/>
                <a:sym typeface="Helvetica Neue Medium"/>
              </a:rPr>
              <a:t>tools on Media, Communications, and Journalism. </a:t>
            </a:r>
            <a:r>
              <a:t>It sought to:</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Rectangle"/>
          <p:cNvSpPr/>
          <p:nvPr/>
        </p:nvSpPr>
        <p:spPr>
          <a:xfrm>
            <a:off x="-10394" y="-6845"/>
            <a:ext cx="24404788" cy="13729690"/>
          </a:xfrm>
          <a:prstGeom prst="rect">
            <a:avLst/>
          </a:prstGeom>
          <a:solidFill>
            <a:srgbClr val="F09D4C"/>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pic>
        <p:nvPicPr>
          <p:cNvPr id="192" name="DCU_Digital_Logo_Offiial_Navy_Landscape_0.png" descr="DCU_Digital_Logo_Offiial_Navy_Landscape_0.png"/>
          <p:cNvPicPr>
            <a:picLocks noChangeAspect="1"/>
          </p:cNvPicPr>
          <p:nvPr/>
        </p:nvPicPr>
        <p:blipFill>
          <a:blip r:embed="rId2">
            <a:extLst/>
          </a:blip>
          <a:stretch>
            <a:fillRect/>
          </a:stretch>
        </p:blipFill>
        <p:spPr>
          <a:xfrm>
            <a:off x="20211060" y="12599613"/>
            <a:ext cx="3499398" cy="610062"/>
          </a:xfrm>
          <a:prstGeom prst="rect">
            <a:avLst/>
          </a:prstGeom>
          <a:ln w="12700">
            <a:miter lim="400000"/>
          </a:ln>
        </p:spPr>
      </p:pic>
      <p:sp>
        <p:nvSpPr>
          <p:cNvPr id="193" name="AIMCJ"/>
          <p:cNvSpPr txBox="1"/>
          <p:nvPr/>
        </p:nvSpPr>
        <p:spPr>
          <a:xfrm>
            <a:off x="365335" y="12324655"/>
            <a:ext cx="2602607" cy="11599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lnSpc>
                <a:spcPct val="80000"/>
              </a:lnSpc>
              <a:spcBef>
                <a:spcPts val="0"/>
              </a:spcBef>
              <a:defRPr spc="-119" sz="6000">
                <a:solidFill>
                  <a:srgbClr val="13324E"/>
                </a:solidFill>
                <a:latin typeface="Helvetica Neue Medium"/>
                <a:ea typeface="Helvetica Neue Medium"/>
                <a:cs typeface="Helvetica Neue Medium"/>
                <a:sym typeface="Helvetica Neue Medium"/>
              </a:defRPr>
            </a:pPr>
            <a:r>
              <a:rPr>
                <a:latin typeface="Helvetica Neue UltraLight"/>
                <a:ea typeface="Helvetica Neue UltraLight"/>
                <a:cs typeface="Helvetica Neue UltraLight"/>
                <a:sym typeface="Helvetica Neue UltraLight"/>
              </a:rPr>
              <a:t>AI</a:t>
            </a:r>
            <a:r>
              <a:t>MCJ</a:t>
            </a:r>
          </a:p>
        </p:txBody>
      </p:sp>
      <p:sp>
        <p:nvSpPr>
          <p:cNvPr id="194" name="&quot;develop and pilot critical approaches for integration of AI in MCJ education&quot;"/>
          <p:cNvSpPr txBox="1"/>
          <p:nvPr/>
        </p:nvSpPr>
        <p:spPr>
          <a:xfrm>
            <a:off x="1763267" y="1025192"/>
            <a:ext cx="18320202" cy="23915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8000">
                <a:solidFill>
                  <a:srgbClr val="12324D"/>
                </a:solidFill>
                <a:latin typeface="Helvetica Neue Light"/>
                <a:ea typeface="Helvetica Neue Light"/>
                <a:cs typeface="Helvetica Neue Light"/>
                <a:sym typeface="Helvetica Neue Light"/>
              </a:defRPr>
            </a:lvl1pPr>
          </a:lstStyle>
          <a:p>
            <a:pPr/>
            <a:r>
              <a:t>"develop and pilot critical approaches for integration of AI in MCJ education"</a:t>
            </a:r>
          </a:p>
        </p:txBody>
      </p:sp>
      <p:sp>
        <p:nvSpPr>
          <p:cNvPr id="195" name="The project directly funded subscriptions for staff trials of specific GenAI tools related to media production…"/>
          <p:cNvSpPr txBox="1"/>
          <p:nvPr>
            <p:ph type="body" idx="4294967295"/>
          </p:nvPr>
        </p:nvSpPr>
        <p:spPr>
          <a:xfrm>
            <a:off x="2567761" y="3950251"/>
            <a:ext cx="20783841" cy="7840902"/>
          </a:xfrm>
          <a:prstGeom prst="rect">
            <a:avLst/>
          </a:prstGeom>
        </p:spPr>
        <p:txBody>
          <a:bodyPr/>
          <a:lstStyle/>
          <a:p>
            <a:pPr defTabSz="2340805">
              <a:spcBef>
                <a:spcPts val="4300"/>
              </a:spcBef>
              <a:defRPr>
                <a:solidFill>
                  <a:srgbClr val="FFFFFF"/>
                </a:solidFill>
              </a:defRPr>
            </a:pPr>
            <a:r>
              <a:t>The project </a:t>
            </a:r>
            <a:r>
              <a:rPr>
                <a:latin typeface="Helvetica Neue Medium"/>
                <a:ea typeface="Helvetica Neue Medium"/>
                <a:cs typeface="Helvetica Neue Medium"/>
                <a:sym typeface="Helvetica Neue Medium"/>
              </a:rPr>
              <a:t>directly funded subscriptions for staff trials of specific GenAI tools</a:t>
            </a:r>
            <a:r>
              <a:t> related to media production</a:t>
            </a:r>
          </a:p>
          <a:p>
            <a:pPr defTabSz="2340805">
              <a:spcBef>
                <a:spcPts val="4300"/>
              </a:spcBef>
              <a:defRPr>
                <a:solidFill>
                  <a:srgbClr val="FFFFFF"/>
                </a:solidFill>
              </a:defRPr>
            </a:pPr>
            <a:r>
              <a:t>The project provided a </a:t>
            </a:r>
            <a:r>
              <a:rPr>
                <a:latin typeface="Helvetica Neue Medium"/>
                <a:ea typeface="Helvetica Neue Medium"/>
                <a:cs typeface="Helvetica Neue Medium"/>
                <a:sym typeface="Helvetica Neue Medium"/>
              </a:rPr>
              <a:t>collaborative community of practice</a:t>
            </a:r>
            <a:r>
              <a:t> for deploying these tools (or not!) in teaching and assessment contexts and allowed lecturers to share successes and challenges with these.</a:t>
            </a:r>
          </a:p>
          <a:p>
            <a:pPr defTabSz="2340805">
              <a:spcBef>
                <a:spcPts val="4300"/>
              </a:spcBef>
              <a:defRPr>
                <a:solidFill>
                  <a:srgbClr val="FFFFFF"/>
                </a:solidFill>
              </a:defRPr>
            </a:pPr>
            <a:r>
              <a:t>The project allowed for the the development of </a:t>
            </a:r>
            <a:r>
              <a:rPr>
                <a:latin typeface="Helvetica Neue Medium"/>
                <a:ea typeface="Helvetica Neue Medium"/>
                <a:cs typeface="Helvetica Neue Medium"/>
                <a:sym typeface="Helvetica Neue Medium"/>
              </a:rPr>
              <a:t>School policy for GenAI tool integration</a:t>
            </a:r>
            <a:r>
              <a:t>.</a:t>
            </a:r>
          </a:p>
          <a:p>
            <a:pPr defTabSz="2340805">
              <a:spcBef>
                <a:spcPts val="4300"/>
              </a:spcBef>
              <a:defRPr>
                <a:solidFill>
                  <a:srgbClr val="FFFFFF"/>
                </a:solidFill>
              </a:defRPr>
            </a:pPr>
            <a:r>
              <a:t>The project resulted in the development and testing of </a:t>
            </a:r>
            <a:r>
              <a:rPr>
                <a:latin typeface="Helvetica Neue Medium"/>
                <a:ea typeface="Helvetica Neue Medium"/>
                <a:cs typeface="Helvetica Neue Medium"/>
                <a:sym typeface="Helvetica Neue Medium"/>
              </a:rPr>
              <a:t>a novel and effective model for student citation of GenAI tool use</a:t>
            </a:r>
            <a:r>
              <a:t> (</a:t>
            </a:r>
            <a:r>
              <a:rPr b="1"/>
              <a:t>TOPIC</a:t>
            </a:r>
            <a:r>
              <a: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Rectangle"/>
          <p:cNvSpPr/>
          <p:nvPr/>
        </p:nvSpPr>
        <p:spPr>
          <a:xfrm>
            <a:off x="-10394" y="-6845"/>
            <a:ext cx="24404788" cy="13729690"/>
          </a:xfrm>
          <a:prstGeom prst="rect">
            <a:avLst/>
          </a:prstGeom>
          <a:solidFill>
            <a:srgbClr val="58BF93"/>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pic>
        <p:nvPicPr>
          <p:cNvPr id="198" name="DCU_Digital_Logo_Offiial_Navy_Landscape_0.png" descr="DCU_Digital_Logo_Offiial_Navy_Landscape_0.png"/>
          <p:cNvPicPr>
            <a:picLocks noChangeAspect="1"/>
          </p:cNvPicPr>
          <p:nvPr/>
        </p:nvPicPr>
        <p:blipFill>
          <a:blip r:embed="rId2">
            <a:extLst/>
          </a:blip>
          <a:stretch>
            <a:fillRect/>
          </a:stretch>
        </p:blipFill>
        <p:spPr>
          <a:xfrm>
            <a:off x="20211060" y="12599613"/>
            <a:ext cx="3499398" cy="610062"/>
          </a:xfrm>
          <a:prstGeom prst="rect">
            <a:avLst/>
          </a:prstGeom>
          <a:ln w="12700">
            <a:miter lim="400000"/>
          </a:ln>
        </p:spPr>
      </p:pic>
      <p:sp>
        <p:nvSpPr>
          <p:cNvPr id="199" name="AIMCJ"/>
          <p:cNvSpPr txBox="1"/>
          <p:nvPr/>
        </p:nvSpPr>
        <p:spPr>
          <a:xfrm>
            <a:off x="365335" y="12324655"/>
            <a:ext cx="2602607" cy="11599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lnSpc>
                <a:spcPct val="80000"/>
              </a:lnSpc>
              <a:spcBef>
                <a:spcPts val="0"/>
              </a:spcBef>
              <a:defRPr spc="-119" sz="6000">
                <a:solidFill>
                  <a:srgbClr val="12324E"/>
                </a:solidFill>
                <a:latin typeface="Helvetica Neue Medium"/>
                <a:ea typeface="Helvetica Neue Medium"/>
                <a:cs typeface="Helvetica Neue Medium"/>
                <a:sym typeface="Helvetica Neue Medium"/>
              </a:defRPr>
            </a:pPr>
            <a:r>
              <a:rPr>
                <a:latin typeface="Helvetica Neue UltraLight"/>
                <a:ea typeface="Helvetica Neue UltraLight"/>
                <a:cs typeface="Helvetica Neue UltraLight"/>
                <a:sym typeface="Helvetica Neue UltraLight"/>
              </a:rPr>
              <a:t>AI</a:t>
            </a:r>
            <a:r>
              <a:t>MCJ</a:t>
            </a:r>
          </a:p>
        </p:txBody>
      </p:sp>
      <p:sp>
        <p:nvSpPr>
          <p:cNvPr id="200" name="The project provided funding for consultation with a legal expert from the Law Library of Ireland to help address specific concerns about the intellectual property and data-handling implications of the integration and use of GenAI tools in teaching.…"/>
          <p:cNvSpPr txBox="1"/>
          <p:nvPr>
            <p:ph type="body" idx="4294967295"/>
          </p:nvPr>
        </p:nvSpPr>
        <p:spPr>
          <a:xfrm>
            <a:off x="2567761" y="3950251"/>
            <a:ext cx="20783841" cy="7840902"/>
          </a:xfrm>
          <a:prstGeom prst="rect">
            <a:avLst/>
          </a:prstGeom>
        </p:spPr>
        <p:txBody>
          <a:bodyPr/>
          <a:lstStyle/>
          <a:p>
            <a:pPr marL="615950" indent="-615950" defTabSz="2365188">
              <a:spcBef>
                <a:spcPts val="4300"/>
              </a:spcBef>
              <a:defRPr sz="4850">
                <a:solidFill>
                  <a:srgbClr val="FFFFFF"/>
                </a:solidFill>
              </a:defRPr>
            </a:pPr>
            <a:r>
              <a:t>The project provided funding for consultation with a legal expert from the </a:t>
            </a:r>
            <a:r>
              <a:rPr i="1"/>
              <a:t>Law Library of Ireland</a:t>
            </a:r>
            <a:r>
              <a:t> to help address specific concerns about the intellectual property and data-handling implications of the integration and use of GenAI tools in teaching.</a:t>
            </a:r>
          </a:p>
          <a:p>
            <a:pPr marL="615950" indent="-615950" defTabSz="2365188">
              <a:spcBef>
                <a:spcPts val="4300"/>
              </a:spcBef>
              <a:defRPr sz="4850">
                <a:solidFill>
                  <a:srgbClr val="FFFFFF"/>
                </a:solidFill>
              </a:defRPr>
            </a:pPr>
            <a:r>
              <a:rPr i="1">
                <a:latin typeface="Helvetica Neue Light"/>
                <a:ea typeface="Helvetica Neue Light"/>
                <a:cs typeface="Helvetica Neue Light"/>
                <a:sym typeface="Helvetica Neue Light"/>
              </a:rPr>
              <a:t>This component of the project was only partially successful</a:t>
            </a:r>
            <a:r>
              <a:t> - the consultant was unable to complete evaluations within the project timescale, though provided valuable insights and review without charge.</a:t>
            </a:r>
          </a:p>
          <a:p>
            <a:pPr marL="615950" indent="-615950" defTabSz="2365188">
              <a:spcBef>
                <a:spcPts val="4300"/>
              </a:spcBef>
              <a:defRPr sz="4850">
                <a:solidFill>
                  <a:srgbClr val="FFFFFF"/>
                </a:solidFill>
              </a:defRPr>
            </a:pPr>
            <a:r>
              <a:t>This aspect provided a much more solid basis for the School's development of policy on GenAI tool integration in assignments, as well as informing imperatives for training staff.</a:t>
            </a:r>
          </a:p>
        </p:txBody>
      </p:sp>
      <p:sp>
        <p:nvSpPr>
          <p:cNvPr id="201" name="&quot;consultation on legal and intellectual property issues&quot;"/>
          <p:cNvSpPr txBox="1"/>
          <p:nvPr/>
        </p:nvSpPr>
        <p:spPr>
          <a:xfrm>
            <a:off x="1763267" y="1025192"/>
            <a:ext cx="18320202" cy="23915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8000">
                <a:solidFill>
                  <a:srgbClr val="12324D"/>
                </a:solidFill>
                <a:latin typeface="Helvetica Neue Light"/>
                <a:ea typeface="Helvetica Neue Light"/>
                <a:cs typeface="Helvetica Neue Light"/>
                <a:sym typeface="Helvetica Neue Light"/>
              </a:defRPr>
            </a:lvl1pPr>
          </a:lstStyle>
          <a:p>
            <a:pPr/>
            <a:r>
              <a:t>"consultation on legal and intellectual property issues"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Rectangle"/>
          <p:cNvSpPr/>
          <p:nvPr/>
        </p:nvSpPr>
        <p:spPr>
          <a:xfrm>
            <a:off x="-10394" y="-6845"/>
            <a:ext cx="24404788" cy="13729690"/>
          </a:xfrm>
          <a:prstGeom prst="rect">
            <a:avLst/>
          </a:prstGeom>
          <a:solidFill>
            <a:srgbClr val="F09D4C"/>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pic>
        <p:nvPicPr>
          <p:cNvPr id="204" name="DCU_Digital_Logo_Offiial_Navy_Landscape_0.png" descr="DCU_Digital_Logo_Offiial_Navy_Landscape_0.png"/>
          <p:cNvPicPr>
            <a:picLocks noChangeAspect="1"/>
          </p:cNvPicPr>
          <p:nvPr/>
        </p:nvPicPr>
        <p:blipFill>
          <a:blip r:embed="rId2">
            <a:extLst/>
          </a:blip>
          <a:stretch>
            <a:fillRect/>
          </a:stretch>
        </p:blipFill>
        <p:spPr>
          <a:xfrm>
            <a:off x="20211060" y="12599613"/>
            <a:ext cx="3499398" cy="610062"/>
          </a:xfrm>
          <a:prstGeom prst="rect">
            <a:avLst/>
          </a:prstGeom>
          <a:ln w="12700">
            <a:miter lim="400000"/>
          </a:ln>
        </p:spPr>
      </p:pic>
      <p:sp>
        <p:nvSpPr>
          <p:cNvPr id="205" name="AIMCJ"/>
          <p:cNvSpPr txBox="1"/>
          <p:nvPr/>
        </p:nvSpPr>
        <p:spPr>
          <a:xfrm>
            <a:off x="365335" y="12324655"/>
            <a:ext cx="2602607" cy="11599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lnSpc>
                <a:spcPct val="80000"/>
              </a:lnSpc>
              <a:spcBef>
                <a:spcPts val="0"/>
              </a:spcBef>
              <a:defRPr spc="-119" sz="6000">
                <a:solidFill>
                  <a:srgbClr val="13324E"/>
                </a:solidFill>
                <a:latin typeface="Helvetica Neue Medium"/>
                <a:ea typeface="Helvetica Neue Medium"/>
                <a:cs typeface="Helvetica Neue Medium"/>
                <a:sym typeface="Helvetica Neue Medium"/>
              </a:defRPr>
            </a:pPr>
            <a:r>
              <a:rPr>
                <a:latin typeface="Helvetica Neue UltraLight"/>
                <a:ea typeface="Helvetica Neue UltraLight"/>
                <a:cs typeface="Helvetica Neue UltraLight"/>
                <a:sym typeface="Helvetica Neue UltraLight"/>
              </a:rPr>
              <a:t>AI</a:t>
            </a:r>
            <a:r>
              <a:t>MCJ</a:t>
            </a:r>
          </a:p>
        </p:txBody>
      </p:sp>
      <p:sp>
        <p:nvSpPr>
          <p:cNvPr id="206" name="&quot;Engage and educate staff on contemporary and emerging GenAI tech, and its implications for teaching &amp; learning&quot;"/>
          <p:cNvSpPr txBox="1"/>
          <p:nvPr/>
        </p:nvSpPr>
        <p:spPr>
          <a:xfrm>
            <a:off x="1217809" y="1198361"/>
            <a:ext cx="22460459" cy="18431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
                <a:solidFill>
                  <a:srgbClr val="12324D"/>
                </a:solidFill>
                <a:latin typeface="Helvetica Neue Light"/>
                <a:ea typeface="Helvetica Neue Light"/>
                <a:cs typeface="Helvetica Neue Light"/>
                <a:sym typeface="Helvetica Neue Light"/>
              </a:defRPr>
            </a:lvl1pPr>
          </a:lstStyle>
          <a:p>
            <a:pPr/>
            <a:r>
              <a:t>"Engage and educate staff on contemporary and emerging GenAI tech, and its implications for teaching &amp; learning"</a:t>
            </a:r>
          </a:p>
        </p:txBody>
      </p:sp>
      <p:sp>
        <p:nvSpPr>
          <p:cNvPr id="207" name="Based on tools used by staff and legal insights provided, staff training workshops and a GenAI Primer session were held.…"/>
          <p:cNvSpPr txBox="1"/>
          <p:nvPr>
            <p:ph type="body" sz="half" idx="4294967295"/>
          </p:nvPr>
        </p:nvSpPr>
        <p:spPr>
          <a:xfrm>
            <a:off x="2056118" y="3712539"/>
            <a:ext cx="16787286" cy="7941135"/>
          </a:xfrm>
          <a:prstGeom prst="rect">
            <a:avLst/>
          </a:prstGeom>
        </p:spPr>
        <p:txBody>
          <a:bodyPr/>
          <a:lstStyle/>
          <a:p>
            <a:pPr marL="615950" indent="-615950" defTabSz="2365188">
              <a:spcBef>
                <a:spcPts val="4300"/>
              </a:spcBef>
              <a:defRPr sz="4850">
                <a:solidFill>
                  <a:srgbClr val="FFFFFF"/>
                </a:solidFill>
              </a:defRPr>
            </a:pPr>
            <a:r>
              <a:t>Based on tools used by staff and legal insights provided, </a:t>
            </a:r>
            <a:r>
              <a:rPr b="1"/>
              <a:t>staff training workshops</a:t>
            </a:r>
            <a:r>
              <a:t> and a </a:t>
            </a:r>
            <a:r>
              <a:rPr b="1"/>
              <a:t>GenAI Primer session</a:t>
            </a:r>
            <a:r>
              <a:t> were held.</a:t>
            </a:r>
          </a:p>
          <a:p>
            <a:pPr lvl="1" marL="1207262" indent="-615950" defTabSz="2365188">
              <a:spcBef>
                <a:spcPts val="4300"/>
              </a:spcBef>
              <a:defRPr sz="4850">
                <a:solidFill>
                  <a:srgbClr val="FFFFFF"/>
                </a:solidFill>
              </a:defRPr>
            </a:pPr>
            <a:r>
              <a:t>These were integrated with School meetings and had high attendance -</a:t>
            </a:r>
            <a:r>
              <a:rPr i="1"/>
              <a:t> </a:t>
            </a:r>
            <a:r>
              <a:rPr i="1">
                <a:latin typeface="Helvetica Neue Thin"/>
                <a:ea typeface="Helvetica Neue Thin"/>
                <a:cs typeface="Helvetica Neue Thin"/>
                <a:sym typeface="Helvetica Neue Thin"/>
              </a:rPr>
              <a:t>having funding for coffee and lunch helped!</a:t>
            </a:r>
            <a:endParaRPr i="1"/>
          </a:p>
          <a:p>
            <a:pPr marL="615950" indent="-615950" defTabSz="2365188">
              <a:spcBef>
                <a:spcPts val="4300"/>
              </a:spcBef>
              <a:defRPr sz="4850">
                <a:solidFill>
                  <a:srgbClr val="FFFFFF"/>
                </a:solidFill>
              </a:defRPr>
            </a:pPr>
            <a:r>
              <a:t>A further </a:t>
            </a:r>
            <a:r>
              <a:rPr b="1"/>
              <a:t>GenAI-in-practice session</a:t>
            </a:r>
            <a:r>
              <a:t> will follow at the end of semester (06 December 2024) where staff will present successes and failures in their use of GenAI tools in T&amp;L</a:t>
            </a:r>
          </a:p>
        </p:txBody>
      </p:sp>
      <p:grpSp>
        <p:nvGrpSpPr>
          <p:cNvPr id="217" name="Group"/>
          <p:cNvGrpSpPr/>
          <p:nvPr/>
        </p:nvGrpSpPr>
        <p:grpSpPr>
          <a:xfrm>
            <a:off x="18879722" y="3612909"/>
            <a:ext cx="4809781" cy="4640480"/>
            <a:chOff x="-134264" y="-99630"/>
            <a:chExt cx="4809780" cy="4640478"/>
          </a:xfrm>
        </p:grpSpPr>
        <p:grpSp>
          <p:nvGrpSpPr>
            <p:cNvPr id="210" name="Screenshot 2024-11-28 at 00.45.02.png"/>
            <p:cNvGrpSpPr/>
            <p:nvPr/>
          </p:nvGrpSpPr>
          <p:grpSpPr>
            <a:xfrm rot="21300000">
              <a:off x="394052" y="77661"/>
              <a:ext cx="4179012" cy="2533484"/>
              <a:chOff x="0" y="0"/>
              <a:chExt cx="4179010" cy="2533482"/>
            </a:xfrm>
          </p:grpSpPr>
          <p:pic>
            <p:nvPicPr>
              <p:cNvPr id="209" name="Screenshot 2024-11-28 at 00.45.02.png" descr="Screenshot 2024-11-28 at 00.45.02.png"/>
              <p:cNvPicPr>
                <a:picLocks noChangeAspect="1"/>
              </p:cNvPicPr>
              <p:nvPr/>
            </p:nvPicPr>
            <p:blipFill>
              <a:blip r:embed="rId3">
                <a:extLst/>
              </a:blip>
              <a:stretch>
                <a:fillRect/>
              </a:stretch>
            </p:blipFill>
            <p:spPr>
              <a:xfrm>
                <a:off x="127000" y="88900"/>
                <a:ext cx="3925011" cy="2203283"/>
              </a:xfrm>
              <a:prstGeom prst="rect">
                <a:avLst/>
              </a:prstGeom>
              <a:ln>
                <a:noFill/>
              </a:ln>
              <a:effectLst/>
            </p:spPr>
          </p:pic>
          <p:pic>
            <p:nvPicPr>
              <p:cNvPr id="208" name="Screenshot 2024-11-28 at 00.45.02.png" descr="Screenshot 2024-11-28 at 00.45.02.png"/>
              <p:cNvPicPr>
                <a:picLocks noChangeAspect="0"/>
              </p:cNvPicPr>
              <p:nvPr/>
            </p:nvPicPr>
            <p:blipFill>
              <a:blip r:embed="rId4">
                <a:extLst/>
              </a:blip>
              <a:stretch>
                <a:fillRect/>
              </a:stretch>
            </p:blipFill>
            <p:spPr>
              <a:xfrm>
                <a:off x="0" y="0"/>
                <a:ext cx="4179011" cy="2533483"/>
              </a:xfrm>
              <a:prstGeom prst="rect">
                <a:avLst/>
              </a:prstGeom>
              <a:effectLst/>
            </p:spPr>
          </p:pic>
        </p:grpSp>
        <p:grpSp>
          <p:nvGrpSpPr>
            <p:cNvPr id="213" name="Screenshot 2024-11-28 at 00.45.28.png"/>
            <p:cNvGrpSpPr/>
            <p:nvPr/>
          </p:nvGrpSpPr>
          <p:grpSpPr>
            <a:xfrm>
              <a:off x="188656" y="1144713"/>
              <a:ext cx="4205398" cy="2540080"/>
              <a:chOff x="0" y="0"/>
              <a:chExt cx="4205396" cy="2540079"/>
            </a:xfrm>
          </p:grpSpPr>
          <p:pic>
            <p:nvPicPr>
              <p:cNvPr id="212" name="Screenshot 2024-11-28 at 00.45.28.png" descr="Screenshot 2024-11-28 at 00.45.28.png"/>
              <p:cNvPicPr>
                <a:picLocks noChangeAspect="1"/>
              </p:cNvPicPr>
              <p:nvPr/>
            </p:nvPicPr>
            <p:blipFill>
              <a:blip r:embed="rId5">
                <a:extLst/>
              </a:blip>
              <a:stretch>
                <a:fillRect/>
              </a:stretch>
            </p:blipFill>
            <p:spPr>
              <a:xfrm>
                <a:off x="126999" y="88900"/>
                <a:ext cx="3951398" cy="2209880"/>
              </a:xfrm>
              <a:prstGeom prst="rect">
                <a:avLst/>
              </a:prstGeom>
              <a:ln>
                <a:noFill/>
              </a:ln>
              <a:effectLst/>
            </p:spPr>
          </p:pic>
          <p:pic>
            <p:nvPicPr>
              <p:cNvPr id="211" name="Screenshot 2024-11-28 at 00.45.28.png" descr="Screenshot 2024-11-28 at 00.45.28.png"/>
              <p:cNvPicPr>
                <a:picLocks noChangeAspect="0"/>
              </p:cNvPicPr>
              <p:nvPr/>
            </p:nvPicPr>
            <p:blipFill>
              <a:blip r:embed="rId6">
                <a:extLst/>
              </a:blip>
              <a:stretch>
                <a:fillRect/>
              </a:stretch>
            </p:blipFill>
            <p:spPr>
              <a:xfrm>
                <a:off x="-1" y="0"/>
                <a:ext cx="4205398" cy="2540080"/>
              </a:xfrm>
              <a:prstGeom prst="rect">
                <a:avLst/>
              </a:prstGeom>
              <a:effectLst/>
            </p:spPr>
          </p:pic>
        </p:grpSp>
        <p:grpSp>
          <p:nvGrpSpPr>
            <p:cNvPr id="216" name="Screenshot 2024-11-28 at 00.44.46.png"/>
            <p:cNvGrpSpPr/>
            <p:nvPr/>
          </p:nvGrpSpPr>
          <p:grpSpPr>
            <a:xfrm rot="21300000">
              <a:off x="-31563" y="1822627"/>
              <a:ext cx="4198801" cy="2540080"/>
              <a:chOff x="0" y="0"/>
              <a:chExt cx="4198799" cy="2540079"/>
            </a:xfrm>
          </p:grpSpPr>
          <p:pic>
            <p:nvPicPr>
              <p:cNvPr id="215" name="Screenshot 2024-11-28 at 00.44.46.png" descr="Screenshot 2024-11-28 at 00.44.46.png"/>
              <p:cNvPicPr>
                <a:picLocks noChangeAspect="1"/>
              </p:cNvPicPr>
              <p:nvPr/>
            </p:nvPicPr>
            <p:blipFill>
              <a:blip r:embed="rId7">
                <a:extLst/>
              </a:blip>
              <a:stretch>
                <a:fillRect/>
              </a:stretch>
            </p:blipFill>
            <p:spPr>
              <a:xfrm>
                <a:off x="127000" y="88900"/>
                <a:ext cx="3944800" cy="2209880"/>
              </a:xfrm>
              <a:prstGeom prst="rect">
                <a:avLst/>
              </a:prstGeom>
              <a:ln>
                <a:noFill/>
              </a:ln>
              <a:effectLst/>
            </p:spPr>
          </p:pic>
          <p:pic>
            <p:nvPicPr>
              <p:cNvPr id="214" name="Screenshot 2024-11-28 at 00.44.46.png" descr="Screenshot 2024-11-28 at 00.44.46.png"/>
              <p:cNvPicPr>
                <a:picLocks noChangeAspect="0"/>
              </p:cNvPicPr>
              <p:nvPr/>
            </p:nvPicPr>
            <p:blipFill>
              <a:blip r:embed="rId8">
                <a:extLst/>
              </a:blip>
              <a:stretch>
                <a:fillRect/>
              </a:stretch>
            </p:blipFill>
            <p:spPr>
              <a:xfrm>
                <a:off x="0" y="0"/>
                <a:ext cx="4198800" cy="2540080"/>
              </a:xfrm>
              <a:prstGeom prst="rect">
                <a:avLst/>
              </a:prstGeom>
              <a:effectLst/>
            </p:spPr>
          </p:pic>
        </p:grpSp>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Rectangle"/>
          <p:cNvSpPr/>
          <p:nvPr/>
        </p:nvSpPr>
        <p:spPr>
          <a:xfrm>
            <a:off x="-10394" y="-6845"/>
            <a:ext cx="24404788" cy="13729690"/>
          </a:xfrm>
          <a:prstGeom prst="rect">
            <a:avLst/>
          </a:prstGeom>
          <a:solidFill>
            <a:srgbClr val="58BF93"/>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pic>
        <p:nvPicPr>
          <p:cNvPr id="220" name="DCU_Digital_Logo_Offiial_Navy_Landscape_0.png" descr="DCU_Digital_Logo_Offiial_Navy_Landscape_0.png"/>
          <p:cNvPicPr>
            <a:picLocks noChangeAspect="1"/>
          </p:cNvPicPr>
          <p:nvPr/>
        </p:nvPicPr>
        <p:blipFill>
          <a:blip r:embed="rId2">
            <a:extLst/>
          </a:blip>
          <a:stretch>
            <a:fillRect/>
          </a:stretch>
        </p:blipFill>
        <p:spPr>
          <a:xfrm>
            <a:off x="20211060" y="12599613"/>
            <a:ext cx="3499398" cy="610062"/>
          </a:xfrm>
          <a:prstGeom prst="rect">
            <a:avLst/>
          </a:prstGeom>
          <a:ln w="12700">
            <a:miter lim="400000"/>
          </a:ln>
        </p:spPr>
      </p:pic>
      <p:sp>
        <p:nvSpPr>
          <p:cNvPr id="221" name="AIMCJ"/>
          <p:cNvSpPr txBox="1"/>
          <p:nvPr/>
        </p:nvSpPr>
        <p:spPr>
          <a:xfrm>
            <a:off x="365335" y="12324655"/>
            <a:ext cx="2602607" cy="11599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lnSpc>
                <a:spcPct val="80000"/>
              </a:lnSpc>
              <a:spcBef>
                <a:spcPts val="0"/>
              </a:spcBef>
              <a:defRPr spc="-119" sz="6000">
                <a:solidFill>
                  <a:srgbClr val="12324E"/>
                </a:solidFill>
                <a:latin typeface="Helvetica Neue Medium"/>
                <a:ea typeface="Helvetica Neue Medium"/>
                <a:cs typeface="Helvetica Neue Medium"/>
                <a:sym typeface="Helvetica Neue Medium"/>
              </a:defRPr>
            </a:pPr>
            <a:r>
              <a:rPr>
                <a:latin typeface="Helvetica Neue UltraLight"/>
                <a:ea typeface="Helvetica Neue UltraLight"/>
                <a:cs typeface="Helvetica Neue UltraLight"/>
                <a:sym typeface="Helvetica Neue UltraLight"/>
              </a:rPr>
              <a:t>AI</a:t>
            </a:r>
            <a:r>
              <a:t>MCJ</a:t>
            </a:r>
          </a:p>
        </p:txBody>
      </p:sp>
      <p:sp>
        <p:nvSpPr>
          <p:cNvPr id="222" name="The project budgeted for an alumni event where contextual use of GenAI tools in MCJ industry could be discussed. Ultimately, this funding was not needed as alumni covered the cost of the event, which was crucial in terms of updating Graduate Skills expec"/>
          <p:cNvSpPr txBox="1"/>
          <p:nvPr>
            <p:ph type="body" idx="4294967295"/>
          </p:nvPr>
        </p:nvSpPr>
        <p:spPr>
          <a:xfrm>
            <a:off x="2486953" y="3672275"/>
            <a:ext cx="20783840" cy="7840902"/>
          </a:xfrm>
          <a:prstGeom prst="rect">
            <a:avLst/>
          </a:prstGeom>
        </p:spPr>
        <p:txBody>
          <a:bodyPr/>
          <a:lstStyle/>
          <a:p>
            <a:pPr marL="635000" indent="-635000">
              <a:defRPr sz="5000">
                <a:solidFill>
                  <a:srgbClr val="FFFFFF"/>
                </a:solidFill>
              </a:defRPr>
            </a:pPr>
            <a:r>
              <a:t>The project budgeted for an </a:t>
            </a:r>
            <a:r>
              <a:rPr>
                <a:latin typeface="Helvetica Neue Medium"/>
                <a:ea typeface="Helvetica Neue Medium"/>
                <a:cs typeface="Helvetica Neue Medium"/>
                <a:sym typeface="Helvetica Neue Medium"/>
              </a:rPr>
              <a:t>alumni event</a:t>
            </a:r>
            <a:r>
              <a:t> where contextual use of GenAI tools in MCJ industry could be discussed. Ultimately, this funding was not needed as alumni covered the cost of the event, which was crucial in terms of updating</a:t>
            </a:r>
            <a:r>
              <a:rPr b="1"/>
              <a:t> Graduate Skills expectations</a:t>
            </a:r>
            <a:endParaRPr b="1"/>
          </a:p>
          <a:p>
            <a:pPr marL="635000" indent="-635000">
              <a:defRPr sz="5000">
                <a:solidFill>
                  <a:srgbClr val="FFFFFF"/>
                </a:solidFill>
              </a:defRPr>
            </a:pPr>
            <a:r>
              <a:t>The project benefitted from </a:t>
            </a:r>
            <a:r>
              <a:rPr b="1"/>
              <a:t>concurrent research on student attitudes to GenAI</a:t>
            </a:r>
            <a:r>
              <a:t> in higher education </a:t>
            </a:r>
            <a:r>
              <a:rPr>
                <a:latin typeface="Helvetica Neue Thin"/>
                <a:ea typeface="Helvetica Neue Thin"/>
                <a:cs typeface="Helvetica Neue Thin"/>
                <a:sym typeface="Helvetica Neue Thin"/>
              </a:rPr>
              <a:t>(Mulligan, 2024)</a:t>
            </a:r>
            <a:r>
              <a:t> which provided focus group insights on relevant themes</a:t>
            </a:r>
          </a:p>
          <a:p>
            <a:pPr marL="635000" indent="-635000">
              <a:defRPr sz="5000">
                <a:solidFill>
                  <a:srgbClr val="FFFFFF"/>
                </a:solidFill>
              </a:defRPr>
            </a:pPr>
            <a:r>
              <a:t>The project clarified the need for - and provided the basis of - a </a:t>
            </a:r>
            <a:r>
              <a:rPr b="1"/>
              <a:t>proposed model for GenAI citation</a:t>
            </a:r>
            <a:r>
              <a:t> in student work: TOPIC</a:t>
            </a:r>
          </a:p>
        </p:txBody>
      </p:sp>
      <p:sp>
        <p:nvSpPr>
          <p:cNvPr id="223" name="Other Outcomes"/>
          <p:cNvSpPr txBox="1"/>
          <p:nvPr/>
        </p:nvSpPr>
        <p:spPr>
          <a:xfrm>
            <a:off x="1763267" y="1581144"/>
            <a:ext cx="18320202" cy="12796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8000">
                <a:solidFill>
                  <a:srgbClr val="12324D"/>
                </a:solidFill>
              </a:defRPr>
            </a:lvl1pPr>
          </a:lstStyle>
          <a:p>
            <a:pPr/>
            <a:r>
              <a:t>Other Outcomes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Rectangle"/>
          <p:cNvSpPr/>
          <p:nvPr/>
        </p:nvSpPr>
        <p:spPr>
          <a:xfrm>
            <a:off x="-10394" y="-6845"/>
            <a:ext cx="24404788" cy="13729690"/>
          </a:xfrm>
          <a:prstGeom prst="rect">
            <a:avLst/>
          </a:prstGeom>
          <a:solidFill>
            <a:srgbClr val="13344E"/>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pic>
        <p:nvPicPr>
          <p:cNvPr id="226" name="Image" descr="Image"/>
          <p:cNvPicPr>
            <a:picLocks noChangeAspect="1"/>
          </p:cNvPicPr>
          <p:nvPr/>
        </p:nvPicPr>
        <p:blipFill>
          <a:blip r:embed="rId2">
            <a:extLst/>
          </a:blip>
          <a:stretch>
            <a:fillRect/>
          </a:stretch>
        </p:blipFill>
        <p:spPr>
          <a:xfrm>
            <a:off x="20171626" y="12599613"/>
            <a:ext cx="3499397" cy="610062"/>
          </a:xfrm>
          <a:prstGeom prst="rect">
            <a:avLst/>
          </a:prstGeom>
          <a:ln w="12700">
            <a:miter lim="400000"/>
          </a:ln>
        </p:spPr>
      </p:pic>
      <p:pic>
        <p:nvPicPr>
          <p:cNvPr id="227" name="Image" descr="Image"/>
          <p:cNvPicPr>
            <a:picLocks noChangeAspect="1"/>
          </p:cNvPicPr>
          <p:nvPr/>
        </p:nvPicPr>
        <p:blipFill>
          <a:blip r:embed="rId3">
            <a:extLst/>
          </a:blip>
          <a:srcRect l="0" t="91854" r="0" b="0"/>
          <a:stretch>
            <a:fillRect/>
          </a:stretch>
        </p:blipFill>
        <p:spPr>
          <a:xfrm flipH="1">
            <a:off x="-1" y="-6971"/>
            <a:ext cx="24384001" cy="1117271"/>
          </a:xfrm>
          <a:prstGeom prst="rect">
            <a:avLst/>
          </a:prstGeom>
          <a:ln w="12700">
            <a:miter lim="400000"/>
          </a:ln>
        </p:spPr>
      </p:pic>
      <p:sp>
        <p:nvSpPr>
          <p:cNvPr id="228" name="AIMCJ"/>
          <p:cNvSpPr txBox="1"/>
          <p:nvPr/>
        </p:nvSpPr>
        <p:spPr>
          <a:xfrm>
            <a:off x="365335" y="12324655"/>
            <a:ext cx="2602607" cy="11599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lnSpc>
                <a:spcPct val="80000"/>
              </a:lnSpc>
              <a:spcBef>
                <a:spcPts val="0"/>
              </a:spcBef>
              <a:defRPr spc="-119" sz="6000">
                <a:solidFill>
                  <a:srgbClr val="FFFFFF"/>
                </a:solidFill>
                <a:latin typeface="Helvetica Neue Medium"/>
                <a:ea typeface="Helvetica Neue Medium"/>
                <a:cs typeface="Helvetica Neue Medium"/>
                <a:sym typeface="Helvetica Neue Medium"/>
              </a:defRPr>
            </a:pPr>
            <a:r>
              <a:rPr>
                <a:latin typeface="Helvetica Neue UltraLight"/>
                <a:ea typeface="Helvetica Neue UltraLight"/>
                <a:cs typeface="Helvetica Neue UltraLight"/>
                <a:sym typeface="Helvetica Neue UltraLight"/>
              </a:rPr>
              <a:t>AI</a:t>
            </a:r>
            <a:r>
              <a:t>MCJ</a:t>
            </a:r>
          </a:p>
        </p:txBody>
      </p:sp>
      <p:sp>
        <p:nvSpPr>
          <p:cNvPr id="229" name="Tool(s) that you used…"/>
          <p:cNvSpPr txBox="1"/>
          <p:nvPr>
            <p:ph type="body" sz="half" idx="4294967295"/>
          </p:nvPr>
        </p:nvSpPr>
        <p:spPr>
          <a:xfrm>
            <a:off x="1579907" y="3983286"/>
            <a:ext cx="21587825" cy="4981746"/>
          </a:xfrm>
          <a:prstGeom prst="rect">
            <a:avLst/>
          </a:prstGeom>
        </p:spPr>
        <p:txBody>
          <a:bodyPr/>
          <a:lstStyle/>
          <a:p>
            <a:pPr marL="0" indent="0">
              <a:lnSpc>
                <a:spcPct val="110000"/>
              </a:lnSpc>
              <a:spcBef>
                <a:spcPts val="0"/>
              </a:spcBef>
              <a:buSzTx/>
              <a:buNone/>
              <a:defRPr sz="5000">
                <a:solidFill>
                  <a:srgbClr val="FFFFFF"/>
                </a:solidFill>
              </a:defRPr>
            </a:pPr>
            <a:r>
              <a:rPr b="1"/>
              <a:t>T</a:t>
            </a:r>
            <a:r>
              <a:t>ool(s) that you used</a:t>
            </a:r>
          </a:p>
          <a:p>
            <a:pPr marL="0" indent="0">
              <a:lnSpc>
                <a:spcPct val="110000"/>
              </a:lnSpc>
              <a:spcBef>
                <a:spcPts val="0"/>
              </a:spcBef>
              <a:buSzTx/>
              <a:buNone/>
              <a:defRPr sz="5000">
                <a:solidFill>
                  <a:srgbClr val="FFFFFF"/>
                </a:solidFill>
              </a:defRPr>
            </a:pPr>
            <a:r>
              <a:rPr b="1"/>
              <a:t>O</a:t>
            </a:r>
            <a:r>
              <a:t>utput(s) that you got from these, based on the...</a:t>
            </a:r>
          </a:p>
          <a:p>
            <a:pPr marL="0" indent="0">
              <a:lnSpc>
                <a:spcPct val="110000"/>
              </a:lnSpc>
              <a:spcBef>
                <a:spcPts val="0"/>
              </a:spcBef>
              <a:buSzTx/>
              <a:buNone/>
              <a:defRPr sz="5000">
                <a:solidFill>
                  <a:srgbClr val="FFFFFF"/>
                </a:solidFill>
              </a:defRPr>
            </a:pPr>
            <a:r>
              <a:rPr b="1"/>
              <a:t>P</a:t>
            </a:r>
            <a:r>
              <a:t>rompt(s) you gave the model</a:t>
            </a:r>
          </a:p>
          <a:p>
            <a:pPr marL="0" indent="0">
              <a:lnSpc>
                <a:spcPct val="110000"/>
              </a:lnSpc>
              <a:spcBef>
                <a:spcPts val="0"/>
              </a:spcBef>
              <a:buSzTx/>
              <a:buNone/>
              <a:defRPr sz="5000">
                <a:solidFill>
                  <a:srgbClr val="FFFFFF"/>
                </a:solidFill>
              </a:defRPr>
            </a:pPr>
            <a:r>
              <a:rPr b="1"/>
              <a:t>I</a:t>
            </a:r>
            <a:r>
              <a:t>terations you went through, with any refinements and follow-ups</a:t>
            </a:r>
          </a:p>
          <a:p>
            <a:pPr marL="0" indent="0">
              <a:lnSpc>
                <a:spcPct val="110000"/>
              </a:lnSpc>
              <a:spcBef>
                <a:spcPts val="0"/>
              </a:spcBef>
              <a:buSzTx/>
              <a:buNone/>
              <a:defRPr sz="5000">
                <a:solidFill>
                  <a:srgbClr val="FFFFFF"/>
                </a:solidFill>
              </a:defRPr>
            </a:pPr>
            <a:r>
              <a:rPr b="1"/>
              <a:t>C</a:t>
            </a:r>
            <a:r>
              <a:t>ritical Reflection on the genAI contribution and how you used it</a:t>
            </a:r>
          </a:p>
        </p:txBody>
      </p:sp>
      <p:sp>
        <p:nvSpPr>
          <p:cNvPr id="230" name="The TOPIC model"/>
          <p:cNvSpPr txBox="1"/>
          <p:nvPr/>
        </p:nvSpPr>
        <p:spPr>
          <a:xfrm>
            <a:off x="1743065" y="2175020"/>
            <a:ext cx="20897871" cy="13040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8000">
                <a:solidFill>
                  <a:srgbClr val="FFFFFF"/>
                </a:solidFill>
                <a:latin typeface="Helvetica Neue Light"/>
                <a:ea typeface="Helvetica Neue Light"/>
                <a:cs typeface="Helvetica Neue Light"/>
                <a:sym typeface="Helvetica Neue Light"/>
              </a:defRPr>
            </a:pPr>
            <a:r>
              <a:rPr>
                <a:latin typeface="Helvetica Neue Thin"/>
                <a:ea typeface="Helvetica Neue Thin"/>
                <a:cs typeface="Helvetica Neue Thin"/>
                <a:sym typeface="Helvetica Neue Thin"/>
              </a:rPr>
              <a:t>The </a:t>
            </a:r>
            <a:r>
              <a:rPr b="1">
                <a:latin typeface="+mn-lt"/>
                <a:ea typeface="+mn-ea"/>
                <a:cs typeface="+mn-cs"/>
                <a:sym typeface="Helvetica Neue"/>
              </a:rPr>
              <a:t>TOPIC</a:t>
            </a:r>
            <a:r>
              <a:rPr>
                <a:latin typeface="Helvetica Neue Thin"/>
                <a:ea typeface="Helvetica Neue Thin"/>
                <a:cs typeface="Helvetica Neue Thin"/>
                <a:sym typeface="Helvetica Neue Thin"/>
              </a:rPr>
              <a:t> model</a:t>
            </a:r>
          </a:p>
        </p:txBody>
      </p:sp>
      <p:sp>
        <p:nvSpPr>
          <p:cNvPr id="231" name="Meets the need to update our citation model for the integration of GenAI tools by shifting the focus to the rationale and process of their integration…"/>
          <p:cNvSpPr txBox="1"/>
          <p:nvPr/>
        </p:nvSpPr>
        <p:spPr>
          <a:xfrm>
            <a:off x="3551077" y="8660579"/>
            <a:ext cx="18285561" cy="36627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635000" indent="-635000">
              <a:buSzPct val="123000"/>
              <a:buChar char="•"/>
              <a:defRPr sz="5000">
                <a:solidFill>
                  <a:srgbClr val="FFFFFF"/>
                </a:solidFill>
                <a:latin typeface="Helvetica Neue Light"/>
                <a:ea typeface="Helvetica Neue Light"/>
                <a:cs typeface="Helvetica Neue Light"/>
                <a:sym typeface="Helvetica Neue Light"/>
              </a:defRPr>
            </a:pPr>
            <a:r>
              <a:t>Meets the need to update our citation model for the integration of GenAI tools by shifting the focus to the rationale and process of their integration</a:t>
            </a:r>
          </a:p>
          <a:p>
            <a:pPr marL="635000" indent="-635000">
              <a:buSzPct val="123000"/>
              <a:buChar char="•"/>
              <a:defRPr sz="5000">
                <a:solidFill>
                  <a:srgbClr val="FFFFFF"/>
                </a:solidFill>
                <a:latin typeface="Helvetica Neue Light"/>
                <a:ea typeface="Helvetica Neue Light"/>
                <a:cs typeface="Helvetica Neue Light"/>
                <a:sym typeface="Helvetica Neue Light"/>
              </a:defRPr>
            </a:pPr>
            <a:r>
              <a:t>Emphasises the expectation of critical review when used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Rectangle"/>
          <p:cNvSpPr/>
          <p:nvPr/>
        </p:nvSpPr>
        <p:spPr>
          <a:xfrm>
            <a:off x="-10394" y="5605431"/>
            <a:ext cx="24404788" cy="5537326"/>
          </a:xfrm>
          <a:prstGeom prst="rect">
            <a:avLst/>
          </a:prstGeom>
          <a:solidFill>
            <a:srgbClr val="12324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234" name="Rectangle"/>
          <p:cNvSpPr/>
          <p:nvPr/>
        </p:nvSpPr>
        <p:spPr>
          <a:xfrm>
            <a:off x="-10394" y="11015399"/>
            <a:ext cx="24404788" cy="2707446"/>
          </a:xfrm>
          <a:prstGeom prst="rect">
            <a:avLst/>
          </a:prstGeom>
          <a:solidFill>
            <a:srgbClr val="59C094"/>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pic>
        <p:nvPicPr>
          <p:cNvPr id="235" name="DCU_Digital_Logo_Offiial_Navy_Landscape_0.png" descr="DCU_Digital_Logo_Offiial_Navy_Landscape_0.png"/>
          <p:cNvPicPr>
            <a:picLocks noChangeAspect="1"/>
          </p:cNvPicPr>
          <p:nvPr/>
        </p:nvPicPr>
        <p:blipFill>
          <a:blip r:embed="rId2">
            <a:extLst/>
          </a:blip>
          <a:stretch>
            <a:fillRect/>
          </a:stretch>
        </p:blipFill>
        <p:spPr>
          <a:xfrm>
            <a:off x="7347388" y="11921162"/>
            <a:ext cx="5139121" cy="895921"/>
          </a:xfrm>
          <a:prstGeom prst="rect">
            <a:avLst/>
          </a:prstGeom>
          <a:ln w="12700">
            <a:miter lim="400000"/>
          </a:ln>
        </p:spPr>
      </p:pic>
      <p:pic>
        <p:nvPicPr>
          <p:cNvPr id="236" name="Image" descr="Image"/>
          <p:cNvPicPr>
            <a:picLocks noChangeAspect="1"/>
          </p:cNvPicPr>
          <p:nvPr/>
        </p:nvPicPr>
        <p:blipFill>
          <a:blip r:embed="rId3">
            <a:extLst/>
          </a:blip>
          <a:stretch>
            <a:fillRect/>
          </a:stretch>
        </p:blipFill>
        <p:spPr>
          <a:xfrm>
            <a:off x="1766051" y="11738038"/>
            <a:ext cx="4597653" cy="1262168"/>
          </a:xfrm>
          <a:prstGeom prst="rect">
            <a:avLst/>
          </a:prstGeom>
          <a:ln w="12700">
            <a:miter lim="400000"/>
          </a:ln>
        </p:spPr>
      </p:pic>
      <p:pic>
        <p:nvPicPr>
          <p:cNvPr id="237" name="Image" descr="Image"/>
          <p:cNvPicPr>
            <a:picLocks noChangeAspect="1"/>
          </p:cNvPicPr>
          <p:nvPr/>
        </p:nvPicPr>
        <p:blipFill>
          <a:blip r:embed="rId4">
            <a:extLst/>
          </a:blip>
          <a:srcRect l="0" t="91854" r="0" b="0"/>
          <a:stretch>
            <a:fillRect/>
          </a:stretch>
        </p:blipFill>
        <p:spPr>
          <a:xfrm>
            <a:off x="-1" y="-6971"/>
            <a:ext cx="24384001" cy="1117271"/>
          </a:xfrm>
          <a:prstGeom prst="rect">
            <a:avLst/>
          </a:prstGeom>
          <a:ln w="12700">
            <a:miter lim="400000"/>
          </a:ln>
        </p:spPr>
      </p:pic>
      <p:sp>
        <p:nvSpPr>
          <p:cNvPr id="238" name="Line"/>
          <p:cNvSpPr/>
          <p:nvPr/>
        </p:nvSpPr>
        <p:spPr>
          <a:xfrm flipV="1">
            <a:off x="6855546" y="11523481"/>
            <a:ext cx="1" cy="1691283"/>
          </a:xfrm>
          <a:prstGeom prst="line">
            <a:avLst/>
          </a:prstGeom>
          <a:ln w="25400">
            <a:solidFill>
              <a:srgbClr val="000000"/>
            </a:solidFill>
            <a:miter lim="400000"/>
          </a:ln>
        </p:spPr>
        <p:txBody>
          <a:bodyPr lIns="50800" tIns="50800" rIns="50800" bIns="50800" anchor="ctr"/>
          <a:lstStyle/>
          <a:p>
            <a:pPr/>
          </a:p>
        </p:txBody>
      </p:sp>
      <p:sp>
        <p:nvSpPr>
          <p:cNvPr id="239" name="AIMCJ"/>
          <p:cNvSpPr txBox="1"/>
          <p:nvPr/>
        </p:nvSpPr>
        <p:spPr>
          <a:xfrm>
            <a:off x="1125753" y="5727252"/>
            <a:ext cx="5595419" cy="35800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lnSpc>
                <a:spcPct val="80000"/>
              </a:lnSpc>
              <a:spcBef>
                <a:spcPts val="0"/>
              </a:spcBef>
              <a:defRPr spc="-300" sz="15000">
                <a:solidFill>
                  <a:srgbClr val="FFFFFF"/>
                </a:solidFill>
                <a:latin typeface="Helvetica Neue Medium"/>
                <a:ea typeface="Helvetica Neue Medium"/>
                <a:cs typeface="Helvetica Neue Medium"/>
                <a:sym typeface="Helvetica Neue Medium"/>
              </a:defRPr>
            </a:pPr>
            <a:r>
              <a:rPr>
                <a:latin typeface="Helvetica Neue UltraLight"/>
                <a:ea typeface="Helvetica Neue UltraLight"/>
                <a:cs typeface="Helvetica Neue UltraLight"/>
                <a:sym typeface="Helvetica Neue UltraLight"/>
              </a:rPr>
              <a:t>AI</a:t>
            </a:r>
            <a:r>
              <a:t>MCJ</a:t>
            </a:r>
          </a:p>
        </p:txBody>
      </p:sp>
      <p:sp>
        <p:nvSpPr>
          <p:cNvPr id="240" name="Developing and Assessing Critical Approaches to…"/>
          <p:cNvSpPr txBox="1"/>
          <p:nvPr/>
        </p:nvSpPr>
        <p:spPr>
          <a:xfrm>
            <a:off x="7212144" y="7281320"/>
            <a:ext cx="17032025" cy="43103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457200">
              <a:lnSpc>
                <a:spcPct val="100000"/>
              </a:lnSpc>
              <a:spcBef>
                <a:spcPts val="0"/>
              </a:spcBef>
              <a:defRPr sz="5000">
                <a:solidFill>
                  <a:srgbClr val="FFFFFF"/>
                </a:solidFill>
                <a:latin typeface="Helvetica Neue Light"/>
                <a:ea typeface="Helvetica Neue Light"/>
                <a:cs typeface="Helvetica Neue Light"/>
                <a:sym typeface="Helvetica Neue Light"/>
              </a:defRPr>
            </a:pPr>
            <a:r>
              <a:t>Developing and Assessing Critical Approaches to </a:t>
            </a:r>
          </a:p>
          <a:p>
            <a:pPr defTabSz="457200">
              <a:lnSpc>
                <a:spcPct val="100000"/>
              </a:lnSpc>
              <a:spcBef>
                <a:spcPts val="0"/>
              </a:spcBef>
              <a:defRPr sz="5000">
                <a:solidFill>
                  <a:srgbClr val="FFFFFF"/>
                </a:solidFill>
                <a:latin typeface="Helvetica Neue Light"/>
                <a:ea typeface="Helvetica Neue Light"/>
                <a:cs typeface="Helvetica Neue Light"/>
                <a:sym typeface="Helvetica Neue Light"/>
              </a:defRPr>
            </a:pPr>
            <a:r>
              <a:t>Generative AI in </a:t>
            </a:r>
            <a:r>
              <a:rPr>
                <a:latin typeface="Helvetica Neue Medium"/>
                <a:ea typeface="Helvetica Neue Medium"/>
                <a:cs typeface="Helvetica Neue Medium"/>
                <a:sym typeface="Helvetica Neue Medium"/>
              </a:rPr>
              <a:t>Media, Communications, and Journalism</a:t>
            </a:r>
          </a:p>
        </p:txBody>
      </p:sp>
      <p:sp>
        <p:nvSpPr>
          <p:cNvPr id="241" name="Line"/>
          <p:cNvSpPr/>
          <p:nvPr/>
        </p:nvSpPr>
        <p:spPr>
          <a:xfrm flipV="1">
            <a:off x="6855546" y="7066720"/>
            <a:ext cx="1" cy="2165291"/>
          </a:xfrm>
          <a:prstGeom prst="line">
            <a:avLst/>
          </a:prstGeom>
          <a:ln w="12700">
            <a:solidFill>
              <a:srgbClr val="FFFFFF"/>
            </a:solidFill>
            <a:miter lim="400000"/>
          </a:ln>
        </p:spPr>
        <p:txBody>
          <a:bodyPr lIns="50800" tIns="50800" rIns="50800" bIns="50800" anchor="ctr"/>
          <a:lstStyle/>
          <a:p>
            <a:pPr/>
          </a:p>
        </p:txBody>
      </p:sp>
      <p:sp>
        <p:nvSpPr>
          <p:cNvPr id="242" name="QUID SHOWCASE 2024…"/>
          <p:cNvSpPr txBox="1"/>
          <p:nvPr/>
        </p:nvSpPr>
        <p:spPr>
          <a:xfrm>
            <a:off x="7240417" y="1951497"/>
            <a:ext cx="19074944" cy="24042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0"/>
              </a:spcBef>
              <a:defRPr b="1" sz="8000">
                <a:solidFill>
                  <a:srgbClr val="12324D"/>
                </a:solidFill>
              </a:defRPr>
            </a:pPr>
            <a:r>
              <a:rPr b="0">
                <a:latin typeface="Helvetica Neue Light"/>
                <a:ea typeface="Helvetica Neue Light"/>
                <a:cs typeface="Helvetica Neue Light"/>
                <a:sym typeface="Helvetica Neue Light"/>
              </a:rPr>
              <a:t>QUID SHOWCASE 2024</a:t>
            </a:r>
            <a:endParaRPr b="0">
              <a:latin typeface="Helvetica Neue Light"/>
              <a:ea typeface="Helvetica Neue Light"/>
              <a:cs typeface="Helvetica Neue Light"/>
              <a:sym typeface="Helvetica Neue Light"/>
            </a:endParaRPr>
          </a:p>
          <a:p>
            <a:pPr>
              <a:spcBef>
                <a:spcPts val="0"/>
              </a:spcBef>
              <a:defRPr b="1" sz="8000">
                <a:solidFill>
                  <a:srgbClr val="12324D"/>
                </a:solidFill>
              </a:defRPr>
            </a:pPr>
            <a:r>
              <a:t>Project Overview</a:t>
            </a:r>
          </a:p>
        </p:txBody>
      </p:sp>
      <p:sp>
        <p:nvSpPr>
          <p:cNvPr id="243" name="Dónal Mulligan donal.mulligan@dcu.ie"/>
          <p:cNvSpPr txBox="1"/>
          <p:nvPr/>
        </p:nvSpPr>
        <p:spPr>
          <a:xfrm>
            <a:off x="5969004" y="4580602"/>
            <a:ext cx="10521886" cy="63697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lgn="r" defTabSz="825500">
              <a:lnSpc>
                <a:spcPct val="100000"/>
              </a:lnSpc>
              <a:spcBef>
                <a:spcPts val="0"/>
              </a:spcBef>
              <a:defRPr b="1" sz="3600">
                <a:solidFill>
                  <a:srgbClr val="F19D4B"/>
                </a:solidFill>
              </a:defRPr>
            </a:pPr>
            <a:r>
              <a:t>Dónal Mulligan </a:t>
            </a:r>
            <a:r>
              <a:rPr b="0">
                <a:latin typeface="Helvetica Neue Light"/>
                <a:ea typeface="Helvetica Neue Light"/>
                <a:cs typeface="Helvetica Neue Light"/>
                <a:sym typeface="Helvetica Neue Light"/>
              </a:rPr>
              <a:t>donal.mulligan@dcu.ie</a:t>
            </a:r>
          </a:p>
        </p:txBody>
      </p:sp>
      <p:pic>
        <p:nvPicPr>
          <p:cNvPr id="244" name="Image" descr="Image"/>
          <p:cNvPicPr>
            <a:picLocks noChangeAspect="1"/>
          </p:cNvPicPr>
          <p:nvPr/>
        </p:nvPicPr>
        <p:blipFill>
          <a:blip r:embed="rId5">
            <a:extLst/>
          </a:blip>
          <a:stretch>
            <a:fillRect/>
          </a:stretch>
        </p:blipFill>
        <p:spPr>
          <a:xfrm>
            <a:off x="7308501" y="4706191"/>
            <a:ext cx="1175273" cy="4112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