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1" r:id="rId3"/>
  </p:sldMasterIdLst>
  <p:notesMasterIdLst>
    <p:notesMasterId r:id="rId32"/>
  </p:notesMasterIdLst>
  <p:sldIdLst>
    <p:sldId id="257" r:id="rId4"/>
    <p:sldId id="313" r:id="rId5"/>
    <p:sldId id="263" r:id="rId6"/>
    <p:sldId id="317" r:id="rId7"/>
    <p:sldId id="265" r:id="rId8"/>
    <p:sldId id="290" r:id="rId9"/>
    <p:sldId id="318" r:id="rId10"/>
    <p:sldId id="319" r:id="rId11"/>
    <p:sldId id="320" r:id="rId12"/>
    <p:sldId id="321" r:id="rId13"/>
    <p:sldId id="267" r:id="rId14"/>
    <p:sldId id="291" r:id="rId15"/>
    <p:sldId id="293" r:id="rId16"/>
    <p:sldId id="312" r:id="rId17"/>
    <p:sldId id="271" r:id="rId18"/>
    <p:sldId id="272" r:id="rId19"/>
    <p:sldId id="275" r:id="rId20"/>
    <p:sldId id="284" r:id="rId21"/>
    <p:sldId id="297" r:id="rId22"/>
    <p:sldId id="314" r:id="rId23"/>
    <p:sldId id="299" r:id="rId24"/>
    <p:sldId id="315" r:id="rId25"/>
    <p:sldId id="301" r:id="rId26"/>
    <p:sldId id="305" r:id="rId27"/>
    <p:sldId id="306" r:id="rId28"/>
    <p:sldId id="278" r:id="rId29"/>
    <p:sldId id="280" r:id="rId30"/>
    <p:sldId id="28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985" autoAdjust="0"/>
  </p:normalViewPr>
  <p:slideViewPr>
    <p:cSldViewPr>
      <p:cViewPr>
        <p:scale>
          <a:sx n="80" d="100"/>
          <a:sy n="80" d="100"/>
        </p:scale>
        <p:origin x="-1086" y="1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70AE27-B8F7-42BE-85D9-D06374194161}" type="doc">
      <dgm:prSet loTypeId="urn:microsoft.com/office/officeart/2005/8/layout/vList5" loCatId="list" qsTypeId="urn:microsoft.com/office/officeart/2005/8/quickstyle/simple1" qsCatId="simple" csTypeId="urn:microsoft.com/office/officeart/2005/8/colors/accent2_1" csCatId="accent2" phldr="1"/>
      <dgm:spPr/>
      <dgm:t>
        <a:bodyPr/>
        <a:lstStyle/>
        <a:p>
          <a:endParaRPr lang="en-IE"/>
        </a:p>
      </dgm:t>
    </dgm:pt>
    <dgm:pt modelId="{0255CB0C-4E2C-4283-8132-4B89490FA95A}">
      <dgm:prSet phldrT="[Text]"/>
      <dgm:spPr/>
      <dgm:t>
        <a:bodyPr/>
        <a:lstStyle/>
        <a:p>
          <a:r>
            <a:rPr lang="en-IE" dirty="0" smtClean="0"/>
            <a:t>Write down the question</a:t>
          </a:r>
          <a:endParaRPr lang="en-IE" dirty="0"/>
        </a:p>
      </dgm:t>
      <dgm:extLst>
        <a:ext uri="{E40237B7-FDA0-4F09-8148-C483321AD2D9}">
          <dgm14:cNvPr xmlns:dgm14="http://schemas.microsoft.com/office/drawing/2010/diagram" id="0" name="" descr="Write down the question" title="Analysing the question"/>
        </a:ext>
      </dgm:extLst>
    </dgm:pt>
    <dgm:pt modelId="{A98E664F-088D-4E80-B017-BF636A0B9230}" type="parTrans" cxnId="{64BFAD9E-488F-4398-9B30-009A90BD4D4D}">
      <dgm:prSet/>
      <dgm:spPr/>
      <dgm:t>
        <a:bodyPr/>
        <a:lstStyle/>
        <a:p>
          <a:endParaRPr lang="en-IE"/>
        </a:p>
      </dgm:t>
    </dgm:pt>
    <dgm:pt modelId="{68656A9A-9691-4D1C-AD04-D78DFCFF1A9E}" type="sibTrans" cxnId="{64BFAD9E-488F-4398-9B30-009A90BD4D4D}">
      <dgm:prSet/>
      <dgm:spPr/>
      <dgm:t>
        <a:bodyPr/>
        <a:lstStyle/>
        <a:p>
          <a:endParaRPr lang="en-IE"/>
        </a:p>
      </dgm:t>
    </dgm:pt>
    <dgm:pt modelId="{7FDBAEA8-958D-4BE6-84BC-11A66140F754}">
      <dgm:prSet phldrT="[Text]"/>
      <dgm:spPr/>
      <dgm:t>
        <a:bodyPr/>
        <a:lstStyle/>
        <a:p>
          <a:endParaRPr lang="en-IE" dirty="0"/>
        </a:p>
      </dgm:t>
      <dgm:extLst>
        <a:ext uri="{E40237B7-FDA0-4F09-8148-C483321AD2D9}">
          <dgm14:cNvPr xmlns:dgm14="http://schemas.microsoft.com/office/drawing/2010/diagram" id="0" name="" descr="blank space left to write down the question" title="blank"/>
        </a:ext>
      </dgm:extLst>
    </dgm:pt>
    <dgm:pt modelId="{C26D9A77-393C-49F3-8488-2F68E9A572B8}" type="parTrans" cxnId="{A6EAF4C1-51AF-4617-A432-648127826974}">
      <dgm:prSet/>
      <dgm:spPr/>
      <dgm:t>
        <a:bodyPr/>
        <a:lstStyle/>
        <a:p>
          <a:endParaRPr lang="en-IE"/>
        </a:p>
      </dgm:t>
    </dgm:pt>
    <dgm:pt modelId="{9F23EA75-3A96-4F66-A7F9-A8FE9052779B}" type="sibTrans" cxnId="{A6EAF4C1-51AF-4617-A432-648127826974}">
      <dgm:prSet/>
      <dgm:spPr/>
      <dgm:t>
        <a:bodyPr/>
        <a:lstStyle/>
        <a:p>
          <a:endParaRPr lang="en-IE"/>
        </a:p>
      </dgm:t>
    </dgm:pt>
    <dgm:pt modelId="{B5C97FF1-60B3-4606-A15E-019F973742C5}">
      <dgm:prSet phldrT="[Text]"/>
      <dgm:spPr/>
      <dgm:t>
        <a:bodyPr/>
        <a:lstStyle/>
        <a:p>
          <a:r>
            <a:rPr lang="en-IE" dirty="0" smtClean="0"/>
            <a:t>Break the question down into the necessary parts to answer</a:t>
          </a:r>
          <a:endParaRPr lang="en-IE" dirty="0"/>
        </a:p>
      </dgm:t>
      <dgm:extLst>
        <a:ext uri="{E40237B7-FDA0-4F09-8148-C483321AD2D9}">
          <dgm14:cNvPr xmlns:dgm14="http://schemas.microsoft.com/office/drawing/2010/diagram" id="0" name="" descr="Break the question down into the necessary parts to answer" title="Analysing the question"/>
        </a:ext>
      </dgm:extLst>
    </dgm:pt>
    <dgm:pt modelId="{CD5E0EDB-82C1-4236-899E-2480A3443089}" type="parTrans" cxnId="{C016CDE1-83D7-4E07-9C24-E75A1A14E269}">
      <dgm:prSet/>
      <dgm:spPr/>
      <dgm:t>
        <a:bodyPr/>
        <a:lstStyle/>
        <a:p>
          <a:endParaRPr lang="en-IE"/>
        </a:p>
      </dgm:t>
    </dgm:pt>
    <dgm:pt modelId="{4329AD33-B654-45CC-B22F-9E5A607E60CD}" type="sibTrans" cxnId="{C016CDE1-83D7-4E07-9C24-E75A1A14E269}">
      <dgm:prSet/>
      <dgm:spPr/>
      <dgm:t>
        <a:bodyPr/>
        <a:lstStyle/>
        <a:p>
          <a:endParaRPr lang="en-IE"/>
        </a:p>
      </dgm:t>
    </dgm:pt>
    <dgm:pt modelId="{7C7F38E3-5E7E-4667-9A91-C92ECCB7F947}">
      <dgm:prSet phldrT="[Text]"/>
      <dgm:spPr/>
      <dgm:t>
        <a:bodyPr/>
        <a:lstStyle/>
        <a:p>
          <a:endParaRPr lang="en-IE" dirty="0"/>
        </a:p>
      </dgm:t>
      <dgm:extLst>
        <a:ext uri="{E40237B7-FDA0-4F09-8148-C483321AD2D9}">
          <dgm14:cNvPr xmlns:dgm14="http://schemas.microsoft.com/office/drawing/2010/diagram" id="0" name="" descr="Blank space left to break down question into necessary parts" title="Blank"/>
        </a:ext>
      </dgm:extLst>
    </dgm:pt>
    <dgm:pt modelId="{4D0121F4-2001-42F1-B07E-CD9E2A5AA2B2}" type="parTrans" cxnId="{4D4385D7-656E-4607-BD33-A3DBB8632C47}">
      <dgm:prSet/>
      <dgm:spPr/>
      <dgm:t>
        <a:bodyPr/>
        <a:lstStyle/>
        <a:p>
          <a:endParaRPr lang="en-IE"/>
        </a:p>
      </dgm:t>
    </dgm:pt>
    <dgm:pt modelId="{01F2D031-E83D-4AB3-BD62-16BB4F155048}" type="sibTrans" cxnId="{4D4385D7-656E-4607-BD33-A3DBB8632C47}">
      <dgm:prSet/>
      <dgm:spPr/>
      <dgm:t>
        <a:bodyPr/>
        <a:lstStyle/>
        <a:p>
          <a:endParaRPr lang="en-IE"/>
        </a:p>
      </dgm:t>
    </dgm:pt>
    <dgm:pt modelId="{BF7B149B-369F-492A-A61E-D71E28C235E6}">
      <dgm:prSet phldrT="[Text]"/>
      <dgm:spPr/>
      <dgm:t>
        <a:bodyPr/>
        <a:lstStyle/>
        <a:p>
          <a:r>
            <a:rPr lang="en-IE" dirty="0" smtClean="0"/>
            <a:t>Check key verbs and use rewordify.com to simplify the language</a:t>
          </a:r>
          <a:endParaRPr lang="en-IE" dirty="0"/>
        </a:p>
      </dgm:t>
      <dgm:extLst>
        <a:ext uri="{E40237B7-FDA0-4F09-8148-C483321AD2D9}">
          <dgm14:cNvPr xmlns:dgm14="http://schemas.microsoft.com/office/drawing/2010/diagram" id="0" name="" descr="Check key verbs and use rewordify.com to simplify the language" title="Analysing the question"/>
        </a:ext>
      </dgm:extLst>
    </dgm:pt>
    <dgm:pt modelId="{6FA6EA98-49FB-409E-A25B-07B4E47EDEF4}" type="parTrans" cxnId="{29FCCD56-B4C4-435B-8F36-5C029A87A7FC}">
      <dgm:prSet/>
      <dgm:spPr/>
      <dgm:t>
        <a:bodyPr/>
        <a:lstStyle/>
        <a:p>
          <a:endParaRPr lang="en-IE"/>
        </a:p>
      </dgm:t>
    </dgm:pt>
    <dgm:pt modelId="{25DA40B1-A14E-448F-9683-18ED1A18F4A4}" type="sibTrans" cxnId="{29FCCD56-B4C4-435B-8F36-5C029A87A7FC}">
      <dgm:prSet/>
      <dgm:spPr/>
      <dgm:t>
        <a:bodyPr/>
        <a:lstStyle/>
        <a:p>
          <a:endParaRPr lang="en-IE"/>
        </a:p>
      </dgm:t>
    </dgm:pt>
    <dgm:pt modelId="{1F6F66B2-953D-4C38-8E83-FDEC69E151D0}">
      <dgm:prSet phldrT="[Text]"/>
      <dgm:spPr/>
      <dgm:t>
        <a:bodyPr/>
        <a:lstStyle/>
        <a:p>
          <a:endParaRPr lang="en-IE" dirty="0"/>
        </a:p>
      </dgm:t>
      <dgm:extLst>
        <a:ext uri="{E40237B7-FDA0-4F09-8148-C483321AD2D9}">
          <dgm14:cNvPr xmlns:dgm14="http://schemas.microsoft.com/office/drawing/2010/diagram" id="0" name="" descr="Blank space left to write down key verb meanings" title="Blank"/>
        </a:ext>
      </dgm:extLst>
    </dgm:pt>
    <dgm:pt modelId="{3661E1ED-BCAA-4B34-902D-F50CE69CE7F3}" type="parTrans" cxnId="{D70A6410-8A3C-4275-A0EF-5AD4C81C4D2D}">
      <dgm:prSet/>
      <dgm:spPr/>
      <dgm:t>
        <a:bodyPr/>
        <a:lstStyle/>
        <a:p>
          <a:endParaRPr lang="en-IE"/>
        </a:p>
      </dgm:t>
    </dgm:pt>
    <dgm:pt modelId="{2EF018E6-FB02-4D45-AB6A-07B40D0704E3}" type="sibTrans" cxnId="{D70A6410-8A3C-4275-A0EF-5AD4C81C4D2D}">
      <dgm:prSet/>
      <dgm:spPr/>
      <dgm:t>
        <a:bodyPr/>
        <a:lstStyle/>
        <a:p>
          <a:endParaRPr lang="en-IE"/>
        </a:p>
      </dgm:t>
    </dgm:pt>
    <dgm:pt modelId="{17944B6E-1198-4696-B425-D6EF37069CF7}">
      <dgm:prSet phldrT="[Text]"/>
      <dgm:spPr/>
      <dgm:t>
        <a:bodyPr/>
        <a:lstStyle/>
        <a:p>
          <a:endParaRPr lang="en-IE" dirty="0"/>
        </a:p>
      </dgm:t>
      <dgm:extLst>
        <a:ext uri="{E40237B7-FDA0-4F09-8148-C483321AD2D9}">
          <dgm14:cNvPr xmlns:dgm14="http://schemas.microsoft.com/office/drawing/2010/diagram" id="0" name="" descr="Blank space left to write in own words what being asked to do" title="Blank"/>
        </a:ext>
      </dgm:extLst>
    </dgm:pt>
    <dgm:pt modelId="{8C41BBCD-44AF-4083-B598-ADD8FE07E291}" type="parTrans" cxnId="{9659E78E-A695-416B-9F43-F1D41499E52C}">
      <dgm:prSet/>
      <dgm:spPr/>
      <dgm:t>
        <a:bodyPr/>
        <a:lstStyle/>
        <a:p>
          <a:endParaRPr lang="en-IE"/>
        </a:p>
      </dgm:t>
    </dgm:pt>
    <dgm:pt modelId="{76F583D6-FAA3-4CE5-8FEA-366E519C796B}" type="sibTrans" cxnId="{9659E78E-A695-416B-9F43-F1D41499E52C}">
      <dgm:prSet/>
      <dgm:spPr/>
      <dgm:t>
        <a:bodyPr/>
        <a:lstStyle/>
        <a:p>
          <a:endParaRPr lang="en-IE"/>
        </a:p>
      </dgm:t>
    </dgm:pt>
    <dgm:pt modelId="{D324E8A0-A89B-41F9-B38A-51FCE3D5105B}">
      <dgm:prSet phldrT="[Text]"/>
      <dgm:spPr/>
      <dgm:t>
        <a:bodyPr/>
        <a:lstStyle/>
        <a:p>
          <a:r>
            <a:rPr lang="en-IE" dirty="0" smtClean="0"/>
            <a:t>Now write in your own words what you are being asked to do</a:t>
          </a:r>
          <a:endParaRPr lang="en-IE" dirty="0"/>
        </a:p>
      </dgm:t>
      <dgm:extLst>
        <a:ext uri="{E40237B7-FDA0-4F09-8148-C483321AD2D9}">
          <dgm14:cNvPr xmlns:dgm14="http://schemas.microsoft.com/office/drawing/2010/diagram" id="0" name="" descr="Now write in your own words what you are being asked to do" title="Analysing the question"/>
        </a:ext>
      </dgm:extLst>
    </dgm:pt>
    <dgm:pt modelId="{F0201BF9-394C-4AD9-9E0E-9B77467078DC}" type="parTrans" cxnId="{4FB8D826-B113-4F51-8DBA-7EC483789BC3}">
      <dgm:prSet/>
      <dgm:spPr/>
      <dgm:t>
        <a:bodyPr/>
        <a:lstStyle/>
        <a:p>
          <a:endParaRPr lang="en-IE"/>
        </a:p>
      </dgm:t>
    </dgm:pt>
    <dgm:pt modelId="{225B9CC3-5A7A-4FA9-9A9E-1DCFFD3DDE38}" type="sibTrans" cxnId="{4FB8D826-B113-4F51-8DBA-7EC483789BC3}">
      <dgm:prSet/>
      <dgm:spPr/>
      <dgm:t>
        <a:bodyPr/>
        <a:lstStyle/>
        <a:p>
          <a:endParaRPr lang="en-IE"/>
        </a:p>
      </dgm:t>
    </dgm:pt>
    <dgm:pt modelId="{30E6A546-8BE6-4B8E-957F-E4052E447914}" type="pres">
      <dgm:prSet presAssocID="{6F70AE27-B8F7-42BE-85D9-D06374194161}" presName="Name0" presStyleCnt="0">
        <dgm:presLayoutVars>
          <dgm:dir/>
          <dgm:animLvl val="lvl"/>
          <dgm:resizeHandles val="exact"/>
        </dgm:presLayoutVars>
      </dgm:prSet>
      <dgm:spPr/>
      <dgm:t>
        <a:bodyPr/>
        <a:lstStyle/>
        <a:p>
          <a:endParaRPr lang="en-IE"/>
        </a:p>
      </dgm:t>
    </dgm:pt>
    <dgm:pt modelId="{F2CFBAC4-4847-47E9-8620-81BAF10E1283}" type="pres">
      <dgm:prSet presAssocID="{0255CB0C-4E2C-4283-8132-4B89490FA95A}" presName="linNode" presStyleCnt="0"/>
      <dgm:spPr/>
    </dgm:pt>
    <dgm:pt modelId="{04415126-5508-40E3-8AE3-A32B7A50FDD3}" type="pres">
      <dgm:prSet presAssocID="{0255CB0C-4E2C-4283-8132-4B89490FA95A}" presName="parentText" presStyleLbl="node1" presStyleIdx="0" presStyleCnt="4" custLinFactNeighborY="-3369">
        <dgm:presLayoutVars>
          <dgm:chMax val="1"/>
          <dgm:bulletEnabled val="1"/>
        </dgm:presLayoutVars>
      </dgm:prSet>
      <dgm:spPr/>
      <dgm:t>
        <a:bodyPr/>
        <a:lstStyle/>
        <a:p>
          <a:endParaRPr lang="en-IE"/>
        </a:p>
      </dgm:t>
    </dgm:pt>
    <dgm:pt modelId="{C6C3B6F5-BB49-4BEF-A046-819A106111A7}" type="pres">
      <dgm:prSet presAssocID="{0255CB0C-4E2C-4283-8132-4B89490FA95A}" presName="descendantText" presStyleLbl="alignAccFollowNode1" presStyleIdx="0" presStyleCnt="4">
        <dgm:presLayoutVars>
          <dgm:bulletEnabled val="1"/>
        </dgm:presLayoutVars>
      </dgm:prSet>
      <dgm:spPr/>
      <dgm:t>
        <a:bodyPr/>
        <a:lstStyle/>
        <a:p>
          <a:endParaRPr lang="en-IE"/>
        </a:p>
      </dgm:t>
    </dgm:pt>
    <dgm:pt modelId="{FF66E591-6C18-4AC1-B632-F5CFF976EFD5}" type="pres">
      <dgm:prSet presAssocID="{68656A9A-9691-4D1C-AD04-D78DFCFF1A9E}" presName="sp" presStyleCnt="0"/>
      <dgm:spPr/>
    </dgm:pt>
    <dgm:pt modelId="{BE6BE7C9-99F5-4CFB-B17A-1CBB1DD24968}" type="pres">
      <dgm:prSet presAssocID="{B5C97FF1-60B3-4606-A15E-019F973742C5}" presName="linNode" presStyleCnt="0"/>
      <dgm:spPr/>
    </dgm:pt>
    <dgm:pt modelId="{75892488-6C40-435D-A481-8888CC6059CB}" type="pres">
      <dgm:prSet presAssocID="{B5C97FF1-60B3-4606-A15E-019F973742C5}" presName="parentText" presStyleLbl="node1" presStyleIdx="1" presStyleCnt="4">
        <dgm:presLayoutVars>
          <dgm:chMax val="1"/>
          <dgm:bulletEnabled val="1"/>
        </dgm:presLayoutVars>
      </dgm:prSet>
      <dgm:spPr/>
      <dgm:t>
        <a:bodyPr/>
        <a:lstStyle/>
        <a:p>
          <a:endParaRPr lang="en-IE"/>
        </a:p>
      </dgm:t>
    </dgm:pt>
    <dgm:pt modelId="{8273A747-6A35-467B-BB65-636B3CBABC6B}" type="pres">
      <dgm:prSet presAssocID="{B5C97FF1-60B3-4606-A15E-019F973742C5}" presName="descendantText" presStyleLbl="alignAccFollowNode1" presStyleIdx="1" presStyleCnt="4">
        <dgm:presLayoutVars>
          <dgm:bulletEnabled val="1"/>
        </dgm:presLayoutVars>
      </dgm:prSet>
      <dgm:spPr/>
      <dgm:t>
        <a:bodyPr/>
        <a:lstStyle/>
        <a:p>
          <a:endParaRPr lang="en-IE"/>
        </a:p>
      </dgm:t>
    </dgm:pt>
    <dgm:pt modelId="{9D80BB6B-AB40-4140-892E-7D0F4272884F}" type="pres">
      <dgm:prSet presAssocID="{4329AD33-B654-45CC-B22F-9E5A607E60CD}" presName="sp" presStyleCnt="0"/>
      <dgm:spPr/>
    </dgm:pt>
    <dgm:pt modelId="{8D1C7452-3033-4BDC-A259-8E2A6C42CABF}" type="pres">
      <dgm:prSet presAssocID="{BF7B149B-369F-492A-A61E-D71E28C235E6}" presName="linNode" presStyleCnt="0"/>
      <dgm:spPr/>
    </dgm:pt>
    <dgm:pt modelId="{FEB7CD95-9476-4AE3-AEC4-C7BC9374ED52}" type="pres">
      <dgm:prSet presAssocID="{BF7B149B-369F-492A-A61E-D71E28C235E6}" presName="parentText" presStyleLbl="node1" presStyleIdx="2" presStyleCnt="4">
        <dgm:presLayoutVars>
          <dgm:chMax val="1"/>
          <dgm:bulletEnabled val="1"/>
        </dgm:presLayoutVars>
      </dgm:prSet>
      <dgm:spPr/>
      <dgm:t>
        <a:bodyPr/>
        <a:lstStyle/>
        <a:p>
          <a:endParaRPr lang="en-IE"/>
        </a:p>
      </dgm:t>
    </dgm:pt>
    <dgm:pt modelId="{53927007-C76B-4433-BF0D-82DB348E1D54}" type="pres">
      <dgm:prSet presAssocID="{BF7B149B-369F-492A-A61E-D71E28C235E6}" presName="descendantText" presStyleLbl="alignAccFollowNode1" presStyleIdx="2" presStyleCnt="4">
        <dgm:presLayoutVars>
          <dgm:bulletEnabled val="1"/>
        </dgm:presLayoutVars>
      </dgm:prSet>
      <dgm:spPr/>
      <dgm:t>
        <a:bodyPr/>
        <a:lstStyle/>
        <a:p>
          <a:endParaRPr lang="en-IE"/>
        </a:p>
      </dgm:t>
    </dgm:pt>
    <dgm:pt modelId="{031BF0CC-7D77-4158-981C-3D69577E85B4}" type="pres">
      <dgm:prSet presAssocID="{25DA40B1-A14E-448F-9683-18ED1A18F4A4}" presName="sp" presStyleCnt="0"/>
      <dgm:spPr/>
    </dgm:pt>
    <dgm:pt modelId="{A5BF7F28-7DDA-47B1-A207-A33711C8EB3A}" type="pres">
      <dgm:prSet presAssocID="{D324E8A0-A89B-41F9-B38A-51FCE3D5105B}" presName="linNode" presStyleCnt="0"/>
      <dgm:spPr/>
    </dgm:pt>
    <dgm:pt modelId="{1361CAD3-6333-4635-9F69-91A56DBBD4B0}" type="pres">
      <dgm:prSet presAssocID="{D324E8A0-A89B-41F9-B38A-51FCE3D5105B}" presName="parentText" presStyleLbl="node1" presStyleIdx="3" presStyleCnt="4">
        <dgm:presLayoutVars>
          <dgm:chMax val="1"/>
          <dgm:bulletEnabled val="1"/>
        </dgm:presLayoutVars>
      </dgm:prSet>
      <dgm:spPr/>
      <dgm:t>
        <a:bodyPr/>
        <a:lstStyle/>
        <a:p>
          <a:endParaRPr lang="en-IE"/>
        </a:p>
      </dgm:t>
    </dgm:pt>
    <dgm:pt modelId="{7D515BB3-4003-49AE-A730-3AF719389FEE}" type="pres">
      <dgm:prSet presAssocID="{D324E8A0-A89B-41F9-B38A-51FCE3D5105B}" presName="descendantText" presStyleLbl="alignAccFollowNode1" presStyleIdx="3" presStyleCnt="4">
        <dgm:presLayoutVars>
          <dgm:bulletEnabled val="1"/>
        </dgm:presLayoutVars>
      </dgm:prSet>
      <dgm:spPr/>
      <dgm:t>
        <a:bodyPr/>
        <a:lstStyle/>
        <a:p>
          <a:endParaRPr lang="en-IE"/>
        </a:p>
      </dgm:t>
    </dgm:pt>
  </dgm:ptLst>
  <dgm:cxnLst>
    <dgm:cxn modelId="{C016CDE1-83D7-4E07-9C24-E75A1A14E269}" srcId="{6F70AE27-B8F7-42BE-85D9-D06374194161}" destId="{B5C97FF1-60B3-4606-A15E-019F973742C5}" srcOrd="1" destOrd="0" parTransId="{CD5E0EDB-82C1-4236-899E-2480A3443089}" sibTransId="{4329AD33-B654-45CC-B22F-9E5A607E60CD}"/>
    <dgm:cxn modelId="{A6EAF4C1-51AF-4617-A432-648127826974}" srcId="{0255CB0C-4E2C-4283-8132-4B89490FA95A}" destId="{7FDBAEA8-958D-4BE6-84BC-11A66140F754}" srcOrd="0" destOrd="0" parTransId="{C26D9A77-393C-49F3-8488-2F68E9A572B8}" sibTransId="{9F23EA75-3A96-4F66-A7F9-A8FE9052779B}"/>
    <dgm:cxn modelId="{5F3CA4F9-EBDE-46C2-B4E6-DEFF4F1CAE6F}" type="presOf" srcId="{1F6F66B2-953D-4C38-8E83-FDEC69E151D0}" destId="{53927007-C76B-4433-BF0D-82DB348E1D54}" srcOrd="0" destOrd="0" presId="urn:microsoft.com/office/officeart/2005/8/layout/vList5"/>
    <dgm:cxn modelId="{71879775-2797-4D8F-83C4-1E6394146F7B}" type="presOf" srcId="{BF7B149B-369F-492A-A61E-D71E28C235E6}" destId="{FEB7CD95-9476-4AE3-AEC4-C7BC9374ED52}" srcOrd="0" destOrd="0" presId="urn:microsoft.com/office/officeart/2005/8/layout/vList5"/>
    <dgm:cxn modelId="{AD19D557-7003-4B20-A9DB-4F7B65DEF5C5}" type="presOf" srcId="{B5C97FF1-60B3-4606-A15E-019F973742C5}" destId="{75892488-6C40-435D-A481-8888CC6059CB}" srcOrd="0" destOrd="0" presId="urn:microsoft.com/office/officeart/2005/8/layout/vList5"/>
    <dgm:cxn modelId="{4FB8D826-B113-4F51-8DBA-7EC483789BC3}" srcId="{6F70AE27-B8F7-42BE-85D9-D06374194161}" destId="{D324E8A0-A89B-41F9-B38A-51FCE3D5105B}" srcOrd="3" destOrd="0" parTransId="{F0201BF9-394C-4AD9-9E0E-9B77467078DC}" sibTransId="{225B9CC3-5A7A-4FA9-9A9E-1DCFFD3DDE38}"/>
    <dgm:cxn modelId="{29FCCD56-B4C4-435B-8F36-5C029A87A7FC}" srcId="{6F70AE27-B8F7-42BE-85D9-D06374194161}" destId="{BF7B149B-369F-492A-A61E-D71E28C235E6}" srcOrd="2" destOrd="0" parTransId="{6FA6EA98-49FB-409E-A25B-07B4E47EDEF4}" sibTransId="{25DA40B1-A14E-448F-9683-18ED1A18F4A4}"/>
    <dgm:cxn modelId="{9797FDDE-57DD-4468-AE83-C8E4F1E5113F}" type="presOf" srcId="{D324E8A0-A89B-41F9-B38A-51FCE3D5105B}" destId="{1361CAD3-6333-4635-9F69-91A56DBBD4B0}" srcOrd="0" destOrd="0" presId="urn:microsoft.com/office/officeart/2005/8/layout/vList5"/>
    <dgm:cxn modelId="{F8917BCC-94D9-411E-9380-9535446B6DB5}" type="presOf" srcId="{6F70AE27-B8F7-42BE-85D9-D06374194161}" destId="{30E6A546-8BE6-4B8E-957F-E4052E447914}" srcOrd="0" destOrd="0" presId="urn:microsoft.com/office/officeart/2005/8/layout/vList5"/>
    <dgm:cxn modelId="{9E9EDEC4-577E-4003-ABD1-8F12BA0B9A66}" type="presOf" srcId="{7FDBAEA8-958D-4BE6-84BC-11A66140F754}" destId="{C6C3B6F5-BB49-4BEF-A046-819A106111A7}" srcOrd="0" destOrd="0" presId="urn:microsoft.com/office/officeart/2005/8/layout/vList5"/>
    <dgm:cxn modelId="{D174FC3E-7A1F-40AE-9FDD-A79097CAB5E1}" type="presOf" srcId="{0255CB0C-4E2C-4283-8132-4B89490FA95A}" destId="{04415126-5508-40E3-8AE3-A32B7A50FDD3}" srcOrd="0" destOrd="0" presId="urn:microsoft.com/office/officeart/2005/8/layout/vList5"/>
    <dgm:cxn modelId="{D70A6410-8A3C-4275-A0EF-5AD4C81C4D2D}" srcId="{BF7B149B-369F-492A-A61E-D71E28C235E6}" destId="{1F6F66B2-953D-4C38-8E83-FDEC69E151D0}" srcOrd="0" destOrd="0" parTransId="{3661E1ED-BCAA-4B34-902D-F50CE69CE7F3}" sibTransId="{2EF018E6-FB02-4D45-AB6A-07B40D0704E3}"/>
    <dgm:cxn modelId="{CC97DCD0-4231-43C7-A7B8-E665AB0390CC}" type="presOf" srcId="{7C7F38E3-5E7E-4667-9A91-C92ECCB7F947}" destId="{8273A747-6A35-467B-BB65-636B3CBABC6B}" srcOrd="0" destOrd="0" presId="urn:microsoft.com/office/officeart/2005/8/layout/vList5"/>
    <dgm:cxn modelId="{4D4385D7-656E-4607-BD33-A3DBB8632C47}" srcId="{B5C97FF1-60B3-4606-A15E-019F973742C5}" destId="{7C7F38E3-5E7E-4667-9A91-C92ECCB7F947}" srcOrd="0" destOrd="0" parTransId="{4D0121F4-2001-42F1-B07E-CD9E2A5AA2B2}" sibTransId="{01F2D031-E83D-4AB3-BD62-16BB4F155048}"/>
    <dgm:cxn modelId="{64BFAD9E-488F-4398-9B30-009A90BD4D4D}" srcId="{6F70AE27-B8F7-42BE-85D9-D06374194161}" destId="{0255CB0C-4E2C-4283-8132-4B89490FA95A}" srcOrd="0" destOrd="0" parTransId="{A98E664F-088D-4E80-B017-BF636A0B9230}" sibTransId="{68656A9A-9691-4D1C-AD04-D78DFCFF1A9E}"/>
    <dgm:cxn modelId="{7E58F5BF-1CFA-42B8-B866-42DC6E4D5E8E}" type="presOf" srcId="{17944B6E-1198-4696-B425-D6EF37069CF7}" destId="{7D515BB3-4003-49AE-A730-3AF719389FEE}" srcOrd="0" destOrd="0" presId="urn:microsoft.com/office/officeart/2005/8/layout/vList5"/>
    <dgm:cxn modelId="{9659E78E-A695-416B-9F43-F1D41499E52C}" srcId="{D324E8A0-A89B-41F9-B38A-51FCE3D5105B}" destId="{17944B6E-1198-4696-B425-D6EF37069CF7}" srcOrd="0" destOrd="0" parTransId="{8C41BBCD-44AF-4083-B598-ADD8FE07E291}" sibTransId="{76F583D6-FAA3-4CE5-8FEA-366E519C796B}"/>
    <dgm:cxn modelId="{12561870-7F86-4E29-8E71-F6018696A498}" type="presParOf" srcId="{30E6A546-8BE6-4B8E-957F-E4052E447914}" destId="{F2CFBAC4-4847-47E9-8620-81BAF10E1283}" srcOrd="0" destOrd="0" presId="urn:microsoft.com/office/officeart/2005/8/layout/vList5"/>
    <dgm:cxn modelId="{78B806C2-B2B9-4A80-8981-37C50FFA1E9B}" type="presParOf" srcId="{F2CFBAC4-4847-47E9-8620-81BAF10E1283}" destId="{04415126-5508-40E3-8AE3-A32B7A50FDD3}" srcOrd="0" destOrd="0" presId="urn:microsoft.com/office/officeart/2005/8/layout/vList5"/>
    <dgm:cxn modelId="{C4BC96DE-DDDE-422F-AF0A-CD512CC8E295}" type="presParOf" srcId="{F2CFBAC4-4847-47E9-8620-81BAF10E1283}" destId="{C6C3B6F5-BB49-4BEF-A046-819A106111A7}" srcOrd="1" destOrd="0" presId="urn:microsoft.com/office/officeart/2005/8/layout/vList5"/>
    <dgm:cxn modelId="{187D6CED-0913-456D-BEB2-A8647A29B7A3}" type="presParOf" srcId="{30E6A546-8BE6-4B8E-957F-E4052E447914}" destId="{FF66E591-6C18-4AC1-B632-F5CFF976EFD5}" srcOrd="1" destOrd="0" presId="urn:microsoft.com/office/officeart/2005/8/layout/vList5"/>
    <dgm:cxn modelId="{EFA0F318-7FFF-4A08-BCBD-A3DAEB92C483}" type="presParOf" srcId="{30E6A546-8BE6-4B8E-957F-E4052E447914}" destId="{BE6BE7C9-99F5-4CFB-B17A-1CBB1DD24968}" srcOrd="2" destOrd="0" presId="urn:microsoft.com/office/officeart/2005/8/layout/vList5"/>
    <dgm:cxn modelId="{FE5C8CB5-50B8-416D-A6AE-CFB65FABD090}" type="presParOf" srcId="{BE6BE7C9-99F5-4CFB-B17A-1CBB1DD24968}" destId="{75892488-6C40-435D-A481-8888CC6059CB}" srcOrd="0" destOrd="0" presId="urn:microsoft.com/office/officeart/2005/8/layout/vList5"/>
    <dgm:cxn modelId="{E535B975-4318-47A9-9427-1AEF9BD8D561}" type="presParOf" srcId="{BE6BE7C9-99F5-4CFB-B17A-1CBB1DD24968}" destId="{8273A747-6A35-467B-BB65-636B3CBABC6B}" srcOrd="1" destOrd="0" presId="urn:microsoft.com/office/officeart/2005/8/layout/vList5"/>
    <dgm:cxn modelId="{F5BAB140-23DE-49CE-8529-60428215F115}" type="presParOf" srcId="{30E6A546-8BE6-4B8E-957F-E4052E447914}" destId="{9D80BB6B-AB40-4140-892E-7D0F4272884F}" srcOrd="3" destOrd="0" presId="urn:microsoft.com/office/officeart/2005/8/layout/vList5"/>
    <dgm:cxn modelId="{0308BFA1-0CEA-40FF-8524-14032334D5B0}" type="presParOf" srcId="{30E6A546-8BE6-4B8E-957F-E4052E447914}" destId="{8D1C7452-3033-4BDC-A259-8E2A6C42CABF}" srcOrd="4" destOrd="0" presId="urn:microsoft.com/office/officeart/2005/8/layout/vList5"/>
    <dgm:cxn modelId="{0B0F451D-9230-48DF-8890-0C8823F0D563}" type="presParOf" srcId="{8D1C7452-3033-4BDC-A259-8E2A6C42CABF}" destId="{FEB7CD95-9476-4AE3-AEC4-C7BC9374ED52}" srcOrd="0" destOrd="0" presId="urn:microsoft.com/office/officeart/2005/8/layout/vList5"/>
    <dgm:cxn modelId="{0EF9ECE7-E21F-4315-99CA-61C03F4C9A8A}" type="presParOf" srcId="{8D1C7452-3033-4BDC-A259-8E2A6C42CABF}" destId="{53927007-C76B-4433-BF0D-82DB348E1D54}" srcOrd="1" destOrd="0" presId="urn:microsoft.com/office/officeart/2005/8/layout/vList5"/>
    <dgm:cxn modelId="{C6FADF82-8D42-459E-9976-70F3FCC1F312}" type="presParOf" srcId="{30E6A546-8BE6-4B8E-957F-E4052E447914}" destId="{031BF0CC-7D77-4158-981C-3D69577E85B4}" srcOrd="5" destOrd="0" presId="urn:microsoft.com/office/officeart/2005/8/layout/vList5"/>
    <dgm:cxn modelId="{33FD137E-FC91-4FAD-A2A2-4B15CD8CAB75}" type="presParOf" srcId="{30E6A546-8BE6-4B8E-957F-E4052E447914}" destId="{A5BF7F28-7DDA-47B1-A207-A33711C8EB3A}" srcOrd="6" destOrd="0" presId="urn:microsoft.com/office/officeart/2005/8/layout/vList5"/>
    <dgm:cxn modelId="{00FE09FC-3024-4F38-890B-FB32D928920B}" type="presParOf" srcId="{A5BF7F28-7DDA-47B1-A207-A33711C8EB3A}" destId="{1361CAD3-6333-4635-9F69-91A56DBBD4B0}" srcOrd="0" destOrd="0" presId="urn:microsoft.com/office/officeart/2005/8/layout/vList5"/>
    <dgm:cxn modelId="{8B6E6F7B-EBBF-489A-8214-BE57F3248431}" type="presParOf" srcId="{A5BF7F28-7DDA-47B1-A207-A33711C8EB3A}" destId="{7D515BB3-4003-49AE-A730-3AF719389FE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70AE27-B8F7-42BE-85D9-D06374194161}" type="doc">
      <dgm:prSet loTypeId="urn:microsoft.com/office/officeart/2005/8/layout/vList5" loCatId="list" qsTypeId="urn:microsoft.com/office/officeart/2005/8/quickstyle/simple1" qsCatId="simple" csTypeId="urn:microsoft.com/office/officeart/2005/8/colors/accent2_1" csCatId="accent2" phldr="1"/>
      <dgm:spPr/>
      <dgm:t>
        <a:bodyPr/>
        <a:lstStyle/>
        <a:p>
          <a:endParaRPr lang="en-IE"/>
        </a:p>
      </dgm:t>
    </dgm:pt>
    <dgm:pt modelId="{0255CB0C-4E2C-4283-8132-4B89490FA95A}">
      <dgm:prSet phldrT="[Text]"/>
      <dgm:spPr/>
      <dgm:t>
        <a:bodyPr/>
        <a:lstStyle/>
        <a:p>
          <a:r>
            <a:rPr lang="en-IE" dirty="0" smtClean="0"/>
            <a:t>Write down the question</a:t>
          </a:r>
          <a:endParaRPr lang="en-IE" dirty="0"/>
        </a:p>
      </dgm:t>
      <dgm:extLst>
        <a:ext uri="{E40237B7-FDA0-4F09-8148-C483321AD2D9}">
          <dgm14:cNvPr xmlns:dgm14="http://schemas.microsoft.com/office/drawing/2010/diagram" id="0" name="" descr="Write down the question" title="Analysing the question"/>
        </a:ext>
      </dgm:extLst>
    </dgm:pt>
    <dgm:pt modelId="{A98E664F-088D-4E80-B017-BF636A0B9230}" type="parTrans" cxnId="{64BFAD9E-488F-4398-9B30-009A90BD4D4D}">
      <dgm:prSet/>
      <dgm:spPr/>
      <dgm:t>
        <a:bodyPr/>
        <a:lstStyle/>
        <a:p>
          <a:endParaRPr lang="en-IE"/>
        </a:p>
      </dgm:t>
    </dgm:pt>
    <dgm:pt modelId="{68656A9A-9691-4D1C-AD04-D78DFCFF1A9E}" type="sibTrans" cxnId="{64BFAD9E-488F-4398-9B30-009A90BD4D4D}">
      <dgm:prSet/>
      <dgm:spPr/>
      <dgm:t>
        <a:bodyPr/>
        <a:lstStyle/>
        <a:p>
          <a:endParaRPr lang="en-IE"/>
        </a:p>
      </dgm:t>
    </dgm:pt>
    <dgm:pt modelId="{7FDBAEA8-958D-4BE6-84BC-11A66140F754}">
      <dgm:prSet phldrT="[Text]"/>
      <dgm:spPr/>
      <dgm:t>
        <a:bodyPr/>
        <a:lstStyle/>
        <a:p>
          <a:endParaRPr lang="en-IE" dirty="0"/>
        </a:p>
      </dgm:t>
      <dgm:extLst>
        <a:ext uri="{E40237B7-FDA0-4F09-8148-C483321AD2D9}">
          <dgm14:cNvPr xmlns:dgm14="http://schemas.microsoft.com/office/drawing/2010/diagram" id="0" name="" descr="blank space left to write down the question" title="blank"/>
        </a:ext>
      </dgm:extLst>
    </dgm:pt>
    <dgm:pt modelId="{C26D9A77-393C-49F3-8488-2F68E9A572B8}" type="parTrans" cxnId="{A6EAF4C1-51AF-4617-A432-648127826974}">
      <dgm:prSet/>
      <dgm:spPr/>
      <dgm:t>
        <a:bodyPr/>
        <a:lstStyle/>
        <a:p>
          <a:endParaRPr lang="en-IE"/>
        </a:p>
      </dgm:t>
    </dgm:pt>
    <dgm:pt modelId="{9F23EA75-3A96-4F66-A7F9-A8FE9052779B}" type="sibTrans" cxnId="{A6EAF4C1-51AF-4617-A432-648127826974}">
      <dgm:prSet/>
      <dgm:spPr/>
      <dgm:t>
        <a:bodyPr/>
        <a:lstStyle/>
        <a:p>
          <a:endParaRPr lang="en-IE"/>
        </a:p>
      </dgm:t>
    </dgm:pt>
    <dgm:pt modelId="{B5C97FF1-60B3-4606-A15E-019F973742C5}">
      <dgm:prSet phldrT="[Text]"/>
      <dgm:spPr/>
      <dgm:t>
        <a:bodyPr/>
        <a:lstStyle/>
        <a:p>
          <a:r>
            <a:rPr lang="en-IE" dirty="0" smtClean="0"/>
            <a:t>Break the question down into the necessary parts to answer</a:t>
          </a:r>
          <a:endParaRPr lang="en-IE" dirty="0"/>
        </a:p>
      </dgm:t>
      <dgm:extLst>
        <a:ext uri="{E40237B7-FDA0-4F09-8148-C483321AD2D9}">
          <dgm14:cNvPr xmlns:dgm14="http://schemas.microsoft.com/office/drawing/2010/diagram" id="0" name="" descr="Break the question down into the necessary parts to answer" title="Analysing the question"/>
        </a:ext>
      </dgm:extLst>
    </dgm:pt>
    <dgm:pt modelId="{CD5E0EDB-82C1-4236-899E-2480A3443089}" type="parTrans" cxnId="{C016CDE1-83D7-4E07-9C24-E75A1A14E269}">
      <dgm:prSet/>
      <dgm:spPr/>
      <dgm:t>
        <a:bodyPr/>
        <a:lstStyle/>
        <a:p>
          <a:endParaRPr lang="en-IE"/>
        </a:p>
      </dgm:t>
    </dgm:pt>
    <dgm:pt modelId="{4329AD33-B654-45CC-B22F-9E5A607E60CD}" type="sibTrans" cxnId="{C016CDE1-83D7-4E07-9C24-E75A1A14E269}">
      <dgm:prSet/>
      <dgm:spPr/>
      <dgm:t>
        <a:bodyPr/>
        <a:lstStyle/>
        <a:p>
          <a:endParaRPr lang="en-IE"/>
        </a:p>
      </dgm:t>
    </dgm:pt>
    <dgm:pt modelId="{7C7F38E3-5E7E-4667-9A91-C92ECCB7F947}">
      <dgm:prSet phldrT="[Text]"/>
      <dgm:spPr/>
      <dgm:t>
        <a:bodyPr/>
        <a:lstStyle/>
        <a:p>
          <a:endParaRPr lang="en-IE" dirty="0"/>
        </a:p>
      </dgm:t>
      <dgm:extLst>
        <a:ext uri="{E40237B7-FDA0-4F09-8148-C483321AD2D9}">
          <dgm14:cNvPr xmlns:dgm14="http://schemas.microsoft.com/office/drawing/2010/diagram" id="0" name="" descr="Blank space left to break down question into necessary parts" title="Blank"/>
        </a:ext>
      </dgm:extLst>
    </dgm:pt>
    <dgm:pt modelId="{4D0121F4-2001-42F1-B07E-CD9E2A5AA2B2}" type="parTrans" cxnId="{4D4385D7-656E-4607-BD33-A3DBB8632C47}">
      <dgm:prSet/>
      <dgm:spPr/>
      <dgm:t>
        <a:bodyPr/>
        <a:lstStyle/>
        <a:p>
          <a:endParaRPr lang="en-IE"/>
        </a:p>
      </dgm:t>
    </dgm:pt>
    <dgm:pt modelId="{01F2D031-E83D-4AB3-BD62-16BB4F155048}" type="sibTrans" cxnId="{4D4385D7-656E-4607-BD33-A3DBB8632C47}">
      <dgm:prSet/>
      <dgm:spPr/>
      <dgm:t>
        <a:bodyPr/>
        <a:lstStyle/>
        <a:p>
          <a:endParaRPr lang="en-IE"/>
        </a:p>
      </dgm:t>
    </dgm:pt>
    <dgm:pt modelId="{BF7B149B-369F-492A-A61E-D71E28C235E6}">
      <dgm:prSet phldrT="[Text]"/>
      <dgm:spPr/>
      <dgm:t>
        <a:bodyPr/>
        <a:lstStyle/>
        <a:p>
          <a:r>
            <a:rPr lang="en-IE" dirty="0" smtClean="0"/>
            <a:t>Check key verbs or use rewordify.com to simplify the language</a:t>
          </a:r>
          <a:endParaRPr lang="en-IE" dirty="0"/>
        </a:p>
      </dgm:t>
      <dgm:extLst>
        <a:ext uri="{E40237B7-FDA0-4F09-8148-C483321AD2D9}">
          <dgm14:cNvPr xmlns:dgm14="http://schemas.microsoft.com/office/drawing/2010/diagram" id="0" name="" descr="Check key verbs and use rewordify.com to simplify the language" title="Analysing the question"/>
        </a:ext>
      </dgm:extLst>
    </dgm:pt>
    <dgm:pt modelId="{6FA6EA98-49FB-409E-A25B-07B4E47EDEF4}" type="parTrans" cxnId="{29FCCD56-B4C4-435B-8F36-5C029A87A7FC}">
      <dgm:prSet/>
      <dgm:spPr/>
      <dgm:t>
        <a:bodyPr/>
        <a:lstStyle/>
        <a:p>
          <a:endParaRPr lang="en-IE"/>
        </a:p>
      </dgm:t>
    </dgm:pt>
    <dgm:pt modelId="{25DA40B1-A14E-448F-9683-18ED1A18F4A4}" type="sibTrans" cxnId="{29FCCD56-B4C4-435B-8F36-5C029A87A7FC}">
      <dgm:prSet/>
      <dgm:spPr/>
      <dgm:t>
        <a:bodyPr/>
        <a:lstStyle/>
        <a:p>
          <a:endParaRPr lang="en-IE"/>
        </a:p>
      </dgm:t>
    </dgm:pt>
    <dgm:pt modelId="{1F6F66B2-953D-4C38-8E83-FDEC69E151D0}">
      <dgm:prSet phldrT="[Text]"/>
      <dgm:spPr/>
      <dgm:t>
        <a:bodyPr/>
        <a:lstStyle/>
        <a:p>
          <a:endParaRPr lang="en-IE" dirty="0"/>
        </a:p>
      </dgm:t>
      <dgm:extLst>
        <a:ext uri="{E40237B7-FDA0-4F09-8148-C483321AD2D9}">
          <dgm14:cNvPr xmlns:dgm14="http://schemas.microsoft.com/office/drawing/2010/diagram" id="0" name="" descr="Blank space left to write down key verb meanings" title="Blank"/>
        </a:ext>
      </dgm:extLst>
    </dgm:pt>
    <dgm:pt modelId="{3661E1ED-BCAA-4B34-902D-F50CE69CE7F3}" type="parTrans" cxnId="{D70A6410-8A3C-4275-A0EF-5AD4C81C4D2D}">
      <dgm:prSet/>
      <dgm:spPr/>
      <dgm:t>
        <a:bodyPr/>
        <a:lstStyle/>
        <a:p>
          <a:endParaRPr lang="en-IE"/>
        </a:p>
      </dgm:t>
    </dgm:pt>
    <dgm:pt modelId="{2EF018E6-FB02-4D45-AB6A-07B40D0704E3}" type="sibTrans" cxnId="{D70A6410-8A3C-4275-A0EF-5AD4C81C4D2D}">
      <dgm:prSet/>
      <dgm:spPr/>
      <dgm:t>
        <a:bodyPr/>
        <a:lstStyle/>
        <a:p>
          <a:endParaRPr lang="en-IE"/>
        </a:p>
      </dgm:t>
    </dgm:pt>
    <dgm:pt modelId="{17944B6E-1198-4696-B425-D6EF37069CF7}">
      <dgm:prSet phldrT="[Text]"/>
      <dgm:spPr/>
      <dgm:t>
        <a:bodyPr/>
        <a:lstStyle/>
        <a:p>
          <a:endParaRPr lang="en-IE" dirty="0"/>
        </a:p>
      </dgm:t>
      <dgm:extLst>
        <a:ext uri="{E40237B7-FDA0-4F09-8148-C483321AD2D9}">
          <dgm14:cNvPr xmlns:dgm14="http://schemas.microsoft.com/office/drawing/2010/diagram" id="0" name="" descr="Blank space left to write in own words what being asked to do" title="Blank"/>
        </a:ext>
      </dgm:extLst>
    </dgm:pt>
    <dgm:pt modelId="{8C41BBCD-44AF-4083-B598-ADD8FE07E291}" type="parTrans" cxnId="{9659E78E-A695-416B-9F43-F1D41499E52C}">
      <dgm:prSet/>
      <dgm:spPr/>
      <dgm:t>
        <a:bodyPr/>
        <a:lstStyle/>
        <a:p>
          <a:endParaRPr lang="en-IE"/>
        </a:p>
      </dgm:t>
    </dgm:pt>
    <dgm:pt modelId="{76F583D6-FAA3-4CE5-8FEA-366E519C796B}" type="sibTrans" cxnId="{9659E78E-A695-416B-9F43-F1D41499E52C}">
      <dgm:prSet/>
      <dgm:spPr/>
      <dgm:t>
        <a:bodyPr/>
        <a:lstStyle/>
        <a:p>
          <a:endParaRPr lang="en-IE"/>
        </a:p>
      </dgm:t>
    </dgm:pt>
    <dgm:pt modelId="{D324E8A0-A89B-41F9-B38A-51FCE3D5105B}">
      <dgm:prSet phldrT="[Text]"/>
      <dgm:spPr/>
      <dgm:t>
        <a:bodyPr/>
        <a:lstStyle/>
        <a:p>
          <a:r>
            <a:rPr lang="en-IE" dirty="0" smtClean="0"/>
            <a:t>Now write in your own words what you are being asked to do</a:t>
          </a:r>
          <a:endParaRPr lang="en-IE" dirty="0"/>
        </a:p>
      </dgm:t>
      <dgm:extLst>
        <a:ext uri="{E40237B7-FDA0-4F09-8148-C483321AD2D9}">
          <dgm14:cNvPr xmlns:dgm14="http://schemas.microsoft.com/office/drawing/2010/diagram" id="0" name="" descr="Now write in your own words what you are being asked to do" title="Analysing the question"/>
        </a:ext>
      </dgm:extLst>
    </dgm:pt>
    <dgm:pt modelId="{F0201BF9-394C-4AD9-9E0E-9B77467078DC}" type="parTrans" cxnId="{4FB8D826-B113-4F51-8DBA-7EC483789BC3}">
      <dgm:prSet/>
      <dgm:spPr/>
      <dgm:t>
        <a:bodyPr/>
        <a:lstStyle/>
        <a:p>
          <a:endParaRPr lang="en-IE"/>
        </a:p>
      </dgm:t>
    </dgm:pt>
    <dgm:pt modelId="{225B9CC3-5A7A-4FA9-9A9E-1DCFFD3DDE38}" type="sibTrans" cxnId="{4FB8D826-B113-4F51-8DBA-7EC483789BC3}">
      <dgm:prSet/>
      <dgm:spPr/>
      <dgm:t>
        <a:bodyPr/>
        <a:lstStyle/>
        <a:p>
          <a:endParaRPr lang="en-IE"/>
        </a:p>
      </dgm:t>
    </dgm:pt>
    <dgm:pt modelId="{30E6A546-8BE6-4B8E-957F-E4052E447914}" type="pres">
      <dgm:prSet presAssocID="{6F70AE27-B8F7-42BE-85D9-D06374194161}" presName="Name0" presStyleCnt="0">
        <dgm:presLayoutVars>
          <dgm:dir/>
          <dgm:animLvl val="lvl"/>
          <dgm:resizeHandles val="exact"/>
        </dgm:presLayoutVars>
      </dgm:prSet>
      <dgm:spPr/>
      <dgm:t>
        <a:bodyPr/>
        <a:lstStyle/>
        <a:p>
          <a:endParaRPr lang="en-IE"/>
        </a:p>
      </dgm:t>
    </dgm:pt>
    <dgm:pt modelId="{F2CFBAC4-4847-47E9-8620-81BAF10E1283}" type="pres">
      <dgm:prSet presAssocID="{0255CB0C-4E2C-4283-8132-4B89490FA95A}" presName="linNode" presStyleCnt="0"/>
      <dgm:spPr/>
    </dgm:pt>
    <dgm:pt modelId="{04415126-5508-40E3-8AE3-A32B7A50FDD3}" type="pres">
      <dgm:prSet presAssocID="{0255CB0C-4E2C-4283-8132-4B89490FA95A}" presName="parentText" presStyleLbl="node1" presStyleIdx="0" presStyleCnt="4" custLinFactNeighborY="-3369">
        <dgm:presLayoutVars>
          <dgm:chMax val="1"/>
          <dgm:bulletEnabled val="1"/>
        </dgm:presLayoutVars>
      </dgm:prSet>
      <dgm:spPr/>
      <dgm:t>
        <a:bodyPr/>
        <a:lstStyle/>
        <a:p>
          <a:endParaRPr lang="en-IE"/>
        </a:p>
      </dgm:t>
    </dgm:pt>
    <dgm:pt modelId="{C6C3B6F5-BB49-4BEF-A046-819A106111A7}" type="pres">
      <dgm:prSet presAssocID="{0255CB0C-4E2C-4283-8132-4B89490FA95A}" presName="descendantText" presStyleLbl="alignAccFollowNode1" presStyleIdx="0" presStyleCnt="4">
        <dgm:presLayoutVars>
          <dgm:bulletEnabled val="1"/>
        </dgm:presLayoutVars>
      </dgm:prSet>
      <dgm:spPr/>
      <dgm:t>
        <a:bodyPr/>
        <a:lstStyle/>
        <a:p>
          <a:endParaRPr lang="en-IE"/>
        </a:p>
      </dgm:t>
    </dgm:pt>
    <dgm:pt modelId="{FF66E591-6C18-4AC1-B632-F5CFF976EFD5}" type="pres">
      <dgm:prSet presAssocID="{68656A9A-9691-4D1C-AD04-D78DFCFF1A9E}" presName="sp" presStyleCnt="0"/>
      <dgm:spPr/>
    </dgm:pt>
    <dgm:pt modelId="{BE6BE7C9-99F5-4CFB-B17A-1CBB1DD24968}" type="pres">
      <dgm:prSet presAssocID="{B5C97FF1-60B3-4606-A15E-019F973742C5}" presName="linNode" presStyleCnt="0"/>
      <dgm:spPr/>
    </dgm:pt>
    <dgm:pt modelId="{75892488-6C40-435D-A481-8888CC6059CB}" type="pres">
      <dgm:prSet presAssocID="{B5C97FF1-60B3-4606-A15E-019F973742C5}" presName="parentText" presStyleLbl="node1" presStyleIdx="1" presStyleCnt="4">
        <dgm:presLayoutVars>
          <dgm:chMax val="1"/>
          <dgm:bulletEnabled val="1"/>
        </dgm:presLayoutVars>
      </dgm:prSet>
      <dgm:spPr/>
      <dgm:t>
        <a:bodyPr/>
        <a:lstStyle/>
        <a:p>
          <a:endParaRPr lang="en-IE"/>
        </a:p>
      </dgm:t>
    </dgm:pt>
    <dgm:pt modelId="{8273A747-6A35-467B-BB65-636B3CBABC6B}" type="pres">
      <dgm:prSet presAssocID="{B5C97FF1-60B3-4606-A15E-019F973742C5}" presName="descendantText" presStyleLbl="alignAccFollowNode1" presStyleIdx="1" presStyleCnt="4">
        <dgm:presLayoutVars>
          <dgm:bulletEnabled val="1"/>
        </dgm:presLayoutVars>
      </dgm:prSet>
      <dgm:spPr/>
      <dgm:t>
        <a:bodyPr/>
        <a:lstStyle/>
        <a:p>
          <a:endParaRPr lang="en-IE"/>
        </a:p>
      </dgm:t>
    </dgm:pt>
    <dgm:pt modelId="{9D80BB6B-AB40-4140-892E-7D0F4272884F}" type="pres">
      <dgm:prSet presAssocID="{4329AD33-B654-45CC-B22F-9E5A607E60CD}" presName="sp" presStyleCnt="0"/>
      <dgm:spPr/>
    </dgm:pt>
    <dgm:pt modelId="{8D1C7452-3033-4BDC-A259-8E2A6C42CABF}" type="pres">
      <dgm:prSet presAssocID="{BF7B149B-369F-492A-A61E-D71E28C235E6}" presName="linNode" presStyleCnt="0"/>
      <dgm:spPr/>
    </dgm:pt>
    <dgm:pt modelId="{FEB7CD95-9476-4AE3-AEC4-C7BC9374ED52}" type="pres">
      <dgm:prSet presAssocID="{BF7B149B-369F-492A-A61E-D71E28C235E6}" presName="parentText" presStyleLbl="node1" presStyleIdx="2" presStyleCnt="4">
        <dgm:presLayoutVars>
          <dgm:chMax val="1"/>
          <dgm:bulletEnabled val="1"/>
        </dgm:presLayoutVars>
      </dgm:prSet>
      <dgm:spPr/>
      <dgm:t>
        <a:bodyPr/>
        <a:lstStyle/>
        <a:p>
          <a:endParaRPr lang="en-IE"/>
        </a:p>
      </dgm:t>
    </dgm:pt>
    <dgm:pt modelId="{53927007-C76B-4433-BF0D-82DB348E1D54}" type="pres">
      <dgm:prSet presAssocID="{BF7B149B-369F-492A-A61E-D71E28C235E6}" presName="descendantText" presStyleLbl="alignAccFollowNode1" presStyleIdx="2" presStyleCnt="4">
        <dgm:presLayoutVars>
          <dgm:bulletEnabled val="1"/>
        </dgm:presLayoutVars>
      </dgm:prSet>
      <dgm:spPr/>
      <dgm:t>
        <a:bodyPr/>
        <a:lstStyle/>
        <a:p>
          <a:endParaRPr lang="en-IE"/>
        </a:p>
      </dgm:t>
    </dgm:pt>
    <dgm:pt modelId="{031BF0CC-7D77-4158-981C-3D69577E85B4}" type="pres">
      <dgm:prSet presAssocID="{25DA40B1-A14E-448F-9683-18ED1A18F4A4}" presName="sp" presStyleCnt="0"/>
      <dgm:spPr/>
    </dgm:pt>
    <dgm:pt modelId="{A5BF7F28-7DDA-47B1-A207-A33711C8EB3A}" type="pres">
      <dgm:prSet presAssocID="{D324E8A0-A89B-41F9-B38A-51FCE3D5105B}" presName="linNode" presStyleCnt="0"/>
      <dgm:spPr/>
    </dgm:pt>
    <dgm:pt modelId="{1361CAD3-6333-4635-9F69-91A56DBBD4B0}" type="pres">
      <dgm:prSet presAssocID="{D324E8A0-A89B-41F9-B38A-51FCE3D5105B}" presName="parentText" presStyleLbl="node1" presStyleIdx="3" presStyleCnt="4">
        <dgm:presLayoutVars>
          <dgm:chMax val="1"/>
          <dgm:bulletEnabled val="1"/>
        </dgm:presLayoutVars>
      </dgm:prSet>
      <dgm:spPr/>
      <dgm:t>
        <a:bodyPr/>
        <a:lstStyle/>
        <a:p>
          <a:endParaRPr lang="en-IE"/>
        </a:p>
      </dgm:t>
    </dgm:pt>
    <dgm:pt modelId="{7D515BB3-4003-49AE-A730-3AF719389FEE}" type="pres">
      <dgm:prSet presAssocID="{D324E8A0-A89B-41F9-B38A-51FCE3D5105B}" presName="descendantText" presStyleLbl="alignAccFollowNode1" presStyleIdx="3" presStyleCnt="4">
        <dgm:presLayoutVars>
          <dgm:bulletEnabled val="1"/>
        </dgm:presLayoutVars>
      </dgm:prSet>
      <dgm:spPr/>
      <dgm:t>
        <a:bodyPr/>
        <a:lstStyle/>
        <a:p>
          <a:endParaRPr lang="en-IE"/>
        </a:p>
      </dgm:t>
    </dgm:pt>
  </dgm:ptLst>
  <dgm:cxnLst>
    <dgm:cxn modelId="{C016CDE1-83D7-4E07-9C24-E75A1A14E269}" srcId="{6F70AE27-B8F7-42BE-85D9-D06374194161}" destId="{B5C97FF1-60B3-4606-A15E-019F973742C5}" srcOrd="1" destOrd="0" parTransId="{CD5E0EDB-82C1-4236-899E-2480A3443089}" sibTransId="{4329AD33-B654-45CC-B22F-9E5A607E60CD}"/>
    <dgm:cxn modelId="{A6EAF4C1-51AF-4617-A432-648127826974}" srcId="{0255CB0C-4E2C-4283-8132-4B89490FA95A}" destId="{7FDBAEA8-958D-4BE6-84BC-11A66140F754}" srcOrd="0" destOrd="0" parTransId="{C26D9A77-393C-49F3-8488-2F68E9A572B8}" sibTransId="{9F23EA75-3A96-4F66-A7F9-A8FE9052779B}"/>
    <dgm:cxn modelId="{DAC1F9E2-F386-4AB1-981F-A6A58EBC4A0E}" type="presOf" srcId="{D324E8A0-A89B-41F9-B38A-51FCE3D5105B}" destId="{1361CAD3-6333-4635-9F69-91A56DBBD4B0}" srcOrd="0" destOrd="0" presId="urn:microsoft.com/office/officeart/2005/8/layout/vList5"/>
    <dgm:cxn modelId="{2AED11CA-39F4-475D-B4D0-079485ACF7EF}" type="presOf" srcId="{17944B6E-1198-4696-B425-D6EF37069CF7}" destId="{7D515BB3-4003-49AE-A730-3AF719389FEE}" srcOrd="0" destOrd="0" presId="urn:microsoft.com/office/officeart/2005/8/layout/vList5"/>
    <dgm:cxn modelId="{4FB8D826-B113-4F51-8DBA-7EC483789BC3}" srcId="{6F70AE27-B8F7-42BE-85D9-D06374194161}" destId="{D324E8A0-A89B-41F9-B38A-51FCE3D5105B}" srcOrd="3" destOrd="0" parTransId="{F0201BF9-394C-4AD9-9E0E-9B77467078DC}" sibTransId="{225B9CC3-5A7A-4FA9-9A9E-1DCFFD3DDE38}"/>
    <dgm:cxn modelId="{29FCCD56-B4C4-435B-8F36-5C029A87A7FC}" srcId="{6F70AE27-B8F7-42BE-85D9-D06374194161}" destId="{BF7B149B-369F-492A-A61E-D71E28C235E6}" srcOrd="2" destOrd="0" parTransId="{6FA6EA98-49FB-409E-A25B-07B4E47EDEF4}" sibTransId="{25DA40B1-A14E-448F-9683-18ED1A18F4A4}"/>
    <dgm:cxn modelId="{4B07DEA9-8E59-48FC-B81D-7F3FC7B8187E}" type="presOf" srcId="{BF7B149B-369F-492A-A61E-D71E28C235E6}" destId="{FEB7CD95-9476-4AE3-AEC4-C7BC9374ED52}" srcOrd="0" destOrd="0" presId="urn:microsoft.com/office/officeart/2005/8/layout/vList5"/>
    <dgm:cxn modelId="{BF65A0AA-D241-4F34-B3AE-D6F05823ACDA}" type="presOf" srcId="{7FDBAEA8-958D-4BE6-84BC-11A66140F754}" destId="{C6C3B6F5-BB49-4BEF-A046-819A106111A7}" srcOrd="0" destOrd="0" presId="urn:microsoft.com/office/officeart/2005/8/layout/vList5"/>
    <dgm:cxn modelId="{9F7691A2-CD2F-47C5-BE5E-7760682C3AD6}" type="presOf" srcId="{7C7F38E3-5E7E-4667-9A91-C92ECCB7F947}" destId="{8273A747-6A35-467B-BB65-636B3CBABC6B}" srcOrd="0" destOrd="0" presId="urn:microsoft.com/office/officeart/2005/8/layout/vList5"/>
    <dgm:cxn modelId="{63048520-9E27-45B4-919B-DE3D1980AA87}" type="presOf" srcId="{1F6F66B2-953D-4C38-8E83-FDEC69E151D0}" destId="{53927007-C76B-4433-BF0D-82DB348E1D54}" srcOrd="0" destOrd="0" presId="urn:microsoft.com/office/officeart/2005/8/layout/vList5"/>
    <dgm:cxn modelId="{1F41818C-A075-4BD2-8D9F-7429BF41FC5D}" type="presOf" srcId="{6F70AE27-B8F7-42BE-85D9-D06374194161}" destId="{30E6A546-8BE6-4B8E-957F-E4052E447914}" srcOrd="0" destOrd="0" presId="urn:microsoft.com/office/officeart/2005/8/layout/vList5"/>
    <dgm:cxn modelId="{B98190CA-134C-4D0A-96E7-F993796B53CF}" type="presOf" srcId="{B5C97FF1-60B3-4606-A15E-019F973742C5}" destId="{75892488-6C40-435D-A481-8888CC6059CB}" srcOrd="0" destOrd="0" presId="urn:microsoft.com/office/officeart/2005/8/layout/vList5"/>
    <dgm:cxn modelId="{D70A6410-8A3C-4275-A0EF-5AD4C81C4D2D}" srcId="{BF7B149B-369F-492A-A61E-D71E28C235E6}" destId="{1F6F66B2-953D-4C38-8E83-FDEC69E151D0}" srcOrd="0" destOrd="0" parTransId="{3661E1ED-BCAA-4B34-902D-F50CE69CE7F3}" sibTransId="{2EF018E6-FB02-4D45-AB6A-07B40D0704E3}"/>
    <dgm:cxn modelId="{4D4385D7-656E-4607-BD33-A3DBB8632C47}" srcId="{B5C97FF1-60B3-4606-A15E-019F973742C5}" destId="{7C7F38E3-5E7E-4667-9A91-C92ECCB7F947}" srcOrd="0" destOrd="0" parTransId="{4D0121F4-2001-42F1-B07E-CD9E2A5AA2B2}" sibTransId="{01F2D031-E83D-4AB3-BD62-16BB4F155048}"/>
    <dgm:cxn modelId="{64BFAD9E-488F-4398-9B30-009A90BD4D4D}" srcId="{6F70AE27-B8F7-42BE-85D9-D06374194161}" destId="{0255CB0C-4E2C-4283-8132-4B89490FA95A}" srcOrd="0" destOrd="0" parTransId="{A98E664F-088D-4E80-B017-BF636A0B9230}" sibTransId="{68656A9A-9691-4D1C-AD04-D78DFCFF1A9E}"/>
    <dgm:cxn modelId="{9659E78E-A695-416B-9F43-F1D41499E52C}" srcId="{D324E8A0-A89B-41F9-B38A-51FCE3D5105B}" destId="{17944B6E-1198-4696-B425-D6EF37069CF7}" srcOrd="0" destOrd="0" parTransId="{8C41BBCD-44AF-4083-B598-ADD8FE07E291}" sibTransId="{76F583D6-FAA3-4CE5-8FEA-366E519C796B}"/>
    <dgm:cxn modelId="{CBA61C44-D183-405B-BC44-6C6C8E3D107A}" type="presOf" srcId="{0255CB0C-4E2C-4283-8132-4B89490FA95A}" destId="{04415126-5508-40E3-8AE3-A32B7A50FDD3}" srcOrd="0" destOrd="0" presId="urn:microsoft.com/office/officeart/2005/8/layout/vList5"/>
    <dgm:cxn modelId="{4FAEE221-AE25-428A-85FB-95778BA292DF}" type="presParOf" srcId="{30E6A546-8BE6-4B8E-957F-E4052E447914}" destId="{F2CFBAC4-4847-47E9-8620-81BAF10E1283}" srcOrd="0" destOrd="0" presId="urn:microsoft.com/office/officeart/2005/8/layout/vList5"/>
    <dgm:cxn modelId="{E9629108-ADF1-4401-969F-9F5470D879FF}" type="presParOf" srcId="{F2CFBAC4-4847-47E9-8620-81BAF10E1283}" destId="{04415126-5508-40E3-8AE3-A32B7A50FDD3}" srcOrd="0" destOrd="0" presId="urn:microsoft.com/office/officeart/2005/8/layout/vList5"/>
    <dgm:cxn modelId="{66C58D04-2554-4C40-ACE2-6108A1E79F61}" type="presParOf" srcId="{F2CFBAC4-4847-47E9-8620-81BAF10E1283}" destId="{C6C3B6F5-BB49-4BEF-A046-819A106111A7}" srcOrd="1" destOrd="0" presId="urn:microsoft.com/office/officeart/2005/8/layout/vList5"/>
    <dgm:cxn modelId="{E90E358D-153A-4D09-B755-D969BA631E3D}" type="presParOf" srcId="{30E6A546-8BE6-4B8E-957F-E4052E447914}" destId="{FF66E591-6C18-4AC1-B632-F5CFF976EFD5}" srcOrd="1" destOrd="0" presId="urn:microsoft.com/office/officeart/2005/8/layout/vList5"/>
    <dgm:cxn modelId="{0D386587-FD6E-41F0-806A-4792A1F03A92}" type="presParOf" srcId="{30E6A546-8BE6-4B8E-957F-E4052E447914}" destId="{BE6BE7C9-99F5-4CFB-B17A-1CBB1DD24968}" srcOrd="2" destOrd="0" presId="urn:microsoft.com/office/officeart/2005/8/layout/vList5"/>
    <dgm:cxn modelId="{6C284FB8-877C-4C68-8C20-CBBC63CCDEF3}" type="presParOf" srcId="{BE6BE7C9-99F5-4CFB-B17A-1CBB1DD24968}" destId="{75892488-6C40-435D-A481-8888CC6059CB}" srcOrd="0" destOrd="0" presId="urn:microsoft.com/office/officeart/2005/8/layout/vList5"/>
    <dgm:cxn modelId="{97810442-D402-4BB2-A32A-0CD2A8153EB3}" type="presParOf" srcId="{BE6BE7C9-99F5-4CFB-B17A-1CBB1DD24968}" destId="{8273A747-6A35-467B-BB65-636B3CBABC6B}" srcOrd="1" destOrd="0" presId="urn:microsoft.com/office/officeart/2005/8/layout/vList5"/>
    <dgm:cxn modelId="{BD15B87F-0208-4DF5-9365-BA3231307C0B}" type="presParOf" srcId="{30E6A546-8BE6-4B8E-957F-E4052E447914}" destId="{9D80BB6B-AB40-4140-892E-7D0F4272884F}" srcOrd="3" destOrd="0" presId="urn:microsoft.com/office/officeart/2005/8/layout/vList5"/>
    <dgm:cxn modelId="{DF5D4F1E-D229-4003-89FE-A6FED34957F9}" type="presParOf" srcId="{30E6A546-8BE6-4B8E-957F-E4052E447914}" destId="{8D1C7452-3033-4BDC-A259-8E2A6C42CABF}" srcOrd="4" destOrd="0" presId="urn:microsoft.com/office/officeart/2005/8/layout/vList5"/>
    <dgm:cxn modelId="{1C8940DE-A1C6-46AF-8082-BD3A2185DC10}" type="presParOf" srcId="{8D1C7452-3033-4BDC-A259-8E2A6C42CABF}" destId="{FEB7CD95-9476-4AE3-AEC4-C7BC9374ED52}" srcOrd="0" destOrd="0" presId="urn:microsoft.com/office/officeart/2005/8/layout/vList5"/>
    <dgm:cxn modelId="{42743986-43E6-4D7F-AD54-821B86A7F55F}" type="presParOf" srcId="{8D1C7452-3033-4BDC-A259-8E2A6C42CABF}" destId="{53927007-C76B-4433-BF0D-82DB348E1D54}" srcOrd="1" destOrd="0" presId="urn:microsoft.com/office/officeart/2005/8/layout/vList5"/>
    <dgm:cxn modelId="{14F96C3B-F5B8-4B99-8EBA-8B266098D33D}" type="presParOf" srcId="{30E6A546-8BE6-4B8E-957F-E4052E447914}" destId="{031BF0CC-7D77-4158-981C-3D69577E85B4}" srcOrd="5" destOrd="0" presId="urn:microsoft.com/office/officeart/2005/8/layout/vList5"/>
    <dgm:cxn modelId="{ABB738AD-C133-4263-8470-87717645967F}" type="presParOf" srcId="{30E6A546-8BE6-4B8E-957F-E4052E447914}" destId="{A5BF7F28-7DDA-47B1-A207-A33711C8EB3A}" srcOrd="6" destOrd="0" presId="urn:microsoft.com/office/officeart/2005/8/layout/vList5"/>
    <dgm:cxn modelId="{75C00105-A0BF-4103-9A22-5C11B43290C3}" type="presParOf" srcId="{A5BF7F28-7DDA-47B1-A207-A33711C8EB3A}" destId="{1361CAD3-6333-4635-9F69-91A56DBBD4B0}" srcOrd="0" destOrd="0" presId="urn:microsoft.com/office/officeart/2005/8/layout/vList5"/>
    <dgm:cxn modelId="{C995902F-D319-4EF1-B1C4-02347C36C64C}" type="presParOf" srcId="{A5BF7F28-7DDA-47B1-A207-A33711C8EB3A}" destId="{7D515BB3-4003-49AE-A730-3AF719389FE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70AE27-B8F7-42BE-85D9-D06374194161}" type="doc">
      <dgm:prSet loTypeId="urn:microsoft.com/office/officeart/2005/8/layout/vList5" loCatId="list" qsTypeId="urn:microsoft.com/office/officeart/2005/8/quickstyle/simple1" qsCatId="simple" csTypeId="urn:microsoft.com/office/officeart/2005/8/colors/accent2_1" csCatId="accent2" phldr="1"/>
      <dgm:spPr/>
      <dgm:t>
        <a:bodyPr/>
        <a:lstStyle/>
        <a:p>
          <a:endParaRPr lang="en-IE"/>
        </a:p>
      </dgm:t>
    </dgm:pt>
    <dgm:pt modelId="{0255CB0C-4E2C-4283-8132-4B89490FA95A}">
      <dgm:prSet phldrT="[Text]"/>
      <dgm:spPr/>
      <dgm:t>
        <a:bodyPr/>
        <a:lstStyle/>
        <a:p>
          <a:r>
            <a:rPr lang="en-IE" dirty="0" smtClean="0"/>
            <a:t>Introduction</a:t>
          </a:r>
          <a:endParaRPr lang="en-IE" dirty="0"/>
        </a:p>
      </dgm:t>
      <dgm:extLst>
        <a:ext uri="{E40237B7-FDA0-4F09-8148-C483321AD2D9}">
          <dgm14:cNvPr xmlns:dgm14="http://schemas.microsoft.com/office/drawing/2010/diagram" id="0" name="" descr="Introduction." title="Introduction"/>
        </a:ext>
      </dgm:extLst>
    </dgm:pt>
    <dgm:pt modelId="{A98E664F-088D-4E80-B017-BF636A0B9230}" type="parTrans" cxnId="{64BFAD9E-488F-4398-9B30-009A90BD4D4D}">
      <dgm:prSet/>
      <dgm:spPr/>
      <dgm:t>
        <a:bodyPr/>
        <a:lstStyle/>
        <a:p>
          <a:endParaRPr lang="en-IE"/>
        </a:p>
      </dgm:t>
    </dgm:pt>
    <dgm:pt modelId="{68656A9A-9691-4D1C-AD04-D78DFCFF1A9E}" type="sibTrans" cxnId="{64BFAD9E-488F-4398-9B30-009A90BD4D4D}">
      <dgm:prSet/>
      <dgm:spPr/>
      <dgm:t>
        <a:bodyPr/>
        <a:lstStyle/>
        <a:p>
          <a:endParaRPr lang="en-IE"/>
        </a:p>
      </dgm:t>
    </dgm:pt>
    <dgm:pt modelId="{7FDBAEA8-958D-4BE6-84BC-11A66140F754}">
      <dgm:prSet phldrT="[Text]"/>
      <dgm:spPr/>
      <dgm:t>
        <a:bodyPr/>
        <a:lstStyle/>
        <a:p>
          <a:endParaRPr lang="en-IE" dirty="0"/>
        </a:p>
      </dgm:t>
      <dgm:extLst>
        <a:ext uri="{E40237B7-FDA0-4F09-8148-C483321AD2D9}">
          <dgm14:cNvPr xmlns:dgm14="http://schemas.microsoft.com/office/drawing/2010/diagram" id="0" name="" descr="blank space left to write down the question" title="blank"/>
        </a:ext>
      </dgm:extLst>
    </dgm:pt>
    <dgm:pt modelId="{C26D9A77-393C-49F3-8488-2F68E9A572B8}" type="parTrans" cxnId="{A6EAF4C1-51AF-4617-A432-648127826974}">
      <dgm:prSet/>
      <dgm:spPr/>
      <dgm:t>
        <a:bodyPr/>
        <a:lstStyle/>
        <a:p>
          <a:endParaRPr lang="en-IE"/>
        </a:p>
      </dgm:t>
    </dgm:pt>
    <dgm:pt modelId="{9F23EA75-3A96-4F66-A7F9-A8FE9052779B}" type="sibTrans" cxnId="{A6EAF4C1-51AF-4617-A432-648127826974}">
      <dgm:prSet/>
      <dgm:spPr/>
      <dgm:t>
        <a:bodyPr/>
        <a:lstStyle/>
        <a:p>
          <a:endParaRPr lang="en-IE"/>
        </a:p>
      </dgm:t>
    </dgm:pt>
    <dgm:pt modelId="{B5C97FF1-60B3-4606-A15E-019F973742C5}">
      <dgm:prSet phldrT="[Text]"/>
      <dgm:spPr/>
      <dgm:t>
        <a:bodyPr/>
        <a:lstStyle/>
        <a:p>
          <a:r>
            <a:rPr lang="en-IE" dirty="0" smtClean="0"/>
            <a:t>Section 2</a:t>
          </a:r>
          <a:endParaRPr lang="en-IE" dirty="0"/>
        </a:p>
      </dgm:t>
      <dgm:extLst>
        <a:ext uri="{E40237B7-FDA0-4F09-8148-C483321AD2D9}">
          <dgm14:cNvPr xmlns:dgm14="http://schemas.microsoft.com/office/drawing/2010/diagram" id="0" name="" descr="Section 2." title="Section 2"/>
        </a:ext>
      </dgm:extLst>
    </dgm:pt>
    <dgm:pt modelId="{CD5E0EDB-82C1-4236-899E-2480A3443089}" type="parTrans" cxnId="{C016CDE1-83D7-4E07-9C24-E75A1A14E269}">
      <dgm:prSet/>
      <dgm:spPr/>
      <dgm:t>
        <a:bodyPr/>
        <a:lstStyle/>
        <a:p>
          <a:endParaRPr lang="en-IE"/>
        </a:p>
      </dgm:t>
    </dgm:pt>
    <dgm:pt modelId="{4329AD33-B654-45CC-B22F-9E5A607E60CD}" type="sibTrans" cxnId="{C016CDE1-83D7-4E07-9C24-E75A1A14E269}">
      <dgm:prSet/>
      <dgm:spPr/>
      <dgm:t>
        <a:bodyPr/>
        <a:lstStyle/>
        <a:p>
          <a:endParaRPr lang="en-IE"/>
        </a:p>
      </dgm:t>
    </dgm:pt>
    <dgm:pt modelId="{7C7F38E3-5E7E-4667-9A91-C92ECCB7F947}">
      <dgm:prSet phldrT="[Text]"/>
      <dgm:spPr/>
      <dgm:t>
        <a:bodyPr/>
        <a:lstStyle/>
        <a:p>
          <a:endParaRPr lang="en-IE" dirty="0"/>
        </a:p>
      </dgm:t>
      <dgm:extLst>
        <a:ext uri="{E40237B7-FDA0-4F09-8148-C483321AD2D9}">
          <dgm14:cNvPr xmlns:dgm14="http://schemas.microsoft.com/office/drawing/2010/diagram" id="0" name="" descr="Blank space left to break down question into necessary parts" title="Blank"/>
        </a:ext>
      </dgm:extLst>
    </dgm:pt>
    <dgm:pt modelId="{4D0121F4-2001-42F1-B07E-CD9E2A5AA2B2}" type="parTrans" cxnId="{4D4385D7-656E-4607-BD33-A3DBB8632C47}">
      <dgm:prSet/>
      <dgm:spPr/>
      <dgm:t>
        <a:bodyPr/>
        <a:lstStyle/>
        <a:p>
          <a:endParaRPr lang="en-IE"/>
        </a:p>
      </dgm:t>
    </dgm:pt>
    <dgm:pt modelId="{01F2D031-E83D-4AB3-BD62-16BB4F155048}" type="sibTrans" cxnId="{4D4385D7-656E-4607-BD33-A3DBB8632C47}">
      <dgm:prSet/>
      <dgm:spPr/>
      <dgm:t>
        <a:bodyPr/>
        <a:lstStyle/>
        <a:p>
          <a:endParaRPr lang="en-IE"/>
        </a:p>
      </dgm:t>
    </dgm:pt>
    <dgm:pt modelId="{BF7B149B-369F-492A-A61E-D71E28C235E6}">
      <dgm:prSet phldrT="[Text]"/>
      <dgm:spPr/>
      <dgm:t>
        <a:bodyPr/>
        <a:lstStyle/>
        <a:p>
          <a:r>
            <a:rPr lang="en-IE" dirty="0" smtClean="0"/>
            <a:t>Section 3</a:t>
          </a:r>
          <a:endParaRPr lang="en-IE" dirty="0"/>
        </a:p>
      </dgm:t>
      <dgm:extLst>
        <a:ext uri="{E40237B7-FDA0-4F09-8148-C483321AD2D9}">
          <dgm14:cNvPr xmlns:dgm14="http://schemas.microsoft.com/office/drawing/2010/diagram" id="0" name="" descr="Section 3." title="Section 3"/>
        </a:ext>
      </dgm:extLst>
    </dgm:pt>
    <dgm:pt modelId="{6FA6EA98-49FB-409E-A25B-07B4E47EDEF4}" type="parTrans" cxnId="{29FCCD56-B4C4-435B-8F36-5C029A87A7FC}">
      <dgm:prSet/>
      <dgm:spPr/>
      <dgm:t>
        <a:bodyPr/>
        <a:lstStyle/>
        <a:p>
          <a:endParaRPr lang="en-IE"/>
        </a:p>
      </dgm:t>
    </dgm:pt>
    <dgm:pt modelId="{25DA40B1-A14E-448F-9683-18ED1A18F4A4}" type="sibTrans" cxnId="{29FCCD56-B4C4-435B-8F36-5C029A87A7FC}">
      <dgm:prSet/>
      <dgm:spPr/>
      <dgm:t>
        <a:bodyPr/>
        <a:lstStyle/>
        <a:p>
          <a:endParaRPr lang="en-IE"/>
        </a:p>
      </dgm:t>
    </dgm:pt>
    <dgm:pt modelId="{1F6F66B2-953D-4C38-8E83-FDEC69E151D0}">
      <dgm:prSet phldrT="[Text]"/>
      <dgm:spPr/>
      <dgm:t>
        <a:bodyPr/>
        <a:lstStyle/>
        <a:p>
          <a:endParaRPr lang="en-IE" dirty="0"/>
        </a:p>
      </dgm:t>
      <dgm:extLst>
        <a:ext uri="{E40237B7-FDA0-4F09-8148-C483321AD2D9}">
          <dgm14:cNvPr xmlns:dgm14="http://schemas.microsoft.com/office/drawing/2010/diagram" id="0" name="" descr="Blank space left to write down key verb meanings" title="Blank"/>
        </a:ext>
      </dgm:extLst>
    </dgm:pt>
    <dgm:pt modelId="{3661E1ED-BCAA-4B34-902D-F50CE69CE7F3}" type="parTrans" cxnId="{D70A6410-8A3C-4275-A0EF-5AD4C81C4D2D}">
      <dgm:prSet/>
      <dgm:spPr/>
      <dgm:t>
        <a:bodyPr/>
        <a:lstStyle/>
        <a:p>
          <a:endParaRPr lang="en-IE"/>
        </a:p>
      </dgm:t>
    </dgm:pt>
    <dgm:pt modelId="{2EF018E6-FB02-4D45-AB6A-07B40D0704E3}" type="sibTrans" cxnId="{D70A6410-8A3C-4275-A0EF-5AD4C81C4D2D}">
      <dgm:prSet/>
      <dgm:spPr/>
      <dgm:t>
        <a:bodyPr/>
        <a:lstStyle/>
        <a:p>
          <a:endParaRPr lang="en-IE"/>
        </a:p>
      </dgm:t>
    </dgm:pt>
    <dgm:pt modelId="{17944B6E-1198-4696-B425-D6EF37069CF7}">
      <dgm:prSet phldrT="[Text]"/>
      <dgm:spPr/>
      <dgm:t>
        <a:bodyPr/>
        <a:lstStyle/>
        <a:p>
          <a:endParaRPr lang="en-IE" dirty="0"/>
        </a:p>
      </dgm:t>
      <dgm:extLst>
        <a:ext uri="{E40237B7-FDA0-4F09-8148-C483321AD2D9}">
          <dgm14:cNvPr xmlns:dgm14="http://schemas.microsoft.com/office/drawing/2010/diagram" id="0" name="" descr="Blank space left to write in own words what being asked to do" title="Blank"/>
        </a:ext>
      </dgm:extLst>
    </dgm:pt>
    <dgm:pt modelId="{8C41BBCD-44AF-4083-B598-ADD8FE07E291}" type="parTrans" cxnId="{9659E78E-A695-416B-9F43-F1D41499E52C}">
      <dgm:prSet/>
      <dgm:spPr/>
      <dgm:t>
        <a:bodyPr/>
        <a:lstStyle/>
        <a:p>
          <a:endParaRPr lang="en-IE"/>
        </a:p>
      </dgm:t>
    </dgm:pt>
    <dgm:pt modelId="{76F583D6-FAA3-4CE5-8FEA-366E519C796B}" type="sibTrans" cxnId="{9659E78E-A695-416B-9F43-F1D41499E52C}">
      <dgm:prSet/>
      <dgm:spPr/>
      <dgm:t>
        <a:bodyPr/>
        <a:lstStyle/>
        <a:p>
          <a:endParaRPr lang="en-IE"/>
        </a:p>
      </dgm:t>
    </dgm:pt>
    <dgm:pt modelId="{D324E8A0-A89B-41F9-B38A-51FCE3D5105B}">
      <dgm:prSet phldrT="[Text]"/>
      <dgm:spPr/>
      <dgm:t>
        <a:bodyPr/>
        <a:lstStyle/>
        <a:p>
          <a:r>
            <a:rPr lang="en-IE" dirty="0" smtClean="0"/>
            <a:t>Conclusion</a:t>
          </a:r>
          <a:endParaRPr lang="en-IE" dirty="0"/>
        </a:p>
      </dgm:t>
      <dgm:extLst>
        <a:ext uri="{E40237B7-FDA0-4F09-8148-C483321AD2D9}">
          <dgm14:cNvPr xmlns:dgm14="http://schemas.microsoft.com/office/drawing/2010/diagram" id="0" name="" descr="Conclusion." title="Conclusion"/>
        </a:ext>
      </dgm:extLst>
    </dgm:pt>
    <dgm:pt modelId="{F0201BF9-394C-4AD9-9E0E-9B77467078DC}" type="parTrans" cxnId="{4FB8D826-B113-4F51-8DBA-7EC483789BC3}">
      <dgm:prSet/>
      <dgm:spPr/>
      <dgm:t>
        <a:bodyPr/>
        <a:lstStyle/>
        <a:p>
          <a:endParaRPr lang="en-IE"/>
        </a:p>
      </dgm:t>
    </dgm:pt>
    <dgm:pt modelId="{225B9CC3-5A7A-4FA9-9A9E-1DCFFD3DDE38}" type="sibTrans" cxnId="{4FB8D826-B113-4F51-8DBA-7EC483789BC3}">
      <dgm:prSet/>
      <dgm:spPr/>
      <dgm:t>
        <a:bodyPr/>
        <a:lstStyle/>
        <a:p>
          <a:endParaRPr lang="en-IE"/>
        </a:p>
      </dgm:t>
    </dgm:pt>
    <dgm:pt modelId="{71A117F1-4844-4672-A719-6C8C3D2F7C65}">
      <dgm:prSet phldrT="[Text]"/>
      <dgm:spPr/>
      <dgm:t>
        <a:bodyPr/>
        <a:lstStyle/>
        <a:p>
          <a:r>
            <a:rPr lang="en-IE" dirty="0" smtClean="0"/>
            <a:t>Section 1</a:t>
          </a:r>
          <a:endParaRPr lang="en-IE" dirty="0"/>
        </a:p>
      </dgm:t>
      <dgm:extLst>
        <a:ext uri="{E40237B7-FDA0-4F09-8148-C483321AD2D9}">
          <dgm14:cNvPr xmlns:dgm14="http://schemas.microsoft.com/office/drawing/2010/diagram" id="0" name="" descr="Section 1" title="Section 1"/>
        </a:ext>
      </dgm:extLst>
    </dgm:pt>
    <dgm:pt modelId="{7825FC7F-DD3B-4706-9457-55FBA3E76872}" type="parTrans" cxnId="{ACD20CF4-7684-4EC2-99C4-455386ED802B}">
      <dgm:prSet/>
      <dgm:spPr/>
      <dgm:t>
        <a:bodyPr/>
        <a:lstStyle/>
        <a:p>
          <a:endParaRPr lang="en-IE"/>
        </a:p>
      </dgm:t>
    </dgm:pt>
    <dgm:pt modelId="{2050C126-E674-412E-9EC0-24CB50F39329}" type="sibTrans" cxnId="{ACD20CF4-7684-4EC2-99C4-455386ED802B}">
      <dgm:prSet/>
      <dgm:spPr/>
      <dgm:t>
        <a:bodyPr/>
        <a:lstStyle/>
        <a:p>
          <a:endParaRPr lang="en-IE"/>
        </a:p>
      </dgm:t>
    </dgm:pt>
    <dgm:pt modelId="{B96159A5-0053-4B1B-8820-B36C57DB1326}">
      <dgm:prSet phldrT="[Text]"/>
      <dgm:spPr/>
      <dgm:t>
        <a:bodyPr/>
        <a:lstStyle/>
        <a:p>
          <a:endParaRPr lang="en-IE" dirty="0"/>
        </a:p>
      </dgm:t>
      <dgm:extLst>
        <a:ext uri="{E40237B7-FDA0-4F09-8148-C483321AD2D9}">
          <dgm14:cNvPr xmlns:dgm14="http://schemas.microsoft.com/office/drawing/2010/diagram" id="0" name="" descr="Write down the question" title="Analysing the question"/>
        </a:ext>
      </dgm:extLst>
    </dgm:pt>
    <dgm:pt modelId="{BFC9B9FA-C383-4616-9B54-E1CC870BC8FE}" type="parTrans" cxnId="{4344D5DE-5C15-496F-90B2-85B016356879}">
      <dgm:prSet/>
      <dgm:spPr/>
      <dgm:t>
        <a:bodyPr/>
        <a:lstStyle/>
        <a:p>
          <a:endParaRPr lang="en-IE"/>
        </a:p>
      </dgm:t>
    </dgm:pt>
    <dgm:pt modelId="{FF8393F1-7880-4F66-8466-18D4CC717A5E}" type="sibTrans" cxnId="{4344D5DE-5C15-496F-90B2-85B016356879}">
      <dgm:prSet/>
      <dgm:spPr/>
      <dgm:t>
        <a:bodyPr/>
        <a:lstStyle/>
        <a:p>
          <a:endParaRPr lang="en-IE"/>
        </a:p>
      </dgm:t>
    </dgm:pt>
    <dgm:pt modelId="{30E6A546-8BE6-4B8E-957F-E4052E447914}" type="pres">
      <dgm:prSet presAssocID="{6F70AE27-B8F7-42BE-85D9-D06374194161}" presName="Name0" presStyleCnt="0">
        <dgm:presLayoutVars>
          <dgm:dir/>
          <dgm:animLvl val="lvl"/>
          <dgm:resizeHandles val="exact"/>
        </dgm:presLayoutVars>
      </dgm:prSet>
      <dgm:spPr/>
      <dgm:t>
        <a:bodyPr/>
        <a:lstStyle/>
        <a:p>
          <a:endParaRPr lang="en-IE"/>
        </a:p>
      </dgm:t>
    </dgm:pt>
    <dgm:pt modelId="{F2CFBAC4-4847-47E9-8620-81BAF10E1283}" type="pres">
      <dgm:prSet presAssocID="{0255CB0C-4E2C-4283-8132-4B89490FA95A}" presName="linNode" presStyleCnt="0"/>
      <dgm:spPr/>
    </dgm:pt>
    <dgm:pt modelId="{04415126-5508-40E3-8AE3-A32B7A50FDD3}" type="pres">
      <dgm:prSet presAssocID="{0255CB0C-4E2C-4283-8132-4B89490FA95A}" presName="parentText" presStyleLbl="node1" presStyleIdx="0" presStyleCnt="5" custLinFactNeighborY="-3369">
        <dgm:presLayoutVars>
          <dgm:chMax val="1"/>
          <dgm:bulletEnabled val="1"/>
        </dgm:presLayoutVars>
      </dgm:prSet>
      <dgm:spPr/>
      <dgm:t>
        <a:bodyPr/>
        <a:lstStyle/>
        <a:p>
          <a:endParaRPr lang="en-IE"/>
        </a:p>
      </dgm:t>
    </dgm:pt>
    <dgm:pt modelId="{C6C3B6F5-BB49-4BEF-A046-819A106111A7}" type="pres">
      <dgm:prSet presAssocID="{0255CB0C-4E2C-4283-8132-4B89490FA95A}" presName="descendantText" presStyleLbl="alignAccFollowNode1" presStyleIdx="0" presStyleCnt="5">
        <dgm:presLayoutVars>
          <dgm:bulletEnabled val="1"/>
        </dgm:presLayoutVars>
      </dgm:prSet>
      <dgm:spPr/>
      <dgm:t>
        <a:bodyPr/>
        <a:lstStyle/>
        <a:p>
          <a:endParaRPr lang="en-IE"/>
        </a:p>
      </dgm:t>
    </dgm:pt>
    <dgm:pt modelId="{FF66E591-6C18-4AC1-B632-F5CFF976EFD5}" type="pres">
      <dgm:prSet presAssocID="{68656A9A-9691-4D1C-AD04-D78DFCFF1A9E}" presName="sp" presStyleCnt="0"/>
      <dgm:spPr/>
    </dgm:pt>
    <dgm:pt modelId="{BA2F3414-E0A9-4294-8422-735D74D416A3}" type="pres">
      <dgm:prSet presAssocID="{71A117F1-4844-4672-A719-6C8C3D2F7C65}" presName="linNode" presStyleCnt="0"/>
      <dgm:spPr/>
    </dgm:pt>
    <dgm:pt modelId="{96A1E5CE-AECE-4E1D-A40C-22A358019943}" type="pres">
      <dgm:prSet presAssocID="{71A117F1-4844-4672-A719-6C8C3D2F7C65}" presName="parentText" presStyleLbl="node1" presStyleIdx="1" presStyleCnt="5">
        <dgm:presLayoutVars>
          <dgm:chMax val="1"/>
          <dgm:bulletEnabled val="1"/>
        </dgm:presLayoutVars>
      </dgm:prSet>
      <dgm:spPr/>
      <dgm:t>
        <a:bodyPr/>
        <a:lstStyle/>
        <a:p>
          <a:endParaRPr lang="en-IE"/>
        </a:p>
      </dgm:t>
    </dgm:pt>
    <dgm:pt modelId="{094DC975-9493-4049-80F5-564FDEDFF5A1}" type="pres">
      <dgm:prSet presAssocID="{71A117F1-4844-4672-A719-6C8C3D2F7C65}" presName="descendantText" presStyleLbl="alignAccFollowNode1" presStyleIdx="1" presStyleCnt="5">
        <dgm:presLayoutVars>
          <dgm:bulletEnabled val="1"/>
        </dgm:presLayoutVars>
      </dgm:prSet>
      <dgm:spPr/>
      <dgm:t>
        <a:bodyPr/>
        <a:lstStyle/>
        <a:p>
          <a:endParaRPr lang="en-IE"/>
        </a:p>
      </dgm:t>
    </dgm:pt>
    <dgm:pt modelId="{DABD1307-CEEB-437F-88B4-9E230E39A99A}" type="pres">
      <dgm:prSet presAssocID="{2050C126-E674-412E-9EC0-24CB50F39329}" presName="sp" presStyleCnt="0"/>
      <dgm:spPr/>
    </dgm:pt>
    <dgm:pt modelId="{BE6BE7C9-99F5-4CFB-B17A-1CBB1DD24968}" type="pres">
      <dgm:prSet presAssocID="{B5C97FF1-60B3-4606-A15E-019F973742C5}" presName="linNode" presStyleCnt="0"/>
      <dgm:spPr/>
    </dgm:pt>
    <dgm:pt modelId="{75892488-6C40-435D-A481-8888CC6059CB}" type="pres">
      <dgm:prSet presAssocID="{B5C97FF1-60B3-4606-A15E-019F973742C5}" presName="parentText" presStyleLbl="node1" presStyleIdx="2" presStyleCnt="5">
        <dgm:presLayoutVars>
          <dgm:chMax val="1"/>
          <dgm:bulletEnabled val="1"/>
        </dgm:presLayoutVars>
      </dgm:prSet>
      <dgm:spPr/>
      <dgm:t>
        <a:bodyPr/>
        <a:lstStyle/>
        <a:p>
          <a:endParaRPr lang="en-IE"/>
        </a:p>
      </dgm:t>
    </dgm:pt>
    <dgm:pt modelId="{8273A747-6A35-467B-BB65-636B3CBABC6B}" type="pres">
      <dgm:prSet presAssocID="{B5C97FF1-60B3-4606-A15E-019F973742C5}" presName="descendantText" presStyleLbl="alignAccFollowNode1" presStyleIdx="2" presStyleCnt="5">
        <dgm:presLayoutVars>
          <dgm:bulletEnabled val="1"/>
        </dgm:presLayoutVars>
      </dgm:prSet>
      <dgm:spPr/>
      <dgm:t>
        <a:bodyPr/>
        <a:lstStyle/>
        <a:p>
          <a:endParaRPr lang="en-IE"/>
        </a:p>
      </dgm:t>
    </dgm:pt>
    <dgm:pt modelId="{9D80BB6B-AB40-4140-892E-7D0F4272884F}" type="pres">
      <dgm:prSet presAssocID="{4329AD33-B654-45CC-B22F-9E5A607E60CD}" presName="sp" presStyleCnt="0"/>
      <dgm:spPr/>
    </dgm:pt>
    <dgm:pt modelId="{8D1C7452-3033-4BDC-A259-8E2A6C42CABF}" type="pres">
      <dgm:prSet presAssocID="{BF7B149B-369F-492A-A61E-D71E28C235E6}" presName="linNode" presStyleCnt="0"/>
      <dgm:spPr/>
    </dgm:pt>
    <dgm:pt modelId="{FEB7CD95-9476-4AE3-AEC4-C7BC9374ED52}" type="pres">
      <dgm:prSet presAssocID="{BF7B149B-369F-492A-A61E-D71E28C235E6}" presName="parentText" presStyleLbl="node1" presStyleIdx="3" presStyleCnt="5">
        <dgm:presLayoutVars>
          <dgm:chMax val="1"/>
          <dgm:bulletEnabled val="1"/>
        </dgm:presLayoutVars>
      </dgm:prSet>
      <dgm:spPr/>
      <dgm:t>
        <a:bodyPr/>
        <a:lstStyle/>
        <a:p>
          <a:endParaRPr lang="en-IE"/>
        </a:p>
      </dgm:t>
    </dgm:pt>
    <dgm:pt modelId="{53927007-C76B-4433-BF0D-82DB348E1D54}" type="pres">
      <dgm:prSet presAssocID="{BF7B149B-369F-492A-A61E-D71E28C235E6}" presName="descendantText" presStyleLbl="alignAccFollowNode1" presStyleIdx="3" presStyleCnt="5">
        <dgm:presLayoutVars>
          <dgm:bulletEnabled val="1"/>
        </dgm:presLayoutVars>
      </dgm:prSet>
      <dgm:spPr/>
      <dgm:t>
        <a:bodyPr/>
        <a:lstStyle/>
        <a:p>
          <a:endParaRPr lang="en-IE"/>
        </a:p>
      </dgm:t>
    </dgm:pt>
    <dgm:pt modelId="{031BF0CC-7D77-4158-981C-3D69577E85B4}" type="pres">
      <dgm:prSet presAssocID="{25DA40B1-A14E-448F-9683-18ED1A18F4A4}" presName="sp" presStyleCnt="0"/>
      <dgm:spPr/>
    </dgm:pt>
    <dgm:pt modelId="{A5BF7F28-7DDA-47B1-A207-A33711C8EB3A}" type="pres">
      <dgm:prSet presAssocID="{D324E8A0-A89B-41F9-B38A-51FCE3D5105B}" presName="linNode" presStyleCnt="0"/>
      <dgm:spPr/>
    </dgm:pt>
    <dgm:pt modelId="{1361CAD3-6333-4635-9F69-91A56DBBD4B0}" type="pres">
      <dgm:prSet presAssocID="{D324E8A0-A89B-41F9-B38A-51FCE3D5105B}" presName="parentText" presStyleLbl="node1" presStyleIdx="4" presStyleCnt="5">
        <dgm:presLayoutVars>
          <dgm:chMax val="1"/>
          <dgm:bulletEnabled val="1"/>
        </dgm:presLayoutVars>
      </dgm:prSet>
      <dgm:spPr/>
      <dgm:t>
        <a:bodyPr/>
        <a:lstStyle/>
        <a:p>
          <a:endParaRPr lang="en-IE"/>
        </a:p>
      </dgm:t>
    </dgm:pt>
    <dgm:pt modelId="{7D515BB3-4003-49AE-A730-3AF719389FEE}" type="pres">
      <dgm:prSet presAssocID="{D324E8A0-A89B-41F9-B38A-51FCE3D5105B}" presName="descendantText" presStyleLbl="alignAccFollowNode1" presStyleIdx="4" presStyleCnt="5">
        <dgm:presLayoutVars>
          <dgm:bulletEnabled val="1"/>
        </dgm:presLayoutVars>
      </dgm:prSet>
      <dgm:spPr/>
      <dgm:t>
        <a:bodyPr/>
        <a:lstStyle/>
        <a:p>
          <a:endParaRPr lang="en-IE"/>
        </a:p>
      </dgm:t>
    </dgm:pt>
  </dgm:ptLst>
  <dgm:cxnLst>
    <dgm:cxn modelId="{29FCCD56-B4C4-435B-8F36-5C029A87A7FC}" srcId="{6F70AE27-B8F7-42BE-85D9-D06374194161}" destId="{BF7B149B-369F-492A-A61E-D71E28C235E6}" srcOrd="3" destOrd="0" parTransId="{6FA6EA98-49FB-409E-A25B-07B4E47EDEF4}" sibTransId="{25DA40B1-A14E-448F-9683-18ED1A18F4A4}"/>
    <dgm:cxn modelId="{379AF4F5-4A13-477E-9DF2-4981DE7A596F}" type="presOf" srcId="{71A117F1-4844-4672-A719-6C8C3D2F7C65}" destId="{96A1E5CE-AECE-4E1D-A40C-22A358019943}" srcOrd="0" destOrd="0" presId="urn:microsoft.com/office/officeart/2005/8/layout/vList5"/>
    <dgm:cxn modelId="{64BFAD9E-488F-4398-9B30-009A90BD4D4D}" srcId="{6F70AE27-B8F7-42BE-85D9-D06374194161}" destId="{0255CB0C-4E2C-4283-8132-4B89490FA95A}" srcOrd="0" destOrd="0" parTransId="{A98E664F-088D-4E80-B017-BF636A0B9230}" sibTransId="{68656A9A-9691-4D1C-AD04-D78DFCFF1A9E}"/>
    <dgm:cxn modelId="{E5179CE2-7E6E-45DB-9FEB-8A101CD2F8E9}" type="presOf" srcId="{D324E8A0-A89B-41F9-B38A-51FCE3D5105B}" destId="{1361CAD3-6333-4635-9F69-91A56DBBD4B0}" srcOrd="0" destOrd="0" presId="urn:microsoft.com/office/officeart/2005/8/layout/vList5"/>
    <dgm:cxn modelId="{C016CDE1-83D7-4E07-9C24-E75A1A14E269}" srcId="{6F70AE27-B8F7-42BE-85D9-D06374194161}" destId="{B5C97FF1-60B3-4606-A15E-019F973742C5}" srcOrd="2" destOrd="0" parTransId="{CD5E0EDB-82C1-4236-899E-2480A3443089}" sibTransId="{4329AD33-B654-45CC-B22F-9E5A607E60CD}"/>
    <dgm:cxn modelId="{2E83FC86-24E8-4FB3-8622-5E15AA35AA6E}" type="presOf" srcId="{17944B6E-1198-4696-B425-D6EF37069CF7}" destId="{7D515BB3-4003-49AE-A730-3AF719389FEE}" srcOrd="0" destOrd="0" presId="urn:microsoft.com/office/officeart/2005/8/layout/vList5"/>
    <dgm:cxn modelId="{9659E78E-A695-416B-9F43-F1D41499E52C}" srcId="{D324E8A0-A89B-41F9-B38A-51FCE3D5105B}" destId="{17944B6E-1198-4696-B425-D6EF37069CF7}" srcOrd="0" destOrd="0" parTransId="{8C41BBCD-44AF-4083-B598-ADD8FE07E291}" sibTransId="{76F583D6-FAA3-4CE5-8FEA-366E519C796B}"/>
    <dgm:cxn modelId="{59A02A04-D57E-4C02-BD7E-0E9716C13B14}" type="presOf" srcId="{1F6F66B2-953D-4C38-8E83-FDEC69E151D0}" destId="{53927007-C76B-4433-BF0D-82DB348E1D54}" srcOrd="0" destOrd="0" presId="urn:microsoft.com/office/officeart/2005/8/layout/vList5"/>
    <dgm:cxn modelId="{D70A6410-8A3C-4275-A0EF-5AD4C81C4D2D}" srcId="{BF7B149B-369F-492A-A61E-D71E28C235E6}" destId="{1F6F66B2-953D-4C38-8E83-FDEC69E151D0}" srcOrd="0" destOrd="0" parTransId="{3661E1ED-BCAA-4B34-902D-F50CE69CE7F3}" sibTransId="{2EF018E6-FB02-4D45-AB6A-07B40D0704E3}"/>
    <dgm:cxn modelId="{06466BD7-310B-4862-894E-4B24AFD64FD0}" type="presOf" srcId="{BF7B149B-369F-492A-A61E-D71E28C235E6}" destId="{FEB7CD95-9476-4AE3-AEC4-C7BC9374ED52}" srcOrd="0" destOrd="0" presId="urn:microsoft.com/office/officeart/2005/8/layout/vList5"/>
    <dgm:cxn modelId="{4344D5DE-5C15-496F-90B2-85B016356879}" srcId="{0255CB0C-4E2C-4283-8132-4B89490FA95A}" destId="{B96159A5-0053-4B1B-8820-B36C57DB1326}" srcOrd="0" destOrd="0" parTransId="{BFC9B9FA-C383-4616-9B54-E1CC870BC8FE}" sibTransId="{FF8393F1-7880-4F66-8466-18D4CC717A5E}"/>
    <dgm:cxn modelId="{E900CC9C-39A5-4F1B-906B-4A8BD4112918}" type="presOf" srcId="{B5C97FF1-60B3-4606-A15E-019F973742C5}" destId="{75892488-6C40-435D-A481-8888CC6059CB}" srcOrd="0" destOrd="0" presId="urn:microsoft.com/office/officeart/2005/8/layout/vList5"/>
    <dgm:cxn modelId="{0A946322-AC3D-4EF9-BBAD-CAC2105BC056}" type="presOf" srcId="{6F70AE27-B8F7-42BE-85D9-D06374194161}" destId="{30E6A546-8BE6-4B8E-957F-E4052E447914}" srcOrd="0" destOrd="0" presId="urn:microsoft.com/office/officeart/2005/8/layout/vList5"/>
    <dgm:cxn modelId="{DA006D1D-0187-4570-9681-EDDE5290699E}" type="presOf" srcId="{7C7F38E3-5E7E-4667-9A91-C92ECCB7F947}" destId="{8273A747-6A35-467B-BB65-636B3CBABC6B}" srcOrd="0" destOrd="0" presId="urn:microsoft.com/office/officeart/2005/8/layout/vList5"/>
    <dgm:cxn modelId="{A6EAF4C1-51AF-4617-A432-648127826974}" srcId="{71A117F1-4844-4672-A719-6C8C3D2F7C65}" destId="{7FDBAEA8-958D-4BE6-84BC-11A66140F754}" srcOrd="0" destOrd="0" parTransId="{C26D9A77-393C-49F3-8488-2F68E9A572B8}" sibTransId="{9F23EA75-3A96-4F66-A7F9-A8FE9052779B}"/>
    <dgm:cxn modelId="{4FB8D826-B113-4F51-8DBA-7EC483789BC3}" srcId="{6F70AE27-B8F7-42BE-85D9-D06374194161}" destId="{D324E8A0-A89B-41F9-B38A-51FCE3D5105B}" srcOrd="4" destOrd="0" parTransId="{F0201BF9-394C-4AD9-9E0E-9B77467078DC}" sibTransId="{225B9CC3-5A7A-4FA9-9A9E-1DCFFD3DDE38}"/>
    <dgm:cxn modelId="{2E0BE519-76F9-4556-A61E-2A27D612E509}" type="presOf" srcId="{0255CB0C-4E2C-4283-8132-4B89490FA95A}" destId="{04415126-5508-40E3-8AE3-A32B7A50FDD3}" srcOrd="0" destOrd="0" presId="urn:microsoft.com/office/officeart/2005/8/layout/vList5"/>
    <dgm:cxn modelId="{ACD20CF4-7684-4EC2-99C4-455386ED802B}" srcId="{6F70AE27-B8F7-42BE-85D9-D06374194161}" destId="{71A117F1-4844-4672-A719-6C8C3D2F7C65}" srcOrd="1" destOrd="0" parTransId="{7825FC7F-DD3B-4706-9457-55FBA3E76872}" sibTransId="{2050C126-E674-412E-9EC0-24CB50F39329}"/>
    <dgm:cxn modelId="{4D4385D7-656E-4607-BD33-A3DBB8632C47}" srcId="{B5C97FF1-60B3-4606-A15E-019F973742C5}" destId="{7C7F38E3-5E7E-4667-9A91-C92ECCB7F947}" srcOrd="0" destOrd="0" parTransId="{4D0121F4-2001-42F1-B07E-CD9E2A5AA2B2}" sibTransId="{01F2D031-E83D-4AB3-BD62-16BB4F155048}"/>
    <dgm:cxn modelId="{4CC84B0E-C73A-4D9C-B533-5F86570B844F}" type="presOf" srcId="{B96159A5-0053-4B1B-8820-B36C57DB1326}" destId="{C6C3B6F5-BB49-4BEF-A046-819A106111A7}" srcOrd="0" destOrd="0" presId="urn:microsoft.com/office/officeart/2005/8/layout/vList5"/>
    <dgm:cxn modelId="{0C8703D8-BE5B-40C7-A25B-354F3B241EE6}" type="presOf" srcId="{7FDBAEA8-958D-4BE6-84BC-11A66140F754}" destId="{094DC975-9493-4049-80F5-564FDEDFF5A1}" srcOrd="0" destOrd="0" presId="urn:microsoft.com/office/officeart/2005/8/layout/vList5"/>
    <dgm:cxn modelId="{F8BB9834-1824-4891-AA30-53915644A29A}" type="presParOf" srcId="{30E6A546-8BE6-4B8E-957F-E4052E447914}" destId="{F2CFBAC4-4847-47E9-8620-81BAF10E1283}" srcOrd="0" destOrd="0" presId="urn:microsoft.com/office/officeart/2005/8/layout/vList5"/>
    <dgm:cxn modelId="{AD206357-69C9-4477-8B0F-F8F4EAF47F11}" type="presParOf" srcId="{F2CFBAC4-4847-47E9-8620-81BAF10E1283}" destId="{04415126-5508-40E3-8AE3-A32B7A50FDD3}" srcOrd="0" destOrd="0" presId="urn:microsoft.com/office/officeart/2005/8/layout/vList5"/>
    <dgm:cxn modelId="{2D878876-1CA5-43E7-A980-1E08776C9489}" type="presParOf" srcId="{F2CFBAC4-4847-47E9-8620-81BAF10E1283}" destId="{C6C3B6F5-BB49-4BEF-A046-819A106111A7}" srcOrd="1" destOrd="0" presId="urn:microsoft.com/office/officeart/2005/8/layout/vList5"/>
    <dgm:cxn modelId="{0AA4FC5F-F137-4C1D-8231-54D542F5B9D0}" type="presParOf" srcId="{30E6A546-8BE6-4B8E-957F-E4052E447914}" destId="{FF66E591-6C18-4AC1-B632-F5CFF976EFD5}" srcOrd="1" destOrd="0" presId="urn:microsoft.com/office/officeart/2005/8/layout/vList5"/>
    <dgm:cxn modelId="{D2F5B725-3127-45CA-AAF2-9BFDE412C52A}" type="presParOf" srcId="{30E6A546-8BE6-4B8E-957F-E4052E447914}" destId="{BA2F3414-E0A9-4294-8422-735D74D416A3}" srcOrd="2" destOrd="0" presId="urn:microsoft.com/office/officeart/2005/8/layout/vList5"/>
    <dgm:cxn modelId="{EB5A5292-DFAD-4EA3-8D6F-0E1F18028A8D}" type="presParOf" srcId="{BA2F3414-E0A9-4294-8422-735D74D416A3}" destId="{96A1E5CE-AECE-4E1D-A40C-22A358019943}" srcOrd="0" destOrd="0" presId="urn:microsoft.com/office/officeart/2005/8/layout/vList5"/>
    <dgm:cxn modelId="{15758FB3-D1ED-4F5B-A28B-E7DD2B259BA6}" type="presParOf" srcId="{BA2F3414-E0A9-4294-8422-735D74D416A3}" destId="{094DC975-9493-4049-80F5-564FDEDFF5A1}" srcOrd="1" destOrd="0" presId="urn:microsoft.com/office/officeart/2005/8/layout/vList5"/>
    <dgm:cxn modelId="{0BC75187-11CA-487A-BA7F-89E383403270}" type="presParOf" srcId="{30E6A546-8BE6-4B8E-957F-E4052E447914}" destId="{DABD1307-CEEB-437F-88B4-9E230E39A99A}" srcOrd="3" destOrd="0" presId="urn:microsoft.com/office/officeart/2005/8/layout/vList5"/>
    <dgm:cxn modelId="{3ECD9A39-0821-409F-A90F-0CC4784300EC}" type="presParOf" srcId="{30E6A546-8BE6-4B8E-957F-E4052E447914}" destId="{BE6BE7C9-99F5-4CFB-B17A-1CBB1DD24968}" srcOrd="4" destOrd="0" presId="urn:microsoft.com/office/officeart/2005/8/layout/vList5"/>
    <dgm:cxn modelId="{786325E2-9376-4A30-86C4-83F5809343CA}" type="presParOf" srcId="{BE6BE7C9-99F5-4CFB-B17A-1CBB1DD24968}" destId="{75892488-6C40-435D-A481-8888CC6059CB}" srcOrd="0" destOrd="0" presId="urn:microsoft.com/office/officeart/2005/8/layout/vList5"/>
    <dgm:cxn modelId="{C6897DD1-909D-46DF-AF53-73AE36163DC5}" type="presParOf" srcId="{BE6BE7C9-99F5-4CFB-B17A-1CBB1DD24968}" destId="{8273A747-6A35-467B-BB65-636B3CBABC6B}" srcOrd="1" destOrd="0" presId="urn:microsoft.com/office/officeart/2005/8/layout/vList5"/>
    <dgm:cxn modelId="{E70A6FDF-28F1-45A7-9B31-01416D9F1A56}" type="presParOf" srcId="{30E6A546-8BE6-4B8E-957F-E4052E447914}" destId="{9D80BB6B-AB40-4140-892E-7D0F4272884F}" srcOrd="5" destOrd="0" presId="urn:microsoft.com/office/officeart/2005/8/layout/vList5"/>
    <dgm:cxn modelId="{AA01AFCB-6E06-48DF-967C-6CE58D3B9B09}" type="presParOf" srcId="{30E6A546-8BE6-4B8E-957F-E4052E447914}" destId="{8D1C7452-3033-4BDC-A259-8E2A6C42CABF}" srcOrd="6" destOrd="0" presId="urn:microsoft.com/office/officeart/2005/8/layout/vList5"/>
    <dgm:cxn modelId="{D1BE0E9C-EFC0-4E77-895E-34CC75423E92}" type="presParOf" srcId="{8D1C7452-3033-4BDC-A259-8E2A6C42CABF}" destId="{FEB7CD95-9476-4AE3-AEC4-C7BC9374ED52}" srcOrd="0" destOrd="0" presId="urn:microsoft.com/office/officeart/2005/8/layout/vList5"/>
    <dgm:cxn modelId="{B6ED9220-AF41-491F-A5AF-16882573C934}" type="presParOf" srcId="{8D1C7452-3033-4BDC-A259-8E2A6C42CABF}" destId="{53927007-C76B-4433-BF0D-82DB348E1D54}" srcOrd="1" destOrd="0" presId="urn:microsoft.com/office/officeart/2005/8/layout/vList5"/>
    <dgm:cxn modelId="{38612D44-E612-434B-BFE0-7ABA2A9090AA}" type="presParOf" srcId="{30E6A546-8BE6-4B8E-957F-E4052E447914}" destId="{031BF0CC-7D77-4158-981C-3D69577E85B4}" srcOrd="7" destOrd="0" presId="urn:microsoft.com/office/officeart/2005/8/layout/vList5"/>
    <dgm:cxn modelId="{65217B42-9D10-42BB-87E6-D07A51529A0A}" type="presParOf" srcId="{30E6A546-8BE6-4B8E-957F-E4052E447914}" destId="{A5BF7F28-7DDA-47B1-A207-A33711C8EB3A}" srcOrd="8" destOrd="0" presId="urn:microsoft.com/office/officeart/2005/8/layout/vList5"/>
    <dgm:cxn modelId="{DE3A38C2-2401-436D-ADB5-6A497FC145EE}" type="presParOf" srcId="{A5BF7F28-7DDA-47B1-A207-A33711C8EB3A}" destId="{1361CAD3-6333-4635-9F69-91A56DBBD4B0}" srcOrd="0" destOrd="0" presId="urn:microsoft.com/office/officeart/2005/8/layout/vList5"/>
    <dgm:cxn modelId="{E4AE4C5E-EBBE-47C7-BB5C-BEB9BDA80DF3}" type="presParOf" srcId="{A5BF7F28-7DDA-47B1-A207-A33711C8EB3A}" destId="{7D515BB3-4003-49AE-A730-3AF719389FE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5B22A1-DEC9-4C93-9701-DC248314CE79}" type="datetimeFigureOut">
              <a:rPr lang="en-IE" smtClean="0"/>
              <a:t>01/03/2016</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B3A9FD-D085-48A2-A459-72863B233157}" type="slidenum">
              <a:rPr lang="en-IE" smtClean="0"/>
              <a:t>‹#›</a:t>
            </a:fld>
            <a:endParaRPr lang="en-IE"/>
          </a:p>
        </p:txBody>
      </p:sp>
    </p:spTree>
    <p:extLst>
      <p:ext uri="{BB962C8B-B14F-4D97-AF65-F5344CB8AC3E}">
        <p14:creationId xmlns:p14="http://schemas.microsoft.com/office/powerpoint/2010/main" val="3187214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1) Choose and analyse question; 2) Brainstorm; 3) Research; 4) Plan of attack;</a:t>
            </a:r>
            <a:r>
              <a:rPr lang="en-IE" baseline="0" dirty="0" smtClean="0"/>
              <a:t> 5) First draft; 6) Revise &amp; edit; 7) References</a:t>
            </a:r>
            <a:endParaRPr lang="en-IE" dirty="0"/>
          </a:p>
        </p:txBody>
      </p:sp>
      <p:sp>
        <p:nvSpPr>
          <p:cNvPr id="4" name="Slide Number Placeholder 3"/>
          <p:cNvSpPr>
            <a:spLocks noGrp="1"/>
          </p:cNvSpPr>
          <p:nvPr>
            <p:ph type="sldNum" sz="quarter" idx="10"/>
          </p:nvPr>
        </p:nvSpPr>
        <p:spPr/>
        <p:txBody>
          <a:bodyPr/>
          <a:lstStyle/>
          <a:p>
            <a:fld id="{9F4F2C7E-0F87-4DCC-B74D-605E69C6A502}" type="slidenum">
              <a:rPr lang="en-IE" smtClean="0"/>
              <a:t>3</a:t>
            </a:fld>
            <a:endParaRPr lang="en-IE"/>
          </a:p>
        </p:txBody>
      </p:sp>
    </p:spTree>
    <p:extLst>
      <p:ext uri="{BB962C8B-B14F-4D97-AF65-F5344CB8AC3E}">
        <p14:creationId xmlns:p14="http://schemas.microsoft.com/office/powerpoint/2010/main" val="28044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EB3A9FD-D085-48A2-A459-72863B233157}" type="slidenum">
              <a:rPr lang="en-IE" smtClean="0"/>
              <a:t>25</a:t>
            </a:fld>
            <a:endParaRPr lang="en-IE"/>
          </a:p>
        </p:txBody>
      </p:sp>
    </p:spTree>
    <p:extLst>
      <p:ext uri="{BB962C8B-B14F-4D97-AF65-F5344CB8AC3E}">
        <p14:creationId xmlns:p14="http://schemas.microsoft.com/office/powerpoint/2010/main" val="225641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How to avoid plagiarism: https://www.youtube.com/watch?v=Yf0tIECx8BA</a:t>
            </a:r>
          </a:p>
          <a:p>
            <a:r>
              <a:rPr lang="en-IE" dirty="0" smtClean="0"/>
              <a:t>Citing and Referencing guide: https://www101.dcu.ie/library/Citing&amp;ReferencingGuide/player.html</a:t>
            </a:r>
            <a:endParaRPr lang="en-IE" dirty="0"/>
          </a:p>
        </p:txBody>
      </p:sp>
      <p:sp>
        <p:nvSpPr>
          <p:cNvPr id="4" name="Slide Number Placeholder 3"/>
          <p:cNvSpPr>
            <a:spLocks noGrp="1"/>
          </p:cNvSpPr>
          <p:nvPr>
            <p:ph type="sldNum" sz="quarter" idx="10"/>
          </p:nvPr>
        </p:nvSpPr>
        <p:spPr/>
        <p:txBody>
          <a:bodyPr/>
          <a:lstStyle/>
          <a:p>
            <a:fld id="{AEB3A9FD-D085-48A2-A459-72863B233157}" type="slidenum">
              <a:rPr lang="en-IE" smtClean="0"/>
              <a:t>26</a:t>
            </a:fld>
            <a:endParaRPr lang="en-IE"/>
          </a:p>
        </p:txBody>
      </p:sp>
    </p:spTree>
    <p:extLst>
      <p:ext uri="{BB962C8B-B14F-4D97-AF65-F5344CB8AC3E}">
        <p14:creationId xmlns:p14="http://schemas.microsoft.com/office/powerpoint/2010/main" val="3242610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In small groups, analyse title. </a:t>
            </a:r>
            <a:r>
              <a:rPr lang="en-IE" baseline="0" dirty="0" smtClean="0"/>
              <a:t>Take ideas and feedback to wider group.</a:t>
            </a:r>
            <a:endParaRPr lang="en-IE" dirty="0"/>
          </a:p>
        </p:txBody>
      </p:sp>
      <p:sp>
        <p:nvSpPr>
          <p:cNvPr id="4" name="Slide Number Placeholder 3"/>
          <p:cNvSpPr>
            <a:spLocks noGrp="1"/>
          </p:cNvSpPr>
          <p:nvPr>
            <p:ph type="sldNum" sz="quarter" idx="10"/>
          </p:nvPr>
        </p:nvSpPr>
        <p:spPr/>
        <p:txBody>
          <a:bodyPr/>
          <a:lstStyle/>
          <a:p>
            <a:fld id="{4E36A98A-8773-46D5-BCCF-6627375A7C35}" type="slidenum">
              <a:rPr lang="en-IE" smtClean="0">
                <a:solidFill>
                  <a:prstClr val="black"/>
                </a:solidFill>
              </a:rPr>
              <a:pPr/>
              <a:t>6</a:t>
            </a:fld>
            <a:endParaRPr lang="en-IE">
              <a:solidFill>
                <a:prstClr val="black"/>
              </a:solidFill>
            </a:endParaRPr>
          </a:p>
        </p:txBody>
      </p:sp>
    </p:spTree>
    <p:extLst>
      <p:ext uri="{BB962C8B-B14F-4D97-AF65-F5344CB8AC3E}">
        <p14:creationId xmlns:p14="http://schemas.microsoft.com/office/powerpoint/2010/main" val="2212841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Provide handout</a:t>
            </a:r>
            <a:r>
              <a:rPr lang="en-IE" baseline="0" dirty="0" smtClean="0"/>
              <a:t> on key verb, explain it using example provided</a:t>
            </a:r>
            <a:endParaRPr lang="en-IE" dirty="0"/>
          </a:p>
        </p:txBody>
      </p:sp>
      <p:sp>
        <p:nvSpPr>
          <p:cNvPr id="4" name="Slide Number Placeholder 3"/>
          <p:cNvSpPr>
            <a:spLocks noGrp="1"/>
          </p:cNvSpPr>
          <p:nvPr>
            <p:ph type="sldNum" sz="quarter" idx="10"/>
          </p:nvPr>
        </p:nvSpPr>
        <p:spPr/>
        <p:txBody>
          <a:bodyPr/>
          <a:lstStyle/>
          <a:p>
            <a:fld id="{4E36A98A-8773-46D5-BCCF-6627375A7C35}" type="slidenum">
              <a:rPr lang="en-IE" smtClean="0">
                <a:solidFill>
                  <a:prstClr val="black"/>
                </a:solidFill>
              </a:rPr>
              <a:pPr/>
              <a:t>9</a:t>
            </a:fld>
            <a:endParaRPr lang="en-IE">
              <a:solidFill>
                <a:prstClr val="black"/>
              </a:solidFill>
            </a:endParaRPr>
          </a:p>
        </p:txBody>
      </p:sp>
    </p:spTree>
    <p:extLst>
      <p:ext uri="{BB962C8B-B14F-4D97-AF65-F5344CB8AC3E}">
        <p14:creationId xmlns:p14="http://schemas.microsoft.com/office/powerpoint/2010/main" val="1433857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As a group, come up with ideas for this</a:t>
            </a:r>
            <a:r>
              <a:rPr lang="en-IE" baseline="0" dirty="0" smtClean="0"/>
              <a:t> topic.</a:t>
            </a:r>
            <a:endParaRPr lang="en-IE" dirty="0"/>
          </a:p>
        </p:txBody>
      </p:sp>
      <p:sp>
        <p:nvSpPr>
          <p:cNvPr id="4" name="Slide Number Placeholder 3"/>
          <p:cNvSpPr>
            <a:spLocks noGrp="1"/>
          </p:cNvSpPr>
          <p:nvPr>
            <p:ph type="sldNum" sz="quarter" idx="10"/>
          </p:nvPr>
        </p:nvSpPr>
        <p:spPr/>
        <p:txBody>
          <a:bodyPr/>
          <a:lstStyle/>
          <a:p>
            <a:fld id="{4E36A98A-8773-46D5-BCCF-6627375A7C35}" type="slidenum">
              <a:rPr lang="en-IE" smtClean="0">
                <a:solidFill>
                  <a:prstClr val="black"/>
                </a:solidFill>
              </a:rPr>
              <a:pPr/>
              <a:t>12</a:t>
            </a:fld>
            <a:endParaRPr lang="en-IE">
              <a:solidFill>
                <a:prstClr val="black"/>
              </a:solidFill>
            </a:endParaRPr>
          </a:p>
        </p:txBody>
      </p:sp>
    </p:spTree>
    <p:extLst>
      <p:ext uri="{BB962C8B-B14F-4D97-AF65-F5344CB8AC3E}">
        <p14:creationId xmlns:p14="http://schemas.microsoft.com/office/powerpoint/2010/main" val="3944008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Draw out catalogue search, database</a:t>
            </a:r>
            <a:r>
              <a:rPr lang="en-IE" baseline="0" dirty="0" smtClean="0"/>
              <a:t> search</a:t>
            </a:r>
            <a:endParaRPr lang="en-IE" dirty="0"/>
          </a:p>
        </p:txBody>
      </p:sp>
      <p:sp>
        <p:nvSpPr>
          <p:cNvPr id="4" name="Slide Number Placeholder 3"/>
          <p:cNvSpPr>
            <a:spLocks noGrp="1"/>
          </p:cNvSpPr>
          <p:nvPr>
            <p:ph type="sldNum" sz="quarter" idx="10"/>
          </p:nvPr>
        </p:nvSpPr>
        <p:spPr/>
        <p:txBody>
          <a:bodyPr/>
          <a:lstStyle/>
          <a:p>
            <a:fld id="{AEB3A9FD-D085-48A2-A459-72863B233157}" type="slidenum">
              <a:rPr lang="en-IE" smtClean="0"/>
              <a:t>14</a:t>
            </a:fld>
            <a:endParaRPr lang="en-IE"/>
          </a:p>
        </p:txBody>
      </p:sp>
    </p:spTree>
    <p:extLst>
      <p:ext uri="{BB962C8B-B14F-4D97-AF65-F5344CB8AC3E}">
        <p14:creationId xmlns:p14="http://schemas.microsoft.com/office/powerpoint/2010/main" val="199328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Point out key links </a:t>
            </a:r>
            <a:r>
              <a:rPr lang="en-IE" dirty="0" err="1" smtClean="0"/>
              <a:t>etc</a:t>
            </a:r>
            <a:r>
              <a:rPr lang="en-IE" dirty="0" smtClean="0"/>
              <a:t> on library page – subject</a:t>
            </a:r>
            <a:r>
              <a:rPr lang="en-IE" baseline="0" dirty="0" smtClean="0"/>
              <a:t> pages, databases, e-books</a:t>
            </a:r>
            <a:endParaRPr lang="en-IE" dirty="0"/>
          </a:p>
        </p:txBody>
      </p:sp>
      <p:sp>
        <p:nvSpPr>
          <p:cNvPr id="4" name="Slide Number Placeholder 3"/>
          <p:cNvSpPr>
            <a:spLocks noGrp="1"/>
          </p:cNvSpPr>
          <p:nvPr>
            <p:ph type="sldNum" sz="quarter" idx="10"/>
          </p:nvPr>
        </p:nvSpPr>
        <p:spPr/>
        <p:txBody>
          <a:bodyPr/>
          <a:lstStyle/>
          <a:p>
            <a:fld id="{9F4F2C7E-0F87-4DCC-B74D-605E69C6A502}" type="slidenum">
              <a:rPr lang="en-IE" smtClean="0"/>
              <a:t>15</a:t>
            </a:fld>
            <a:endParaRPr lang="en-IE"/>
          </a:p>
        </p:txBody>
      </p:sp>
    </p:spTree>
    <p:extLst>
      <p:ext uri="{BB962C8B-B14F-4D97-AF65-F5344CB8AC3E}">
        <p14:creationId xmlns:p14="http://schemas.microsoft.com/office/powerpoint/2010/main" val="4190644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4F2C7E-0F87-4DCC-B74D-605E69C6A502}" type="slidenum">
              <a:rPr lang="en-IE" smtClean="0"/>
              <a:t>17</a:t>
            </a:fld>
            <a:endParaRPr lang="en-IE"/>
          </a:p>
        </p:txBody>
      </p:sp>
    </p:spTree>
    <p:extLst>
      <p:ext uri="{BB962C8B-B14F-4D97-AF65-F5344CB8AC3E}">
        <p14:creationId xmlns:p14="http://schemas.microsoft.com/office/powerpoint/2010/main" val="2611976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Font typeface="Arial" panose="020B0604020202020204" pitchFamily="34" charset="0"/>
              <a:buNone/>
            </a:pPr>
            <a:r>
              <a:rPr lang="en-IE" dirty="0" smtClean="0"/>
              <a:t>Optional: provide paragraph structure handout – ask them to mark</a:t>
            </a:r>
            <a:r>
              <a:rPr lang="en-IE" baseline="0" dirty="0" smtClean="0"/>
              <a:t> where the writing addresses the stages of the critical wheel</a:t>
            </a:r>
            <a:endParaRPr lang="en-IE" sz="1200" baseline="0" dirty="0" smtClean="0">
              <a:latin typeface="Meiryo" panose="020B0604030504040204" pitchFamily="34" charset="-128"/>
              <a:ea typeface="Meiryo" panose="020B0604030504040204" pitchFamily="34" charset="-128"/>
              <a:cs typeface="Meiryo" panose="020B0604030504040204" pitchFamily="34" charset="-128"/>
            </a:endParaRPr>
          </a:p>
          <a:p>
            <a:pPr marL="0" indent="0">
              <a:lnSpc>
                <a:spcPct val="150000"/>
              </a:lnSpc>
              <a:buFont typeface="Arial" panose="020B0604020202020204" pitchFamily="34" charset="0"/>
              <a:buNone/>
            </a:pPr>
            <a:r>
              <a:rPr lang="en-IE" sz="1200" baseline="0" dirty="0" smtClean="0">
                <a:latin typeface="Meiryo" panose="020B0604030504040204" pitchFamily="34" charset="-128"/>
                <a:ea typeface="Meiryo" panose="020B0604030504040204" pitchFamily="34" charset="-128"/>
                <a:cs typeface="Meiryo" panose="020B0604030504040204" pitchFamily="34" charset="-128"/>
              </a:rPr>
              <a:t>Critical thinking is: </a:t>
            </a:r>
            <a:r>
              <a:rPr lang="en-IE" sz="1200" dirty="0" smtClean="0">
                <a:latin typeface="Meiryo" panose="020B0604030504040204" pitchFamily="34" charset="-128"/>
                <a:ea typeface="Meiryo" panose="020B0604030504040204" pitchFamily="34" charset="-128"/>
                <a:cs typeface="Meiryo" panose="020B0604030504040204" pitchFamily="34" charset="-128"/>
              </a:rPr>
              <a:t>Thinking with a purpose,</a:t>
            </a:r>
            <a:r>
              <a:rPr lang="en-IE" sz="1200" baseline="0" dirty="0" smtClean="0">
                <a:latin typeface="Meiryo" panose="020B0604030504040204" pitchFamily="34" charset="-128"/>
                <a:ea typeface="Meiryo" panose="020B0604030504040204" pitchFamily="34" charset="-128"/>
                <a:cs typeface="Meiryo" panose="020B0604030504040204" pitchFamily="34" charset="-128"/>
              </a:rPr>
              <a:t> </a:t>
            </a:r>
            <a:r>
              <a:rPr lang="en-IE" sz="1200" dirty="0" smtClean="0">
                <a:latin typeface="Meiryo" panose="020B0604030504040204" pitchFamily="34" charset="-128"/>
                <a:ea typeface="Meiryo" panose="020B0604030504040204" pitchFamily="34" charset="-128"/>
                <a:cs typeface="Meiryo" panose="020B0604030504040204" pitchFamily="34" charset="-128"/>
              </a:rPr>
              <a:t>Distinguishing Facts from Opinion,</a:t>
            </a:r>
            <a:r>
              <a:rPr lang="en-IE" sz="1200" baseline="0" dirty="0" smtClean="0">
                <a:latin typeface="Meiryo" panose="020B0604030504040204" pitchFamily="34" charset="-128"/>
                <a:ea typeface="Meiryo" panose="020B0604030504040204" pitchFamily="34" charset="-128"/>
                <a:cs typeface="Meiryo" panose="020B0604030504040204" pitchFamily="34" charset="-128"/>
              </a:rPr>
              <a:t> </a:t>
            </a:r>
            <a:r>
              <a:rPr lang="en-IE" sz="1200" dirty="0" smtClean="0">
                <a:latin typeface="Meiryo" panose="020B0604030504040204" pitchFamily="34" charset="-128"/>
                <a:ea typeface="Meiryo" panose="020B0604030504040204" pitchFamily="34" charset="-128"/>
                <a:cs typeface="Meiryo" panose="020B0604030504040204" pitchFamily="34" charset="-128"/>
              </a:rPr>
              <a:t>Evaluating Evidence,</a:t>
            </a:r>
            <a:r>
              <a:rPr lang="en-IE" sz="1200" baseline="0" dirty="0" smtClean="0">
                <a:latin typeface="Meiryo" panose="020B0604030504040204" pitchFamily="34" charset="-128"/>
                <a:ea typeface="Meiryo" panose="020B0604030504040204" pitchFamily="34" charset="-128"/>
                <a:cs typeface="Meiryo" panose="020B0604030504040204" pitchFamily="34" charset="-128"/>
              </a:rPr>
              <a:t> </a:t>
            </a:r>
            <a:r>
              <a:rPr lang="en-IE" sz="1200" dirty="0" smtClean="0">
                <a:latin typeface="Meiryo" panose="020B0604030504040204" pitchFamily="34" charset="-128"/>
                <a:ea typeface="Meiryo" panose="020B0604030504040204" pitchFamily="34" charset="-128"/>
                <a:cs typeface="Meiryo" panose="020B0604030504040204" pitchFamily="34" charset="-128"/>
              </a:rPr>
              <a:t>Communicating this to someone else</a:t>
            </a:r>
          </a:p>
          <a:p>
            <a:r>
              <a:rPr lang="en-IE" sz="1200" dirty="0" smtClean="0">
                <a:latin typeface="Meiryo" panose="020B0604030504040204" pitchFamily="34" charset="-128"/>
                <a:ea typeface="Meiryo" panose="020B0604030504040204" pitchFamily="34" charset="-128"/>
                <a:cs typeface="Meiryo" panose="020B0604030504040204" pitchFamily="34" charset="-128"/>
              </a:rPr>
              <a:t>Critical</a:t>
            </a:r>
            <a:r>
              <a:rPr lang="en-IE" sz="1200" baseline="0" dirty="0" smtClean="0">
                <a:latin typeface="Meiryo" panose="020B0604030504040204" pitchFamily="34" charset="-128"/>
                <a:ea typeface="Meiryo" panose="020B0604030504040204" pitchFamily="34" charset="-128"/>
                <a:cs typeface="Meiryo" panose="020B0604030504040204" pitchFamily="34" charset="-128"/>
              </a:rPr>
              <a:t> thinking is not: </a:t>
            </a:r>
            <a:r>
              <a:rPr lang="en-US" altLang="en-US" sz="1200" dirty="0" smtClean="0">
                <a:latin typeface="Meiryo" panose="020B0604030504040204" pitchFamily="34" charset="-128"/>
                <a:ea typeface="Meiryo" panose="020B0604030504040204" pitchFamily="34" charset="-128"/>
                <a:cs typeface="Meiryo" panose="020B0604030504040204" pitchFamily="34" charset="-128"/>
              </a:rPr>
              <a:t>Negative or destructive,</a:t>
            </a:r>
            <a:r>
              <a:rPr lang="en-US" altLang="en-US" sz="1200" baseline="0" dirty="0" smtClean="0">
                <a:latin typeface="Meiryo" panose="020B0604030504040204" pitchFamily="34" charset="-128"/>
                <a:ea typeface="Meiryo" panose="020B0604030504040204" pitchFamily="34" charset="-128"/>
                <a:cs typeface="Meiryo" panose="020B0604030504040204" pitchFamily="34" charset="-128"/>
              </a:rPr>
              <a:t> </a:t>
            </a:r>
            <a:r>
              <a:rPr lang="en-US" altLang="en-US" sz="1200" dirty="0" smtClean="0">
                <a:latin typeface="Meiryo" panose="020B0604030504040204" pitchFamily="34" charset="-128"/>
                <a:ea typeface="Meiryo" panose="020B0604030504040204" pitchFamily="34" charset="-128"/>
                <a:cs typeface="Meiryo" panose="020B0604030504040204" pitchFamily="34" charset="-128"/>
              </a:rPr>
              <a:t>‘opposed to’ or ‘hostile’, ‘creative thinking'</a:t>
            </a:r>
          </a:p>
          <a:p>
            <a:pPr marL="0" marR="0" indent="0" algn="l" defTabSz="914400" rtl="0" eaLnBrk="1" fontAlgn="auto" latinLnBrk="0" hangingPunct="1">
              <a:lnSpc>
                <a:spcPct val="100000"/>
              </a:lnSpc>
              <a:spcBef>
                <a:spcPts val="0"/>
              </a:spcBef>
              <a:spcAft>
                <a:spcPts val="0"/>
              </a:spcAft>
              <a:buClrTx/>
              <a:buSzTx/>
              <a:buFontTx/>
              <a:buNone/>
              <a:tabLst/>
              <a:defRPr/>
            </a:pPr>
            <a:endParaRPr lang="en-IE" baseline="0" dirty="0" smtClean="0"/>
          </a:p>
        </p:txBody>
      </p:sp>
      <p:sp>
        <p:nvSpPr>
          <p:cNvPr id="4" name="Slide Number Placeholder 3"/>
          <p:cNvSpPr>
            <a:spLocks noGrp="1"/>
          </p:cNvSpPr>
          <p:nvPr>
            <p:ph type="sldNum" sz="quarter" idx="10"/>
          </p:nvPr>
        </p:nvSpPr>
        <p:spPr/>
        <p:txBody>
          <a:bodyPr/>
          <a:lstStyle/>
          <a:p>
            <a:fld id="{AEB3A9FD-D085-48A2-A459-72863B233157}" type="slidenum">
              <a:rPr lang="en-IE" smtClean="0"/>
              <a:t>18</a:t>
            </a:fld>
            <a:endParaRPr lang="en-IE"/>
          </a:p>
        </p:txBody>
      </p:sp>
    </p:spTree>
    <p:extLst>
      <p:ext uri="{BB962C8B-B14F-4D97-AF65-F5344CB8AC3E}">
        <p14:creationId xmlns:p14="http://schemas.microsoft.com/office/powerpoint/2010/main" val="169535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cs typeface="Arial" panose="020B0604020202020204" pitchFamily="34" charset="0"/>
              </a:rPr>
              <a:t>When revising and editing you are investigating your piece of writing for voice and style, cohesion and organization and sources and citation style.</a:t>
            </a:r>
          </a:p>
        </p:txBody>
      </p:sp>
      <p:sp>
        <p:nvSpPr>
          <p:cNvPr id="4" name="Slide Number Placeholder 3"/>
          <p:cNvSpPr>
            <a:spLocks noGrp="1"/>
          </p:cNvSpPr>
          <p:nvPr>
            <p:ph type="sldNum" sz="quarter" idx="10"/>
          </p:nvPr>
        </p:nvSpPr>
        <p:spPr/>
        <p:txBody>
          <a:bodyPr/>
          <a:lstStyle/>
          <a:p>
            <a:fld id="{AEB3A9FD-D085-48A2-A459-72863B233157}" type="slidenum">
              <a:rPr lang="en-IE" smtClean="0"/>
              <a:t>23</a:t>
            </a:fld>
            <a:endParaRPr lang="en-IE"/>
          </a:p>
        </p:txBody>
      </p:sp>
    </p:spTree>
    <p:extLst>
      <p:ext uri="{BB962C8B-B14F-4D97-AF65-F5344CB8AC3E}">
        <p14:creationId xmlns:p14="http://schemas.microsoft.com/office/powerpoint/2010/main" val="35618604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amp;">
    <p:spTree>
      <p:nvGrpSpPr>
        <p:cNvPr id="1" name=""/>
        <p:cNvGrpSpPr/>
        <p:nvPr/>
      </p:nvGrpSpPr>
      <p:grpSpPr>
        <a:xfrm>
          <a:off x="0" y="0"/>
          <a:ext cx="0" cy="0"/>
          <a:chOff x="0" y="0"/>
          <a:chExt cx="0" cy="0"/>
        </a:xfrm>
      </p:grpSpPr>
      <p:pic>
        <p:nvPicPr>
          <p:cNvPr id="3" name="Picture 2" descr="U&am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7878" y="1965446"/>
            <a:ext cx="5066458" cy="2873864"/>
          </a:xfrm>
          <a:prstGeom prst="rect">
            <a:avLst/>
          </a:prstGeom>
        </p:spPr>
      </p:pic>
    </p:spTree>
    <p:extLst>
      <p:ext uri="{BB962C8B-B14F-4D97-AF65-F5344CB8AC3E}">
        <p14:creationId xmlns:p14="http://schemas.microsoft.com/office/powerpoint/2010/main" val="2791148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amp;">
    <p:spTree>
      <p:nvGrpSpPr>
        <p:cNvPr id="1" name=""/>
        <p:cNvGrpSpPr/>
        <p:nvPr/>
      </p:nvGrpSpPr>
      <p:grpSpPr>
        <a:xfrm>
          <a:off x="0" y="0"/>
          <a:ext cx="0" cy="0"/>
          <a:chOff x="0" y="0"/>
          <a:chExt cx="0" cy="0"/>
        </a:xfrm>
      </p:grpSpPr>
      <p:pic>
        <p:nvPicPr>
          <p:cNvPr id="3" name="Picture 2" descr="U&am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7878" y="1965446"/>
            <a:ext cx="5066458" cy="2873864"/>
          </a:xfrm>
          <a:prstGeom prst="rect">
            <a:avLst/>
          </a:prstGeom>
        </p:spPr>
      </p:pic>
    </p:spTree>
    <p:extLst>
      <p:ext uri="{BB962C8B-B14F-4D97-AF65-F5344CB8AC3E}">
        <p14:creationId xmlns:p14="http://schemas.microsoft.com/office/powerpoint/2010/main" val="2465683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696148" y="1373481"/>
            <a:ext cx="6350000" cy="4929482"/>
          </a:xfrm>
        </p:spPr>
        <p:txBody>
          <a:bodyPr>
            <a:normAutofit/>
          </a:bodyPr>
          <a:lstStyle>
            <a:lvl1pPr>
              <a:defRPr sz="6200" b="0" i="0" spc="-150">
                <a:solidFill>
                  <a:srgbClr val="000000"/>
                </a:solidFill>
                <a:latin typeface="Arial Black"/>
              </a:defRPr>
            </a:lvl1pPr>
            <a:lvl2pPr>
              <a:defRPr b="1"/>
            </a:lvl2pPr>
            <a:lvl3pPr>
              <a:defRPr b="1"/>
            </a:lvl3pPr>
            <a:lvl4pPr>
              <a:defRPr b="1"/>
            </a:lvl4pPr>
            <a:lvl5pPr>
              <a:defRPr b="1"/>
            </a:lvl5pPr>
          </a:lstStyle>
          <a:p>
            <a:pPr lvl="0"/>
            <a:r>
              <a:rPr lang="en-US" dirty="0" smtClean="0"/>
              <a:t>Presentation title here</a:t>
            </a:r>
          </a:p>
        </p:txBody>
      </p:sp>
    </p:spTree>
    <p:extLst>
      <p:ext uri="{BB962C8B-B14F-4D97-AF65-F5344CB8AC3E}">
        <p14:creationId xmlns:p14="http://schemas.microsoft.com/office/powerpoint/2010/main" val="439408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dy copy ">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696148" y="1373481"/>
            <a:ext cx="6350000" cy="4929482"/>
          </a:xfrm>
        </p:spPr>
        <p:txBody>
          <a:bodyPr>
            <a:normAutofit/>
          </a:bodyPr>
          <a:lstStyle>
            <a:lvl1pPr>
              <a:defRPr sz="3400" b="0">
                <a:solidFill>
                  <a:srgbClr val="000000"/>
                </a:solidFill>
                <a:latin typeface="Arial Black"/>
                <a:cs typeface="Arial Black"/>
              </a:defRPr>
            </a:lvl1pPr>
            <a:lvl2pPr>
              <a:defRPr b="1"/>
            </a:lvl2pPr>
            <a:lvl3pPr>
              <a:defRPr b="1"/>
            </a:lvl3pPr>
            <a:lvl4pPr>
              <a:defRPr b="1"/>
            </a:lvl4pPr>
            <a:lvl5pPr>
              <a:defRPr b="1"/>
            </a:lvl5pPr>
          </a:lstStyle>
          <a:p>
            <a:pPr lvl="0"/>
            <a:r>
              <a:rPr lang="en-US" dirty="0" smtClean="0"/>
              <a:t>Space information out appropriately – use multiple pages to spread out your content, giving it plenty of room to breath.</a:t>
            </a:r>
          </a:p>
        </p:txBody>
      </p:sp>
    </p:spTree>
    <p:extLst>
      <p:ext uri="{BB962C8B-B14F-4D97-AF65-F5344CB8AC3E}">
        <p14:creationId xmlns:p14="http://schemas.microsoft.com/office/powerpoint/2010/main" val="2425765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dy copy with title">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696147" y="593326"/>
            <a:ext cx="6441989" cy="780156"/>
          </a:xfrm>
        </p:spPr>
        <p:txBody>
          <a:bodyPr>
            <a:normAutofit/>
          </a:bodyPr>
          <a:lstStyle>
            <a:lvl1pPr>
              <a:defRPr lang="en-US" sz="4000" b="1" i="0" smtClean="0">
                <a:effectLst/>
              </a:defRPr>
            </a:lvl1pPr>
            <a:lvl2pPr>
              <a:defRPr b="1"/>
            </a:lvl2pPr>
            <a:lvl3pPr>
              <a:defRPr b="1"/>
            </a:lvl3pPr>
            <a:lvl4pPr>
              <a:defRPr b="1"/>
            </a:lvl4pPr>
            <a:lvl5pPr>
              <a:defRPr b="1"/>
            </a:lvl5pPr>
          </a:lstStyle>
          <a:p>
            <a:r>
              <a:rPr lang="en-US" dirty="0" smtClean="0">
                <a:effectLst/>
              </a:rPr>
              <a:t>Page title here</a:t>
            </a:r>
          </a:p>
        </p:txBody>
      </p:sp>
      <p:sp>
        <p:nvSpPr>
          <p:cNvPr id="6" name="Text Placeholder 9"/>
          <p:cNvSpPr>
            <a:spLocks noGrp="1"/>
          </p:cNvSpPr>
          <p:nvPr>
            <p:ph type="body" sz="quarter" idx="11" hasCustomPrompt="1"/>
          </p:nvPr>
        </p:nvSpPr>
        <p:spPr>
          <a:xfrm>
            <a:off x="696148" y="1705809"/>
            <a:ext cx="6350000" cy="4597154"/>
          </a:xfrm>
        </p:spPr>
        <p:txBody>
          <a:bodyPr>
            <a:normAutofit/>
          </a:bodyPr>
          <a:lstStyle>
            <a:lvl1pPr>
              <a:defRPr sz="1800" b="1">
                <a:solidFill>
                  <a:srgbClr val="000000"/>
                </a:solidFill>
                <a:latin typeface="+mn-lt"/>
                <a:cs typeface="Arial Black"/>
              </a:defRPr>
            </a:lvl1pPr>
            <a:lvl2pPr>
              <a:defRPr b="1"/>
            </a:lvl2pPr>
            <a:lvl3pPr>
              <a:defRPr b="1"/>
            </a:lvl3pPr>
            <a:lvl4pPr>
              <a:defRPr b="1"/>
            </a:lvl4pPr>
            <a:lvl5pPr>
              <a:defRPr b="1"/>
            </a:lvl5pPr>
          </a:lstStyle>
          <a:p>
            <a:pPr lvl="0"/>
            <a:r>
              <a:rPr lang="en-US" dirty="0" smtClean="0"/>
              <a:t>•	This is where main body copy or bullets go. </a:t>
            </a:r>
          </a:p>
          <a:p>
            <a:pPr lvl="0"/>
            <a:endParaRPr lang="en-US" dirty="0" smtClean="0"/>
          </a:p>
          <a:p>
            <a:pPr lvl="0"/>
            <a:r>
              <a:rPr lang="en-US" dirty="0" smtClean="0"/>
              <a:t>•	This slide also shows the chosen animation style 	for groups of information. </a:t>
            </a:r>
          </a:p>
          <a:p>
            <a:pPr lvl="0"/>
            <a:endParaRPr lang="en-US" dirty="0" smtClean="0"/>
          </a:p>
          <a:p>
            <a:pPr lvl="0"/>
            <a:r>
              <a:rPr lang="en-US" dirty="0" smtClean="0"/>
              <a:t>•	You can also use bold for subtitles </a:t>
            </a:r>
          </a:p>
          <a:p>
            <a:pPr lvl="0"/>
            <a:endParaRPr lang="en-US" dirty="0" smtClean="0"/>
          </a:p>
          <a:p>
            <a:pPr lvl="0"/>
            <a:r>
              <a:rPr lang="en-US" dirty="0" smtClean="0"/>
              <a:t>•	Or, you can choose to highlight specific words, 	within your slide information. </a:t>
            </a:r>
          </a:p>
          <a:p>
            <a:pPr lvl="0"/>
            <a:endParaRPr lang="en-US" dirty="0" smtClean="0"/>
          </a:p>
          <a:p>
            <a:pPr lvl="0"/>
            <a:r>
              <a:rPr lang="en-US" dirty="0" smtClean="0"/>
              <a:t>•	Space information out appropriately – use multiple 	pages to spread out your content, giving 	it plenty 	of room to breath. </a:t>
            </a:r>
          </a:p>
        </p:txBody>
      </p:sp>
    </p:spTree>
    <p:extLst>
      <p:ext uri="{BB962C8B-B14F-4D97-AF65-F5344CB8AC3E}">
        <p14:creationId xmlns:p14="http://schemas.microsoft.com/office/powerpoint/2010/main" val="3018830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696148" y="1373481"/>
            <a:ext cx="6350000" cy="4929482"/>
          </a:xfrm>
        </p:spPr>
        <p:txBody>
          <a:bodyPr>
            <a:normAutofit/>
          </a:bodyPr>
          <a:lstStyle>
            <a:lvl1pPr>
              <a:defRPr sz="6200" b="0" i="0" spc="-150">
                <a:solidFill>
                  <a:srgbClr val="000000"/>
                </a:solidFill>
                <a:latin typeface="Arial Black"/>
              </a:defRPr>
            </a:lvl1pPr>
            <a:lvl2pPr>
              <a:defRPr b="1"/>
            </a:lvl2pPr>
            <a:lvl3pPr>
              <a:defRPr b="1"/>
            </a:lvl3pPr>
            <a:lvl4pPr>
              <a:defRPr b="1"/>
            </a:lvl4pPr>
            <a:lvl5pPr>
              <a:defRPr b="1"/>
            </a:lvl5pPr>
          </a:lstStyle>
          <a:p>
            <a:pPr lvl="0"/>
            <a:r>
              <a:rPr lang="en-US" dirty="0" smtClean="0"/>
              <a:t>Presentation title here</a:t>
            </a:r>
          </a:p>
        </p:txBody>
      </p:sp>
    </p:spTree>
    <p:extLst>
      <p:ext uri="{BB962C8B-B14F-4D97-AF65-F5344CB8AC3E}">
        <p14:creationId xmlns:p14="http://schemas.microsoft.com/office/powerpoint/2010/main" val="237050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copy ">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696148" y="1373481"/>
            <a:ext cx="6350000" cy="4929482"/>
          </a:xfrm>
        </p:spPr>
        <p:txBody>
          <a:bodyPr>
            <a:normAutofit/>
          </a:bodyPr>
          <a:lstStyle>
            <a:lvl1pPr>
              <a:defRPr sz="3400" b="0">
                <a:solidFill>
                  <a:srgbClr val="000000"/>
                </a:solidFill>
                <a:latin typeface="Arial Black"/>
                <a:cs typeface="Arial Black"/>
              </a:defRPr>
            </a:lvl1pPr>
            <a:lvl2pPr>
              <a:defRPr b="1"/>
            </a:lvl2pPr>
            <a:lvl3pPr>
              <a:defRPr b="1"/>
            </a:lvl3pPr>
            <a:lvl4pPr>
              <a:defRPr b="1"/>
            </a:lvl4pPr>
            <a:lvl5pPr>
              <a:defRPr b="1"/>
            </a:lvl5pPr>
          </a:lstStyle>
          <a:p>
            <a:pPr lvl="0"/>
            <a:r>
              <a:rPr lang="en-US" dirty="0" smtClean="0"/>
              <a:t>Space information out appropriately – use multiple pages to spread out your content, giving it plenty of room to breath.</a:t>
            </a:r>
          </a:p>
        </p:txBody>
      </p:sp>
    </p:spTree>
    <p:extLst>
      <p:ext uri="{BB962C8B-B14F-4D97-AF65-F5344CB8AC3E}">
        <p14:creationId xmlns:p14="http://schemas.microsoft.com/office/powerpoint/2010/main" val="4130656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copy with title">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696147" y="593326"/>
            <a:ext cx="6441989" cy="780156"/>
          </a:xfrm>
        </p:spPr>
        <p:txBody>
          <a:bodyPr>
            <a:normAutofit/>
          </a:bodyPr>
          <a:lstStyle>
            <a:lvl1pPr>
              <a:defRPr lang="en-US" sz="4000" b="1" i="0" smtClean="0">
                <a:effectLst/>
              </a:defRPr>
            </a:lvl1pPr>
            <a:lvl2pPr>
              <a:defRPr b="1"/>
            </a:lvl2pPr>
            <a:lvl3pPr>
              <a:defRPr b="1"/>
            </a:lvl3pPr>
            <a:lvl4pPr>
              <a:defRPr b="1"/>
            </a:lvl4pPr>
            <a:lvl5pPr>
              <a:defRPr b="1"/>
            </a:lvl5pPr>
          </a:lstStyle>
          <a:p>
            <a:r>
              <a:rPr lang="en-US" dirty="0" smtClean="0">
                <a:effectLst/>
              </a:rPr>
              <a:t>Page title here</a:t>
            </a:r>
          </a:p>
        </p:txBody>
      </p:sp>
      <p:sp>
        <p:nvSpPr>
          <p:cNvPr id="6" name="Text Placeholder 9"/>
          <p:cNvSpPr>
            <a:spLocks noGrp="1"/>
          </p:cNvSpPr>
          <p:nvPr>
            <p:ph type="body" sz="quarter" idx="11" hasCustomPrompt="1"/>
          </p:nvPr>
        </p:nvSpPr>
        <p:spPr>
          <a:xfrm>
            <a:off x="696148" y="1705809"/>
            <a:ext cx="6350000" cy="4597154"/>
          </a:xfrm>
        </p:spPr>
        <p:txBody>
          <a:bodyPr>
            <a:normAutofit/>
          </a:bodyPr>
          <a:lstStyle>
            <a:lvl1pPr>
              <a:defRPr sz="1800" b="1">
                <a:solidFill>
                  <a:srgbClr val="000000"/>
                </a:solidFill>
                <a:latin typeface="+mn-lt"/>
                <a:cs typeface="Arial Black"/>
              </a:defRPr>
            </a:lvl1pPr>
            <a:lvl2pPr>
              <a:defRPr b="1"/>
            </a:lvl2pPr>
            <a:lvl3pPr>
              <a:defRPr b="1"/>
            </a:lvl3pPr>
            <a:lvl4pPr>
              <a:defRPr b="1"/>
            </a:lvl4pPr>
            <a:lvl5pPr>
              <a:defRPr b="1"/>
            </a:lvl5pPr>
          </a:lstStyle>
          <a:p>
            <a:pPr lvl="0"/>
            <a:r>
              <a:rPr lang="en-US" dirty="0" smtClean="0"/>
              <a:t>•	This is where main body copy or bullets go. </a:t>
            </a:r>
          </a:p>
          <a:p>
            <a:pPr lvl="0"/>
            <a:endParaRPr lang="en-US" dirty="0" smtClean="0"/>
          </a:p>
          <a:p>
            <a:pPr lvl="0"/>
            <a:r>
              <a:rPr lang="en-US" dirty="0" smtClean="0"/>
              <a:t>•	This slide also shows the chosen animation style 	for groups of information. </a:t>
            </a:r>
          </a:p>
          <a:p>
            <a:pPr lvl="0"/>
            <a:endParaRPr lang="en-US" dirty="0" smtClean="0"/>
          </a:p>
          <a:p>
            <a:pPr lvl="0"/>
            <a:r>
              <a:rPr lang="en-US" dirty="0" smtClean="0"/>
              <a:t>•	You can also use bold for subtitles </a:t>
            </a:r>
          </a:p>
          <a:p>
            <a:pPr lvl="0"/>
            <a:endParaRPr lang="en-US" dirty="0" smtClean="0"/>
          </a:p>
          <a:p>
            <a:pPr lvl="0"/>
            <a:r>
              <a:rPr lang="en-US" dirty="0" smtClean="0"/>
              <a:t>•	Or, you can choose to highlight specific words, 	within your slide information. </a:t>
            </a:r>
          </a:p>
          <a:p>
            <a:pPr lvl="0"/>
            <a:endParaRPr lang="en-US" dirty="0" smtClean="0"/>
          </a:p>
          <a:p>
            <a:pPr lvl="0"/>
            <a:r>
              <a:rPr lang="en-US" dirty="0" smtClean="0"/>
              <a:t>•	Space information out appropriately – use multiple 	pages to spread out your content, giving 	it plenty 	of room to breath. </a:t>
            </a:r>
          </a:p>
        </p:txBody>
      </p:sp>
    </p:spTree>
    <p:extLst>
      <p:ext uri="{BB962C8B-B14F-4D97-AF65-F5344CB8AC3E}">
        <p14:creationId xmlns:p14="http://schemas.microsoft.com/office/powerpoint/2010/main" val="3200226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6781800" cy="533400"/>
          </a:xfrm>
          <a:prstGeom prst="rect">
            <a:avLst/>
          </a:prstGeom>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2412617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U&amp;">
    <p:spTree>
      <p:nvGrpSpPr>
        <p:cNvPr id="1" name=""/>
        <p:cNvGrpSpPr/>
        <p:nvPr/>
      </p:nvGrpSpPr>
      <p:grpSpPr>
        <a:xfrm>
          <a:off x="0" y="0"/>
          <a:ext cx="0" cy="0"/>
          <a:chOff x="0" y="0"/>
          <a:chExt cx="0" cy="0"/>
        </a:xfrm>
      </p:grpSpPr>
      <p:pic>
        <p:nvPicPr>
          <p:cNvPr id="3" name="Picture 2" descr="U&am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7878" y="1965446"/>
            <a:ext cx="5066458" cy="2873864"/>
          </a:xfrm>
          <a:prstGeom prst="rect">
            <a:avLst/>
          </a:prstGeom>
        </p:spPr>
      </p:pic>
    </p:spTree>
    <p:extLst>
      <p:ext uri="{BB962C8B-B14F-4D97-AF65-F5344CB8AC3E}">
        <p14:creationId xmlns:p14="http://schemas.microsoft.com/office/powerpoint/2010/main" val="2127425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696148" y="1373481"/>
            <a:ext cx="6350000" cy="4929482"/>
          </a:xfrm>
        </p:spPr>
        <p:txBody>
          <a:bodyPr>
            <a:normAutofit/>
          </a:bodyPr>
          <a:lstStyle>
            <a:lvl1pPr>
              <a:defRPr sz="6200" b="0" i="0" spc="-150">
                <a:solidFill>
                  <a:srgbClr val="000000"/>
                </a:solidFill>
                <a:latin typeface="Arial Black"/>
              </a:defRPr>
            </a:lvl1pPr>
            <a:lvl2pPr>
              <a:defRPr b="1"/>
            </a:lvl2pPr>
            <a:lvl3pPr>
              <a:defRPr b="1"/>
            </a:lvl3pPr>
            <a:lvl4pPr>
              <a:defRPr b="1"/>
            </a:lvl4pPr>
            <a:lvl5pPr>
              <a:defRPr b="1"/>
            </a:lvl5pPr>
          </a:lstStyle>
          <a:p>
            <a:pPr lvl="0"/>
            <a:r>
              <a:rPr lang="en-US" dirty="0" smtClean="0"/>
              <a:t>Presentation title here</a:t>
            </a:r>
          </a:p>
        </p:txBody>
      </p:sp>
    </p:spTree>
    <p:extLst>
      <p:ext uri="{BB962C8B-B14F-4D97-AF65-F5344CB8AC3E}">
        <p14:creationId xmlns:p14="http://schemas.microsoft.com/office/powerpoint/2010/main" val="431486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dy copy ">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696148" y="1373481"/>
            <a:ext cx="6350000" cy="4929482"/>
          </a:xfrm>
        </p:spPr>
        <p:txBody>
          <a:bodyPr>
            <a:normAutofit/>
          </a:bodyPr>
          <a:lstStyle>
            <a:lvl1pPr>
              <a:defRPr sz="3400" b="0">
                <a:solidFill>
                  <a:srgbClr val="000000"/>
                </a:solidFill>
                <a:latin typeface="Arial Black"/>
                <a:cs typeface="Arial Black"/>
              </a:defRPr>
            </a:lvl1pPr>
            <a:lvl2pPr>
              <a:defRPr b="1"/>
            </a:lvl2pPr>
            <a:lvl3pPr>
              <a:defRPr b="1"/>
            </a:lvl3pPr>
            <a:lvl4pPr>
              <a:defRPr b="1"/>
            </a:lvl4pPr>
            <a:lvl5pPr>
              <a:defRPr b="1"/>
            </a:lvl5pPr>
          </a:lstStyle>
          <a:p>
            <a:pPr lvl="0"/>
            <a:r>
              <a:rPr lang="en-US" dirty="0" smtClean="0"/>
              <a:t>Space information out appropriately – use multiple pages to spread out your content, giving it plenty of room to breath.</a:t>
            </a:r>
          </a:p>
        </p:txBody>
      </p:sp>
    </p:spTree>
    <p:extLst>
      <p:ext uri="{BB962C8B-B14F-4D97-AF65-F5344CB8AC3E}">
        <p14:creationId xmlns:p14="http://schemas.microsoft.com/office/powerpoint/2010/main" val="261180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dy copy with title">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696147" y="593326"/>
            <a:ext cx="6441989" cy="780156"/>
          </a:xfrm>
        </p:spPr>
        <p:txBody>
          <a:bodyPr>
            <a:normAutofit/>
          </a:bodyPr>
          <a:lstStyle>
            <a:lvl1pPr>
              <a:defRPr lang="en-US" sz="4000" b="1" i="0" smtClean="0">
                <a:effectLst/>
              </a:defRPr>
            </a:lvl1pPr>
            <a:lvl2pPr>
              <a:defRPr b="1"/>
            </a:lvl2pPr>
            <a:lvl3pPr>
              <a:defRPr b="1"/>
            </a:lvl3pPr>
            <a:lvl4pPr>
              <a:defRPr b="1"/>
            </a:lvl4pPr>
            <a:lvl5pPr>
              <a:defRPr b="1"/>
            </a:lvl5pPr>
          </a:lstStyle>
          <a:p>
            <a:r>
              <a:rPr lang="en-US" dirty="0" smtClean="0">
                <a:effectLst/>
              </a:rPr>
              <a:t>Page title here</a:t>
            </a:r>
          </a:p>
        </p:txBody>
      </p:sp>
      <p:sp>
        <p:nvSpPr>
          <p:cNvPr id="6" name="Text Placeholder 9"/>
          <p:cNvSpPr>
            <a:spLocks noGrp="1"/>
          </p:cNvSpPr>
          <p:nvPr>
            <p:ph type="body" sz="quarter" idx="11" hasCustomPrompt="1"/>
          </p:nvPr>
        </p:nvSpPr>
        <p:spPr>
          <a:xfrm>
            <a:off x="696148" y="1705809"/>
            <a:ext cx="6350000" cy="4597154"/>
          </a:xfrm>
        </p:spPr>
        <p:txBody>
          <a:bodyPr>
            <a:normAutofit/>
          </a:bodyPr>
          <a:lstStyle>
            <a:lvl1pPr>
              <a:defRPr sz="1800" b="1">
                <a:solidFill>
                  <a:srgbClr val="000000"/>
                </a:solidFill>
                <a:latin typeface="+mn-lt"/>
                <a:cs typeface="Arial Black"/>
              </a:defRPr>
            </a:lvl1pPr>
            <a:lvl2pPr>
              <a:defRPr b="1"/>
            </a:lvl2pPr>
            <a:lvl3pPr>
              <a:defRPr b="1"/>
            </a:lvl3pPr>
            <a:lvl4pPr>
              <a:defRPr b="1"/>
            </a:lvl4pPr>
            <a:lvl5pPr>
              <a:defRPr b="1"/>
            </a:lvl5pPr>
          </a:lstStyle>
          <a:p>
            <a:pPr lvl="0"/>
            <a:r>
              <a:rPr lang="en-US" dirty="0" smtClean="0"/>
              <a:t>•	This is where main body copy or bullets go. </a:t>
            </a:r>
          </a:p>
          <a:p>
            <a:pPr lvl="0"/>
            <a:endParaRPr lang="en-US" dirty="0" smtClean="0"/>
          </a:p>
          <a:p>
            <a:pPr lvl="0"/>
            <a:r>
              <a:rPr lang="en-US" dirty="0" smtClean="0"/>
              <a:t>•	This slide also shows the chosen animation style 	for groups of information. </a:t>
            </a:r>
          </a:p>
          <a:p>
            <a:pPr lvl="0"/>
            <a:endParaRPr lang="en-US" dirty="0" smtClean="0"/>
          </a:p>
          <a:p>
            <a:pPr lvl="0"/>
            <a:r>
              <a:rPr lang="en-US" dirty="0" smtClean="0"/>
              <a:t>•	You can also use bold for subtitles </a:t>
            </a:r>
          </a:p>
          <a:p>
            <a:pPr lvl="0"/>
            <a:endParaRPr lang="en-US" dirty="0" smtClean="0"/>
          </a:p>
          <a:p>
            <a:pPr lvl="0"/>
            <a:r>
              <a:rPr lang="en-US" dirty="0" smtClean="0"/>
              <a:t>•	Or, you can choose to highlight specific words, 	within your slide information. </a:t>
            </a:r>
          </a:p>
          <a:p>
            <a:pPr lvl="0"/>
            <a:endParaRPr lang="en-US" dirty="0" smtClean="0"/>
          </a:p>
          <a:p>
            <a:pPr lvl="0"/>
            <a:r>
              <a:rPr lang="en-US" dirty="0" smtClean="0"/>
              <a:t>•	Space information out appropriately – use multiple 	pages to spread out your content, giving 	it plenty 	of room to breath. </a:t>
            </a:r>
          </a:p>
        </p:txBody>
      </p:sp>
    </p:spTree>
    <p:extLst>
      <p:ext uri="{BB962C8B-B14F-4D97-AF65-F5344CB8AC3E}">
        <p14:creationId xmlns:p14="http://schemas.microsoft.com/office/powerpoint/2010/main" val="1705862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DCU_SS&amp;D_Grey BG.jp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1369" y="346073"/>
            <a:ext cx="7114564" cy="6210890"/>
          </a:xfrm>
          <a:prstGeom prst="rect">
            <a:avLst/>
          </a:prstGeom>
        </p:spPr>
      </p:pic>
      <p:sp>
        <p:nvSpPr>
          <p:cNvPr id="3" name="Text Placeholder 2"/>
          <p:cNvSpPr>
            <a:spLocks noGrp="1"/>
          </p:cNvSpPr>
          <p:nvPr>
            <p:ph type="body" idx="1"/>
          </p:nvPr>
        </p:nvSpPr>
        <p:spPr>
          <a:xfrm>
            <a:off x="724369" y="1420519"/>
            <a:ext cx="6406446" cy="4901259"/>
          </a:xfrm>
          <a:prstGeom prst="rect">
            <a:avLst/>
          </a:prstGeom>
        </p:spPr>
        <p:txBody>
          <a:bodyPr vert="horz" lIns="91440" tIns="45720" rIns="91440" bIns="45720" rtlCol="0">
            <a:normAutofit/>
          </a:bodyPr>
          <a:lstStyle/>
          <a:p>
            <a:pPr lvl="0"/>
            <a:endParaRPr lang="en-US" dirty="0"/>
          </a:p>
        </p:txBody>
      </p:sp>
      <p:pic>
        <p:nvPicPr>
          <p:cNvPr id="5" name="Picture 4" descr="Bottom_Shapes.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269620" y="5209973"/>
            <a:ext cx="4028875" cy="1676248"/>
          </a:xfrm>
          <a:prstGeom prst="rect">
            <a:avLst/>
          </a:prstGeom>
        </p:spPr>
      </p:pic>
      <p:pic>
        <p:nvPicPr>
          <p:cNvPr id="2" name="Picture 1" descr="DCU_SS&amp;D_COL0TOP-01.jp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465933" y="1"/>
            <a:ext cx="1693805" cy="3956538"/>
          </a:xfrm>
          <a:prstGeom prst="rect">
            <a:avLst/>
          </a:prstGeom>
        </p:spPr>
      </p:pic>
    </p:spTree>
    <p:extLst>
      <p:ext uri="{BB962C8B-B14F-4D97-AF65-F5344CB8AC3E}">
        <p14:creationId xmlns:p14="http://schemas.microsoft.com/office/powerpoint/2010/main" val="34506981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600" b="1" kern="1200">
          <a:solidFill>
            <a:srgbClr val="000000"/>
          </a:solidFill>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DCU_SS&amp;D_Grey BG.jp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1369" y="346073"/>
            <a:ext cx="7114564" cy="6210890"/>
          </a:xfrm>
          <a:prstGeom prst="rect">
            <a:avLst/>
          </a:prstGeom>
        </p:spPr>
      </p:pic>
      <p:sp>
        <p:nvSpPr>
          <p:cNvPr id="3" name="Text Placeholder 2"/>
          <p:cNvSpPr>
            <a:spLocks noGrp="1"/>
          </p:cNvSpPr>
          <p:nvPr>
            <p:ph type="body" idx="1"/>
          </p:nvPr>
        </p:nvSpPr>
        <p:spPr>
          <a:xfrm>
            <a:off x="724369" y="1420519"/>
            <a:ext cx="6406446" cy="4901259"/>
          </a:xfrm>
          <a:prstGeom prst="rect">
            <a:avLst/>
          </a:prstGeom>
        </p:spPr>
        <p:txBody>
          <a:bodyPr vert="horz" lIns="91440" tIns="45720" rIns="91440" bIns="45720" rtlCol="0">
            <a:normAutofit/>
          </a:bodyPr>
          <a:lstStyle/>
          <a:p>
            <a:pPr lvl="0"/>
            <a:endParaRPr lang="en-US" dirty="0"/>
          </a:p>
        </p:txBody>
      </p:sp>
      <p:pic>
        <p:nvPicPr>
          <p:cNvPr id="5" name="Picture 4" descr="Bottom_Shapes.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269620" y="5209973"/>
            <a:ext cx="4028875" cy="1676248"/>
          </a:xfrm>
          <a:prstGeom prst="rect">
            <a:avLst/>
          </a:prstGeom>
        </p:spPr>
      </p:pic>
      <p:pic>
        <p:nvPicPr>
          <p:cNvPr id="2" name="Picture 1" descr="DCU_SS&amp;D_COL0TOP-01.jp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465933" y="1"/>
            <a:ext cx="1693805" cy="3956538"/>
          </a:xfrm>
          <a:prstGeom prst="rect">
            <a:avLst/>
          </a:prstGeom>
        </p:spPr>
      </p:pic>
    </p:spTree>
    <p:extLst>
      <p:ext uri="{BB962C8B-B14F-4D97-AF65-F5344CB8AC3E}">
        <p14:creationId xmlns:p14="http://schemas.microsoft.com/office/powerpoint/2010/main" val="104553659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600" b="1" kern="1200">
          <a:solidFill>
            <a:srgbClr val="000000"/>
          </a:solidFill>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DCU_SS&amp;D_Grey BG.jp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1369" y="346073"/>
            <a:ext cx="7114564" cy="6210890"/>
          </a:xfrm>
          <a:prstGeom prst="rect">
            <a:avLst/>
          </a:prstGeom>
        </p:spPr>
      </p:pic>
      <p:sp>
        <p:nvSpPr>
          <p:cNvPr id="3" name="Text Placeholder 2"/>
          <p:cNvSpPr>
            <a:spLocks noGrp="1"/>
          </p:cNvSpPr>
          <p:nvPr>
            <p:ph type="body" idx="1"/>
          </p:nvPr>
        </p:nvSpPr>
        <p:spPr>
          <a:xfrm>
            <a:off x="724369" y="1420519"/>
            <a:ext cx="6406446" cy="4901259"/>
          </a:xfrm>
          <a:prstGeom prst="rect">
            <a:avLst/>
          </a:prstGeom>
        </p:spPr>
        <p:txBody>
          <a:bodyPr vert="horz" lIns="91440" tIns="45720" rIns="91440" bIns="45720" rtlCol="0">
            <a:normAutofit/>
          </a:bodyPr>
          <a:lstStyle/>
          <a:p>
            <a:pPr lvl="0"/>
            <a:endParaRPr lang="en-US" dirty="0"/>
          </a:p>
        </p:txBody>
      </p:sp>
      <p:pic>
        <p:nvPicPr>
          <p:cNvPr id="5" name="Picture 4" descr="Bottom_Shapes.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269620" y="5209973"/>
            <a:ext cx="4028875" cy="1676248"/>
          </a:xfrm>
          <a:prstGeom prst="rect">
            <a:avLst/>
          </a:prstGeom>
        </p:spPr>
      </p:pic>
      <p:pic>
        <p:nvPicPr>
          <p:cNvPr id="2" name="Picture 1" descr="DCU_SS&amp;D_COL0TOP-01.jp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465933" y="1"/>
            <a:ext cx="1693805" cy="3956538"/>
          </a:xfrm>
          <a:prstGeom prst="rect">
            <a:avLst/>
          </a:prstGeom>
        </p:spPr>
      </p:pic>
    </p:spTree>
    <p:extLst>
      <p:ext uri="{BB962C8B-B14F-4D97-AF65-F5344CB8AC3E}">
        <p14:creationId xmlns:p14="http://schemas.microsoft.com/office/powerpoint/2010/main" val="200772467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600" b="1" kern="1200">
          <a:solidFill>
            <a:srgbClr val="000000"/>
          </a:solidFill>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5079087"/>
            <a:ext cx="5688632" cy="707886"/>
          </a:xfrm>
          <a:prstGeom prst="rect">
            <a:avLst/>
          </a:prstGeom>
          <a:noFill/>
        </p:spPr>
        <p:txBody>
          <a:bodyPr wrap="square" rtlCol="0">
            <a:spAutoFit/>
          </a:bodyPr>
          <a:lstStyle/>
          <a:p>
            <a:r>
              <a:rPr lang="en-IE" sz="4000" b="1" dirty="0" smtClean="0">
                <a:solidFill>
                  <a:srgbClr val="000000"/>
                </a:solidFill>
                <a:latin typeface="Arial Black" panose="020B0A04020102020204" pitchFamily="34" charset="0"/>
              </a:rPr>
              <a:t>Assignment</a:t>
            </a:r>
            <a:r>
              <a:rPr lang="en-IE" sz="4000" b="1" dirty="0" smtClean="0">
                <a:solidFill>
                  <a:srgbClr val="000000"/>
                </a:solidFill>
              </a:rPr>
              <a:t> </a:t>
            </a:r>
            <a:r>
              <a:rPr lang="en-IE" sz="4000" b="1" dirty="0" smtClean="0">
                <a:solidFill>
                  <a:srgbClr val="000000"/>
                </a:solidFill>
                <a:latin typeface="Arial Black" panose="020B0A04020102020204" pitchFamily="34" charset="0"/>
              </a:rPr>
              <a:t>Writing</a:t>
            </a:r>
            <a:endParaRPr lang="en-IE" sz="4000" b="1" dirty="0">
              <a:solidFill>
                <a:srgbClr val="000000"/>
              </a:solidFill>
              <a:latin typeface="Arial Black" panose="020B0A04020102020204" pitchFamily="34" charset="0"/>
            </a:endParaRPr>
          </a:p>
        </p:txBody>
      </p:sp>
    </p:spTree>
    <p:extLst>
      <p:ext uri="{BB962C8B-B14F-4D97-AF65-F5344CB8AC3E}">
        <p14:creationId xmlns:p14="http://schemas.microsoft.com/office/powerpoint/2010/main" val="2457256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rmAutofit/>
          </a:bodyPr>
          <a:lstStyle/>
          <a:p>
            <a:r>
              <a:rPr lang="en-IE" dirty="0" smtClean="0"/>
              <a:t>Critically </a:t>
            </a:r>
            <a:r>
              <a:rPr lang="en-IE" dirty="0"/>
              <a:t>evaluate the claim that the legalisation of drugs in Ireland would be of more benefit than harm to society</a:t>
            </a:r>
            <a:endParaRPr lang="en-IE" dirty="0" smtClean="0"/>
          </a:p>
          <a:p>
            <a:endParaRPr lang="en-IE" dirty="0" smtClean="0"/>
          </a:p>
          <a:p>
            <a:r>
              <a:rPr lang="en-IE" i="1" dirty="0" smtClean="0"/>
              <a:t>This question is about drug policy. Specifically, it is asking whether a change in drug policy in the Irish context to make drugs legal would actually be more good than bad  for society. I must examine all the supporting information without accepting it at face value and weigh up its value and utility when forming my argument.</a:t>
            </a:r>
          </a:p>
          <a:p>
            <a:endParaRPr lang="en-IE" i="1" dirty="0"/>
          </a:p>
        </p:txBody>
      </p:sp>
      <p:sp>
        <p:nvSpPr>
          <p:cNvPr id="2" name="Text Placeholder 1"/>
          <p:cNvSpPr>
            <a:spLocks noGrp="1"/>
          </p:cNvSpPr>
          <p:nvPr>
            <p:ph type="body" sz="quarter" idx="10"/>
          </p:nvPr>
        </p:nvSpPr>
        <p:spPr/>
        <p:txBody>
          <a:bodyPr>
            <a:normAutofit/>
          </a:bodyPr>
          <a:lstStyle/>
          <a:p>
            <a:r>
              <a:rPr lang="en-IE" sz="2800" dirty="0" smtClean="0"/>
              <a:t>iv) In Your Own Words</a:t>
            </a:r>
            <a:endParaRPr lang="en-IE" sz="2800" dirty="0"/>
          </a:p>
        </p:txBody>
      </p:sp>
    </p:spTree>
    <p:extLst>
      <p:ext uri="{BB962C8B-B14F-4D97-AF65-F5344CB8AC3E}">
        <p14:creationId xmlns:p14="http://schemas.microsoft.com/office/powerpoint/2010/main" val="3639434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An example of a brainstorm where a number of ideas are developed relating to the topic in question." title="Mind Map"/>
          <p:cNvPicPr>
            <a:picLocks noChangeAspect="1" noChangeArrowheads="1"/>
          </p:cNvPicPr>
          <p:nvPr/>
        </p:nvPicPr>
        <p:blipFill rotWithShape="1">
          <a:blip r:embed="rId2">
            <a:extLst>
              <a:ext uri="{28A0092B-C50C-407E-A947-70E740481C1C}">
                <a14:useLocalDpi xmlns:a14="http://schemas.microsoft.com/office/drawing/2010/main" val="0"/>
              </a:ext>
            </a:extLst>
          </a:blip>
          <a:srcRect l="1243" t="18591" r="5715" b="14584"/>
          <a:stretch/>
        </p:blipFill>
        <p:spPr bwMode="auto">
          <a:xfrm>
            <a:off x="539552" y="1700808"/>
            <a:ext cx="6768752" cy="3889205"/>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646078" y="548680"/>
            <a:ext cx="6781800" cy="533400"/>
          </a:xfrm>
        </p:spPr>
        <p:txBody>
          <a:bodyPr/>
          <a:lstStyle/>
          <a:p>
            <a:pPr algn="l"/>
            <a:r>
              <a:rPr lang="en-IE" sz="2800" b="1" dirty="0" smtClean="0">
                <a:solidFill>
                  <a:srgbClr val="000000"/>
                </a:solidFill>
              </a:rPr>
              <a:t>Step 2: Brainstorm</a:t>
            </a:r>
            <a:endParaRPr lang="en-IE" sz="2800" b="1" dirty="0"/>
          </a:p>
        </p:txBody>
      </p:sp>
    </p:spTree>
    <p:extLst>
      <p:ext uri="{BB962C8B-B14F-4D97-AF65-F5344CB8AC3E}">
        <p14:creationId xmlns:p14="http://schemas.microsoft.com/office/powerpoint/2010/main" val="166080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11560" y="1412776"/>
            <a:ext cx="6350000" cy="1195435"/>
          </a:xfrm>
        </p:spPr>
        <p:txBody>
          <a:bodyPr/>
          <a:lstStyle/>
          <a:p>
            <a:r>
              <a:rPr lang="en-IE" dirty="0"/>
              <a:t>Critically evaluate the claim that the legalisation of drugs in Ireland would be of more benefit than harm to society</a:t>
            </a:r>
            <a:r>
              <a:rPr lang="en-IE" dirty="0" smtClean="0"/>
              <a:t>.</a:t>
            </a:r>
            <a:endParaRPr lang="en-IE" dirty="0"/>
          </a:p>
        </p:txBody>
      </p:sp>
      <p:sp>
        <p:nvSpPr>
          <p:cNvPr id="2" name="Text Placeholder 1"/>
          <p:cNvSpPr>
            <a:spLocks noGrp="1"/>
          </p:cNvSpPr>
          <p:nvPr>
            <p:ph type="body" sz="quarter" idx="10"/>
          </p:nvPr>
        </p:nvSpPr>
        <p:spPr/>
        <p:txBody>
          <a:bodyPr>
            <a:normAutofit/>
          </a:bodyPr>
          <a:lstStyle/>
          <a:p>
            <a:r>
              <a:rPr lang="en-IE" sz="2800" dirty="0" smtClean="0"/>
              <a:t>Example</a:t>
            </a:r>
            <a:endParaRPr lang="en-IE" sz="2800" dirty="0"/>
          </a:p>
        </p:txBody>
      </p:sp>
    </p:spTree>
    <p:extLst>
      <p:ext uri="{BB962C8B-B14F-4D97-AF65-F5344CB8AC3E}">
        <p14:creationId xmlns:p14="http://schemas.microsoft.com/office/powerpoint/2010/main" val="12313000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descr="Graphic detailing the structure of an essay - introduction, 3 main body parts and conclusion." title="Outline Structure"/>
          <p:cNvGraphicFramePr>
            <a:graphicFrameLocks/>
          </p:cNvGraphicFramePr>
          <p:nvPr>
            <p:extLst>
              <p:ext uri="{D42A27DB-BD31-4B8C-83A1-F6EECF244321}">
                <p14:modId xmlns:p14="http://schemas.microsoft.com/office/powerpoint/2010/main" val="1843162512"/>
              </p:ext>
            </p:extLst>
          </p:nvPr>
        </p:nvGraphicFramePr>
        <p:xfrm>
          <a:off x="1253831" y="1607274"/>
          <a:ext cx="5169547" cy="4624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 Placeholder 1"/>
          <p:cNvSpPr>
            <a:spLocks noGrp="1"/>
          </p:cNvSpPr>
          <p:nvPr>
            <p:ph type="body" sz="quarter" idx="10"/>
          </p:nvPr>
        </p:nvSpPr>
        <p:spPr/>
        <p:txBody>
          <a:bodyPr>
            <a:normAutofit/>
          </a:bodyPr>
          <a:lstStyle/>
          <a:p>
            <a:r>
              <a:rPr lang="en-IE" sz="2800" dirty="0" smtClean="0"/>
              <a:t>Rough Outline Structure</a:t>
            </a:r>
            <a:endParaRPr lang="en-IE" sz="2800" dirty="0"/>
          </a:p>
        </p:txBody>
      </p:sp>
    </p:spTree>
    <p:extLst>
      <p:ext uri="{BB962C8B-B14F-4D97-AF65-F5344CB8AC3E}">
        <p14:creationId xmlns:p14="http://schemas.microsoft.com/office/powerpoint/2010/main" val="35599385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708920"/>
            <a:ext cx="4462463" cy="356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683568" y="1374775"/>
            <a:ext cx="6552728" cy="1190130"/>
          </a:xfrm>
        </p:spPr>
        <p:txBody>
          <a:bodyPr>
            <a:normAutofit/>
          </a:bodyPr>
          <a:lstStyle/>
          <a:p>
            <a:r>
              <a:rPr lang="en-IE" sz="2400" dirty="0" smtClean="0"/>
              <a:t>Discussion: How can you find information on the topics emerging from your brainstorm?</a:t>
            </a:r>
            <a:endParaRPr lang="en-IE" sz="2400" dirty="0"/>
          </a:p>
        </p:txBody>
      </p:sp>
      <p:sp>
        <p:nvSpPr>
          <p:cNvPr id="2" name="Title 1"/>
          <p:cNvSpPr>
            <a:spLocks noGrp="1"/>
          </p:cNvSpPr>
          <p:nvPr>
            <p:ph type="title"/>
          </p:nvPr>
        </p:nvSpPr>
        <p:spPr>
          <a:xfrm>
            <a:off x="539552" y="548680"/>
            <a:ext cx="6781800" cy="533400"/>
          </a:xfrm>
        </p:spPr>
        <p:txBody>
          <a:bodyPr/>
          <a:lstStyle/>
          <a:p>
            <a:pPr algn="l"/>
            <a:r>
              <a:rPr lang="en-IE" sz="2800" b="1" dirty="0">
                <a:solidFill>
                  <a:srgbClr val="000000"/>
                </a:solidFill>
              </a:rPr>
              <a:t>Step 3: Research</a:t>
            </a:r>
            <a:endParaRPr lang="en-IE" sz="2800" dirty="0"/>
          </a:p>
        </p:txBody>
      </p:sp>
    </p:spTree>
    <p:extLst>
      <p:ext uri="{BB962C8B-B14F-4D97-AF65-F5344CB8AC3E}">
        <p14:creationId xmlns:p14="http://schemas.microsoft.com/office/powerpoint/2010/main" val="22016157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6781800" cy="533400"/>
          </a:xfrm>
        </p:spPr>
        <p:txBody>
          <a:bodyPr/>
          <a:lstStyle/>
          <a:p>
            <a:pPr algn="l"/>
            <a:r>
              <a:rPr lang="en-IE" sz="2800" b="1" dirty="0" smtClean="0">
                <a:solidFill>
                  <a:srgbClr val="000000"/>
                </a:solidFill>
              </a:rPr>
              <a:t>Use the Library!</a:t>
            </a:r>
            <a:endParaRPr lang="en-IE" sz="2800" b="1" dirty="0">
              <a:solidFill>
                <a:srgbClr val="000000"/>
              </a:solidFill>
            </a:endParaRPr>
          </a:p>
        </p:txBody>
      </p:sp>
      <p:sp>
        <p:nvSpPr>
          <p:cNvPr id="4" name="Content Placeholder 2"/>
          <p:cNvSpPr>
            <a:spLocks noGrp="1"/>
          </p:cNvSpPr>
          <p:nvPr>
            <p:ph idx="1"/>
          </p:nvPr>
        </p:nvSpPr>
        <p:spPr>
          <a:xfrm>
            <a:off x="685393" y="908720"/>
            <a:ext cx="5976664" cy="1512168"/>
          </a:xfrm>
        </p:spPr>
        <p:txBody>
          <a:bodyPr>
            <a:noAutofit/>
          </a:bodyPr>
          <a:lstStyle/>
          <a:p>
            <a:endParaRPr lang="en-IE" sz="1100" dirty="0" smtClean="0"/>
          </a:p>
          <a:p>
            <a:pPr marL="571500" indent="-571500">
              <a:buFont typeface="Arial" panose="020B0604020202020204" pitchFamily="34" charset="0"/>
              <a:buChar char="•"/>
            </a:pPr>
            <a:r>
              <a:rPr lang="en-IE" sz="1100" dirty="0" smtClean="0"/>
              <a:t>Research the key topics emerging from your brainstorm/initial reading</a:t>
            </a:r>
          </a:p>
          <a:p>
            <a:endParaRPr lang="en-IE" sz="1100" dirty="0" smtClean="0"/>
          </a:p>
          <a:p>
            <a:pPr marL="571500" indent="-571500">
              <a:buFont typeface="Arial" panose="020B0604020202020204" pitchFamily="34" charset="0"/>
              <a:buChar char="•"/>
            </a:pPr>
            <a:r>
              <a:rPr lang="en-IE" sz="1100" dirty="0" smtClean="0"/>
              <a:t>Key textbooks from </a:t>
            </a:r>
            <a:r>
              <a:rPr lang="en-IE" sz="1100" dirty="0"/>
              <a:t>reading list/library </a:t>
            </a:r>
            <a:r>
              <a:rPr lang="en-IE" sz="1100" dirty="0" smtClean="0"/>
              <a:t>search</a:t>
            </a:r>
          </a:p>
          <a:p>
            <a:pPr marL="571500" indent="-571500">
              <a:buFont typeface="Arial" panose="020B0604020202020204" pitchFamily="34" charset="0"/>
              <a:buChar char="•"/>
            </a:pPr>
            <a:endParaRPr lang="en-IE" sz="1100" dirty="0" smtClean="0"/>
          </a:p>
          <a:p>
            <a:pPr marL="571500" indent="-571500">
              <a:buFont typeface="Arial" panose="020B0604020202020204" pitchFamily="34" charset="0"/>
              <a:buChar char="•"/>
            </a:pPr>
            <a:r>
              <a:rPr lang="en-IE" sz="1100" dirty="0" smtClean="0"/>
              <a:t>Database search</a:t>
            </a:r>
          </a:p>
        </p:txBody>
      </p:sp>
      <p:pic>
        <p:nvPicPr>
          <p:cNvPr id="6" name="Picture 2" descr="Image of DCU library webpage" title="DCU library"/>
          <p:cNvPicPr>
            <a:picLocks noChangeAspect="1" noChangeArrowheads="1"/>
          </p:cNvPicPr>
          <p:nvPr/>
        </p:nvPicPr>
        <p:blipFill rotWithShape="1">
          <a:blip r:embed="rId3">
            <a:extLst>
              <a:ext uri="{28A0092B-C50C-407E-A947-70E740481C1C}">
                <a14:useLocalDpi xmlns:a14="http://schemas.microsoft.com/office/drawing/2010/main" val="0"/>
              </a:ext>
            </a:extLst>
          </a:blip>
          <a:srcRect l="9012" t="6178" r="3358" b="25875"/>
          <a:stretch/>
        </p:blipFill>
        <p:spPr bwMode="auto">
          <a:xfrm>
            <a:off x="1547664" y="2564904"/>
            <a:ext cx="5225143" cy="3241173"/>
          </a:xfrm>
          <a:prstGeom prst="rect">
            <a:avLst/>
          </a:prstGeom>
          <a:noFill/>
          <a:ln w="28575">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800441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able breaking down the structure of a typcial academic essay. Intro is max 10% of word count. In the body of the essay, there are three main topic that a student addresses to answer ther question. Each topic has 3 subpoints. The essay finishes with a conclusion, again max 10% of the overall word count." title="Assignment structure"/>
          <p:cNvGraphicFramePr>
            <a:graphicFrameLocks noGrp="1"/>
          </p:cNvGraphicFramePr>
          <p:nvPr>
            <p:ph idx="1"/>
            <p:extLst>
              <p:ext uri="{D42A27DB-BD31-4B8C-83A1-F6EECF244321}">
                <p14:modId xmlns:p14="http://schemas.microsoft.com/office/powerpoint/2010/main" val="156542787"/>
              </p:ext>
            </p:extLst>
          </p:nvPr>
        </p:nvGraphicFramePr>
        <p:xfrm>
          <a:off x="539552" y="1412776"/>
          <a:ext cx="6624736" cy="3933894"/>
        </p:xfrm>
        <a:graphic>
          <a:graphicData uri="http://schemas.openxmlformats.org/drawingml/2006/table">
            <a:tbl>
              <a:tblPr firstRow="1">
                <a:tableStyleId>{8A107856-5554-42FB-B03E-39F5DBC370BA}</a:tableStyleId>
              </a:tblPr>
              <a:tblGrid>
                <a:gridCol w="1656184"/>
                <a:gridCol w="1656184"/>
                <a:gridCol w="1656184"/>
                <a:gridCol w="1656184"/>
              </a:tblGrid>
              <a:tr h="405845">
                <a:tc>
                  <a:txBody>
                    <a:bodyPr/>
                    <a:lstStyle/>
                    <a:p>
                      <a:r>
                        <a:rPr lang="en-IE" b="1" dirty="0" smtClean="0"/>
                        <a:t>Section</a:t>
                      </a:r>
                      <a:endParaRPr lang="en-IE" b="1" dirty="0"/>
                    </a:p>
                  </a:txBody>
                  <a:tcPr/>
                </a:tc>
                <a:tc gridSpan="3">
                  <a:txBody>
                    <a:bodyPr/>
                    <a:lstStyle/>
                    <a:p>
                      <a:r>
                        <a:rPr lang="en-IE" b="1" dirty="0" smtClean="0"/>
                        <a:t>Description</a:t>
                      </a:r>
                      <a:endParaRPr lang="en-IE" b="1" dirty="0"/>
                    </a:p>
                  </a:txBody>
                  <a:tcPr/>
                </a:tc>
                <a:tc hMerge="1">
                  <a:txBody>
                    <a:bodyPr/>
                    <a:lstStyle/>
                    <a:p>
                      <a:endParaRPr lang="en-IE"/>
                    </a:p>
                  </a:txBody>
                  <a:tcPr/>
                </a:tc>
                <a:tc hMerge="1">
                  <a:txBody>
                    <a:bodyPr/>
                    <a:lstStyle/>
                    <a:p>
                      <a:endParaRPr lang="en-IE"/>
                    </a:p>
                  </a:txBody>
                  <a:tcPr/>
                </a:tc>
              </a:tr>
              <a:tr h="730520">
                <a:tc>
                  <a:txBody>
                    <a:bodyPr/>
                    <a:lstStyle/>
                    <a:p>
                      <a:r>
                        <a:rPr lang="en-IE" dirty="0" smtClean="0"/>
                        <a:t>Intro (10% of word count)</a:t>
                      </a:r>
                      <a:endParaRPr lang="en-IE" dirty="0"/>
                    </a:p>
                  </a:txBody>
                  <a:tcPr/>
                </a:tc>
                <a:tc gridSpan="3">
                  <a:txBody>
                    <a:bodyPr/>
                    <a:lstStyle/>
                    <a:p>
                      <a:endParaRPr lang="en-IE" dirty="0" smtClean="0"/>
                    </a:p>
                    <a:p>
                      <a:r>
                        <a:rPr lang="en-IE" dirty="0" smtClean="0"/>
                        <a:t>BROAD → SPECIFIC</a:t>
                      </a:r>
                      <a:endParaRPr lang="en-IE" dirty="0"/>
                    </a:p>
                  </a:txBody>
                  <a:tcPr/>
                </a:tc>
                <a:tc hMerge="1">
                  <a:txBody>
                    <a:bodyPr/>
                    <a:lstStyle/>
                    <a:p>
                      <a:endParaRPr lang="en-IE"/>
                    </a:p>
                  </a:txBody>
                  <a:tcPr/>
                </a:tc>
                <a:tc hMerge="1">
                  <a:txBody>
                    <a:bodyPr/>
                    <a:lstStyle/>
                    <a:p>
                      <a:endParaRPr lang="en-IE" dirty="0"/>
                    </a:p>
                  </a:txBody>
                  <a:tcPr/>
                </a:tc>
              </a:tr>
              <a:tr h="602969">
                <a:tc>
                  <a:txBody>
                    <a:bodyPr/>
                    <a:lstStyle/>
                    <a:p>
                      <a:r>
                        <a:rPr lang="en-IE" dirty="0" smtClean="0"/>
                        <a:t>Topic</a:t>
                      </a:r>
                      <a:r>
                        <a:rPr lang="en-IE" baseline="0" dirty="0" smtClean="0"/>
                        <a:t> 1</a:t>
                      </a:r>
                      <a:endParaRPr lang="en-IE" dirty="0"/>
                    </a:p>
                  </a:txBody>
                  <a:tcPr/>
                </a:tc>
                <a:tc>
                  <a:txBody>
                    <a:bodyPr/>
                    <a:lstStyle/>
                    <a:p>
                      <a:r>
                        <a:rPr lang="en-IE" dirty="0" smtClean="0"/>
                        <a:t>Sub-point 1</a:t>
                      </a:r>
                      <a:endParaRPr lang="en-IE" dirty="0"/>
                    </a:p>
                  </a:txBody>
                  <a:tcPr/>
                </a:tc>
                <a:tc>
                  <a:txBody>
                    <a:bodyPr/>
                    <a:lstStyle/>
                    <a:p>
                      <a:r>
                        <a:rPr lang="en-IE" dirty="0" smtClean="0"/>
                        <a:t>Sub-point 2</a:t>
                      </a:r>
                      <a:endParaRPr lang="en-IE" dirty="0"/>
                    </a:p>
                  </a:txBody>
                  <a:tcPr/>
                </a:tc>
                <a:tc>
                  <a:txBody>
                    <a:bodyPr/>
                    <a:lstStyle/>
                    <a:p>
                      <a:r>
                        <a:rPr lang="en-IE" dirty="0" smtClean="0"/>
                        <a:t>Sub-point</a:t>
                      </a:r>
                      <a:r>
                        <a:rPr lang="en-IE" baseline="0" dirty="0" smtClean="0"/>
                        <a:t> 3</a:t>
                      </a:r>
                      <a:endParaRPr lang="en-IE" dirty="0"/>
                    </a:p>
                  </a:txBody>
                  <a:tcPr/>
                </a:tc>
              </a:tr>
              <a:tr h="626160">
                <a:tc>
                  <a:txBody>
                    <a:bodyPr/>
                    <a:lstStyle/>
                    <a:p>
                      <a:r>
                        <a:rPr lang="en-IE" dirty="0" smtClean="0"/>
                        <a:t>Topic 2</a:t>
                      </a:r>
                      <a:endParaRPr lang="en-IE" dirty="0"/>
                    </a:p>
                  </a:txBody>
                  <a:tcPr/>
                </a:tc>
                <a:tc>
                  <a:txBody>
                    <a:bodyPr/>
                    <a:lstStyle/>
                    <a:p>
                      <a:r>
                        <a:rPr lang="en-IE" dirty="0" smtClean="0"/>
                        <a:t>Sub-point 1</a:t>
                      </a:r>
                    </a:p>
                    <a:p>
                      <a:endParaRPr lang="en-IE" dirty="0"/>
                    </a:p>
                  </a:txBody>
                  <a:tcPr/>
                </a:tc>
                <a:tc>
                  <a:txBody>
                    <a:bodyPr/>
                    <a:lstStyle/>
                    <a:p>
                      <a:r>
                        <a:rPr lang="en-IE" dirty="0" smtClean="0"/>
                        <a:t>Sub-point 2</a:t>
                      </a:r>
                    </a:p>
                    <a:p>
                      <a:endParaRPr lang="en-IE" dirty="0"/>
                    </a:p>
                  </a:txBody>
                  <a:tcPr/>
                </a:tc>
                <a:tc>
                  <a:txBody>
                    <a:bodyPr/>
                    <a:lstStyle/>
                    <a:p>
                      <a:r>
                        <a:rPr lang="en-IE" dirty="0" smtClean="0"/>
                        <a:t>Sub-point 3</a:t>
                      </a:r>
                    </a:p>
                    <a:p>
                      <a:endParaRPr lang="en-IE" dirty="0"/>
                    </a:p>
                  </a:txBody>
                  <a:tcPr/>
                </a:tc>
              </a:tr>
              <a:tr h="597442">
                <a:tc>
                  <a:txBody>
                    <a:bodyPr/>
                    <a:lstStyle/>
                    <a:p>
                      <a:r>
                        <a:rPr lang="en-IE" dirty="0" smtClean="0"/>
                        <a:t>Topic 3</a:t>
                      </a:r>
                      <a:endParaRPr lang="en-IE" dirty="0"/>
                    </a:p>
                  </a:txBody>
                  <a:tcPr/>
                </a:tc>
                <a:tc>
                  <a:txBody>
                    <a:bodyPr/>
                    <a:lstStyle/>
                    <a:p>
                      <a:r>
                        <a:rPr lang="en-IE" dirty="0" smtClean="0"/>
                        <a:t>Sub-point 1</a:t>
                      </a:r>
                    </a:p>
                    <a:p>
                      <a:endParaRPr lang="en-IE" dirty="0"/>
                    </a:p>
                  </a:txBody>
                  <a:tcPr/>
                </a:tc>
                <a:tc>
                  <a:txBody>
                    <a:bodyPr/>
                    <a:lstStyle/>
                    <a:p>
                      <a:r>
                        <a:rPr lang="en-IE" dirty="0" smtClean="0"/>
                        <a:t>Sub-point 2</a:t>
                      </a:r>
                    </a:p>
                    <a:p>
                      <a:endParaRPr lang="en-IE" dirty="0"/>
                    </a:p>
                  </a:txBody>
                  <a:tcPr/>
                </a:tc>
                <a:tc>
                  <a:txBody>
                    <a:bodyPr/>
                    <a:lstStyle/>
                    <a:p>
                      <a:r>
                        <a:rPr lang="en-IE" dirty="0" smtClean="0"/>
                        <a:t>Sub-point 3</a:t>
                      </a:r>
                    </a:p>
                    <a:p>
                      <a:endParaRPr lang="en-IE" dirty="0"/>
                    </a:p>
                  </a:txBody>
                  <a:tcPr/>
                </a:tc>
              </a:tr>
              <a:tr h="853488">
                <a:tc>
                  <a:txBody>
                    <a:bodyPr/>
                    <a:lstStyle/>
                    <a:p>
                      <a:r>
                        <a:rPr lang="en-IE" dirty="0" smtClean="0"/>
                        <a:t>Conclusion (10%</a:t>
                      </a:r>
                      <a:r>
                        <a:rPr lang="en-IE" baseline="0" dirty="0" smtClean="0"/>
                        <a:t> of word count)</a:t>
                      </a:r>
                      <a:endParaRPr lang="en-IE" dirty="0"/>
                    </a:p>
                  </a:txBody>
                  <a:tcPr/>
                </a:tc>
                <a:tc gridSpan="3">
                  <a:txBody>
                    <a:bodyPr/>
                    <a:lstStyle/>
                    <a:p>
                      <a:endParaRPr lang="en-IE" dirty="0" smtClean="0"/>
                    </a:p>
                    <a:p>
                      <a:r>
                        <a:rPr lang="en-IE" dirty="0" smtClean="0"/>
                        <a:t>SPECIFIC → BROAD → POSE A QUESTION</a:t>
                      </a:r>
                      <a:endParaRPr lang="en-IE" dirty="0"/>
                    </a:p>
                  </a:txBody>
                  <a:tcPr/>
                </a:tc>
                <a:tc hMerge="1">
                  <a:txBody>
                    <a:bodyPr/>
                    <a:lstStyle/>
                    <a:p>
                      <a:endParaRPr lang="en-IE"/>
                    </a:p>
                  </a:txBody>
                  <a:tcPr/>
                </a:tc>
                <a:tc hMerge="1">
                  <a:txBody>
                    <a:bodyPr/>
                    <a:lstStyle/>
                    <a:p>
                      <a:endParaRPr lang="en-IE" dirty="0"/>
                    </a:p>
                  </a:txBody>
                  <a:tcPr/>
                </a:tc>
              </a:tr>
            </a:tbl>
          </a:graphicData>
        </a:graphic>
      </p:graphicFrame>
      <p:sp>
        <p:nvSpPr>
          <p:cNvPr id="2" name="Title 1"/>
          <p:cNvSpPr>
            <a:spLocks noGrp="1"/>
          </p:cNvSpPr>
          <p:nvPr>
            <p:ph type="title"/>
          </p:nvPr>
        </p:nvSpPr>
        <p:spPr>
          <a:xfrm>
            <a:off x="395536" y="548680"/>
            <a:ext cx="4104456" cy="576064"/>
          </a:xfrm>
        </p:spPr>
        <p:txBody>
          <a:bodyPr/>
          <a:lstStyle/>
          <a:p>
            <a:pPr algn="l"/>
            <a:r>
              <a:rPr lang="en-IE" sz="2800" b="1" dirty="0" smtClean="0">
                <a:solidFill>
                  <a:srgbClr val="000000"/>
                </a:solidFill>
              </a:rPr>
              <a:t>Step 4: Plan of attack</a:t>
            </a:r>
            <a:endParaRPr lang="en-IE" sz="2800" b="1" dirty="0">
              <a:solidFill>
                <a:srgbClr val="00000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5556732"/>
            <a:ext cx="1129424"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Callout 4" descr="Speech bubble saying to use the online academic phrasebank to help with formal writing&#10;" title="Academic phrasebank"/>
          <p:cNvSpPr/>
          <p:nvPr/>
        </p:nvSpPr>
        <p:spPr bwMode="auto">
          <a:xfrm>
            <a:off x="1979712" y="5537978"/>
            <a:ext cx="2016224" cy="957550"/>
          </a:xfrm>
          <a:prstGeom prst="wedgeEllipseCallout">
            <a:avLst>
              <a:gd name="adj1" fmla="val 71251"/>
              <a:gd name="adj2" fmla="val -4719"/>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IE" sz="1400" b="1" i="0" u="none" strike="noStrike" cap="none" normalizeH="0" baseline="0" dirty="0" smtClean="0">
                <a:ln>
                  <a:noFill/>
                </a:ln>
                <a:solidFill>
                  <a:srgbClr val="000000"/>
                </a:solidFill>
                <a:effectLst/>
                <a:latin typeface="Arial" charset="0"/>
                <a:ea typeface="ヒラギノ角ゴ Pro W3" pitchFamily="1" charset="-128"/>
              </a:rPr>
              <a:t>Paragraphs are building blocks</a:t>
            </a:r>
          </a:p>
        </p:txBody>
      </p:sp>
    </p:spTree>
    <p:extLst>
      <p:ext uri="{BB962C8B-B14F-4D97-AF65-F5344CB8AC3E}">
        <p14:creationId xmlns:p14="http://schemas.microsoft.com/office/powerpoint/2010/main" val="36749272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descr="Speech bubble saying to use the online academic phrasebank to help with formal writing&#10;" title="Academic phrasebank"/>
          <p:cNvSpPr/>
          <p:nvPr/>
        </p:nvSpPr>
        <p:spPr bwMode="auto">
          <a:xfrm>
            <a:off x="4280079" y="4724004"/>
            <a:ext cx="2664296" cy="1584176"/>
          </a:xfrm>
          <a:prstGeom prst="wedgeEllipseCallout">
            <a:avLst>
              <a:gd name="adj1" fmla="val 52654"/>
              <a:gd name="adj2" fmla="val 55315"/>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IE" b="1" i="0" u="none" strike="noStrike" cap="none" normalizeH="0" baseline="0" dirty="0" smtClean="0">
                <a:ln>
                  <a:noFill/>
                </a:ln>
                <a:solidFill>
                  <a:srgbClr val="000000"/>
                </a:solidFill>
                <a:effectLst/>
                <a:latin typeface="Arial" charset="0"/>
                <a:ea typeface="ヒラギノ角ゴ Pro W3" pitchFamily="1" charset="-128"/>
              </a:rPr>
              <a:t>Use the academic </a:t>
            </a:r>
            <a:r>
              <a:rPr kumimoji="0" lang="en-IE" b="1" i="0" u="none" strike="noStrike" cap="none" normalizeH="0" baseline="0" dirty="0" err="1" smtClean="0">
                <a:ln>
                  <a:noFill/>
                </a:ln>
                <a:solidFill>
                  <a:srgbClr val="000000"/>
                </a:solidFill>
                <a:effectLst/>
                <a:latin typeface="Arial" charset="0"/>
                <a:ea typeface="ヒラギノ角ゴ Pro W3" pitchFamily="1" charset="-128"/>
              </a:rPr>
              <a:t>phrasebank</a:t>
            </a:r>
            <a:r>
              <a:rPr kumimoji="0" lang="en-IE" b="1" i="0" u="none" strike="noStrike" cap="none" normalizeH="0" baseline="0" dirty="0" smtClean="0">
                <a:ln>
                  <a:noFill/>
                </a:ln>
                <a:solidFill>
                  <a:srgbClr val="000000"/>
                </a:solidFill>
                <a:effectLst/>
                <a:latin typeface="Arial" charset="0"/>
                <a:ea typeface="ヒラギノ角ゴ Pro W3" pitchFamily="1" charset="-128"/>
              </a:rPr>
              <a:t> </a:t>
            </a:r>
            <a:r>
              <a:rPr lang="en-IE" b="1" dirty="0" smtClean="0">
                <a:solidFill>
                  <a:srgbClr val="000000"/>
                </a:solidFill>
                <a:latin typeface="Arial" charset="0"/>
                <a:ea typeface="ヒラギノ角ゴ Pro W3" pitchFamily="1" charset="-128"/>
              </a:rPr>
              <a:t>for</a:t>
            </a:r>
            <a:r>
              <a:rPr kumimoji="0" lang="en-IE" b="1" i="0" u="none" strike="noStrike" cap="none" normalizeH="0" baseline="0" dirty="0" smtClean="0">
                <a:ln>
                  <a:noFill/>
                </a:ln>
                <a:solidFill>
                  <a:srgbClr val="000000"/>
                </a:solidFill>
                <a:effectLst/>
                <a:latin typeface="Arial" charset="0"/>
                <a:ea typeface="ヒラギノ角ゴ Pro W3" pitchFamily="1" charset="-128"/>
              </a:rPr>
              <a:t> formal writing</a:t>
            </a:r>
          </a:p>
        </p:txBody>
      </p:sp>
      <p:sp>
        <p:nvSpPr>
          <p:cNvPr id="3" name="Content Placeholder 2"/>
          <p:cNvSpPr>
            <a:spLocks noGrp="1"/>
          </p:cNvSpPr>
          <p:nvPr>
            <p:ph idx="1"/>
          </p:nvPr>
        </p:nvSpPr>
        <p:spPr>
          <a:xfrm>
            <a:off x="395536" y="1484784"/>
            <a:ext cx="6768752" cy="4032448"/>
          </a:xfrm>
        </p:spPr>
        <p:txBody>
          <a:bodyPr>
            <a:noAutofit/>
          </a:bodyPr>
          <a:lstStyle/>
          <a:p>
            <a:pPr marL="342900" indent="-342900">
              <a:buFont typeface="Arial" panose="020B0604020202020204" pitchFamily="34" charset="0"/>
              <a:buChar char="•"/>
            </a:pPr>
            <a:r>
              <a:rPr lang="en-IE" sz="2400" dirty="0" smtClean="0"/>
              <a:t>One section at a time</a:t>
            </a:r>
          </a:p>
          <a:p>
            <a:pPr lvl="1"/>
            <a:r>
              <a:rPr lang="en-IE" sz="2400" dirty="0" smtClean="0">
                <a:solidFill>
                  <a:srgbClr val="000000"/>
                </a:solidFill>
              </a:rPr>
              <a:t>One sub-point at a time</a:t>
            </a:r>
          </a:p>
          <a:p>
            <a:pPr marL="342900" indent="-342900">
              <a:buFont typeface="Arial" panose="020B0604020202020204" pitchFamily="34" charset="0"/>
              <a:buChar char="•"/>
            </a:pPr>
            <a:r>
              <a:rPr lang="en-IE" sz="2400" dirty="0" smtClean="0"/>
              <a:t>Leave intro and conclusion until the end</a:t>
            </a:r>
          </a:p>
          <a:p>
            <a:pPr marL="342900" indent="-342900">
              <a:buFont typeface="Arial" panose="020B0604020202020204" pitchFamily="34" charset="0"/>
              <a:buChar char="•"/>
            </a:pPr>
            <a:r>
              <a:rPr lang="en-IE" sz="2400" dirty="0" smtClean="0"/>
              <a:t>If struggling, record yourself talking through the point you wish to make then write out the recording</a:t>
            </a:r>
            <a:endParaRPr lang="en-IE" sz="2400" dirty="0"/>
          </a:p>
          <a:p>
            <a:pPr marL="342900" indent="-342900">
              <a:buFont typeface="Arial" panose="020B0604020202020204" pitchFamily="34" charset="0"/>
              <a:buChar char="•"/>
            </a:pPr>
            <a:r>
              <a:rPr lang="en-IE" sz="2400" dirty="0" smtClean="0"/>
              <a:t>No matter what, just start writing, can always edit</a:t>
            </a:r>
            <a:endParaRPr lang="en-IE" sz="2400" dirty="0"/>
          </a:p>
        </p:txBody>
      </p:sp>
      <p:sp>
        <p:nvSpPr>
          <p:cNvPr id="2" name="Title 1"/>
          <p:cNvSpPr>
            <a:spLocks noGrp="1"/>
          </p:cNvSpPr>
          <p:nvPr>
            <p:ph type="title"/>
          </p:nvPr>
        </p:nvSpPr>
        <p:spPr>
          <a:xfrm>
            <a:off x="611560" y="620688"/>
            <a:ext cx="6781800" cy="533400"/>
          </a:xfrm>
        </p:spPr>
        <p:txBody>
          <a:bodyPr/>
          <a:lstStyle/>
          <a:p>
            <a:pPr algn="l"/>
            <a:r>
              <a:rPr lang="en-IE" sz="2800" b="1" dirty="0" smtClean="0">
                <a:solidFill>
                  <a:srgbClr val="000000"/>
                </a:solidFill>
              </a:rPr>
              <a:t>Step 5: First draft</a:t>
            </a:r>
            <a:endParaRPr lang="en-IE" sz="2800" b="1" dirty="0">
              <a:solidFill>
                <a:srgbClr val="000000"/>
              </a:solidFill>
            </a:endParaRPr>
          </a:p>
        </p:txBody>
      </p:sp>
    </p:spTree>
    <p:extLst>
      <p:ext uri="{BB962C8B-B14F-4D97-AF65-F5344CB8AC3E}">
        <p14:creationId xmlns:p14="http://schemas.microsoft.com/office/powerpoint/2010/main" val="28440793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of critical thinking as being the connection from description to analysis to evaluation." title="Critical Thinking Loop"/>
          <p:cNvPicPr>
            <a:picLocks noChangeAspect="1" noChangeArrowheads="1"/>
          </p:cNvPicPr>
          <p:nvPr/>
        </p:nvPicPr>
        <p:blipFill rotWithShape="1">
          <a:blip r:embed="rId3">
            <a:extLst>
              <a:ext uri="{28A0092B-C50C-407E-A947-70E740481C1C}">
                <a14:useLocalDpi xmlns:a14="http://schemas.microsoft.com/office/drawing/2010/main" val="0"/>
              </a:ext>
            </a:extLst>
          </a:blip>
          <a:srcRect l="15687" t="16261" r="26269" b="6061"/>
          <a:stretch/>
        </p:blipFill>
        <p:spPr bwMode="auto">
          <a:xfrm>
            <a:off x="696146" y="1543794"/>
            <a:ext cx="6441989" cy="4849404"/>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 Placeholder 1"/>
          <p:cNvSpPr>
            <a:spLocks noGrp="1"/>
          </p:cNvSpPr>
          <p:nvPr>
            <p:ph type="body" sz="quarter" idx="10"/>
          </p:nvPr>
        </p:nvSpPr>
        <p:spPr/>
        <p:txBody>
          <a:bodyPr>
            <a:normAutofit/>
          </a:bodyPr>
          <a:lstStyle/>
          <a:p>
            <a:r>
              <a:rPr lang="en-IE" sz="2800" dirty="0" smtClean="0"/>
              <a:t>Critical Thinking</a:t>
            </a:r>
            <a:endParaRPr lang="en-IE" sz="2800" dirty="0"/>
          </a:p>
        </p:txBody>
      </p:sp>
    </p:spTree>
    <p:extLst>
      <p:ext uri="{BB962C8B-B14F-4D97-AF65-F5344CB8AC3E}">
        <p14:creationId xmlns:p14="http://schemas.microsoft.com/office/powerpoint/2010/main" val="32450516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sjowing an introduction as a triangle from broad to specific." title="Introductions triang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554032"/>
            <a:ext cx="4392488" cy="471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Placeholder 1"/>
          <p:cNvSpPr>
            <a:spLocks noGrp="1"/>
          </p:cNvSpPr>
          <p:nvPr>
            <p:ph type="body" sz="quarter" idx="10"/>
          </p:nvPr>
        </p:nvSpPr>
        <p:spPr/>
        <p:txBody>
          <a:bodyPr>
            <a:normAutofit/>
          </a:bodyPr>
          <a:lstStyle/>
          <a:p>
            <a:r>
              <a:rPr lang="en-IE" sz="2800" dirty="0" smtClean="0"/>
              <a:t>Introductions Triangle</a:t>
            </a:r>
            <a:endParaRPr lang="en-IE" sz="2800" dirty="0"/>
          </a:p>
        </p:txBody>
      </p:sp>
    </p:spTree>
    <p:extLst>
      <p:ext uri="{BB962C8B-B14F-4D97-AF65-F5344CB8AC3E}">
        <p14:creationId xmlns:p14="http://schemas.microsoft.com/office/powerpoint/2010/main" val="23691848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IE" dirty="0" smtClean="0"/>
              <a:t>Discussion</a:t>
            </a:r>
            <a:endParaRPr lang="en-IE" dirty="0"/>
          </a:p>
        </p:txBody>
      </p:sp>
      <p:sp>
        <p:nvSpPr>
          <p:cNvPr id="4" name="Text Placeholder 3"/>
          <p:cNvSpPr>
            <a:spLocks noGrp="1"/>
          </p:cNvSpPr>
          <p:nvPr>
            <p:ph type="body" sz="quarter" idx="11"/>
          </p:nvPr>
        </p:nvSpPr>
        <p:spPr/>
        <p:txBody>
          <a:bodyPr/>
          <a:lstStyle/>
          <a:p>
            <a:r>
              <a:rPr lang="en-IE" dirty="0" smtClean="0"/>
              <a:t>What are the main issues you are concerned about in assignment writing?</a:t>
            </a:r>
            <a:endParaRPr lang="en-IE" dirty="0"/>
          </a:p>
        </p:txBody>
      </p:sp>
      <p:pic>
        <p:nvPicPr>
          <p:cNvPr id="6" name="Picture 2" descr="Image of people havign a conversation." title="Convers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708920"/>
            <a:ext cx="4462463" cy="356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49045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descr="Textbox showing intro finishing with specific statement." title="Specific"/>
          <p:cNvGrpSpPr/>
          <p:nvPr/>
        </p:nvGrpSpPr>
        <p:grpSpPr>
          <a:xfrm>
            <a:off x="6518416" y="3999637"/>
            <a:ext cx="2602922" cy="1200329"/>
            <a:chOff x="6347114" y="228600"/>
            <a:chExt cx="2602922" cy="1200329"/>
          </a:xfrm>
        </p:grpSpPr>
        <p:sp>
          <p:nvSpPr>
            <p:cNvPr id="14" name="TextBox 13"/>
            <p:cNvSpPr txBox="1"/>
            <p:nvPr/>
          </p:nvSpPr>
          <p:spPr>
            <a:xfrm>
              <a:off x="6816436" y="228600"/>
              <a:ext cx="2133600" cy="1200329"/>
            </a:xfrm>
            <a:prstGeom prst="rect">
              <a:avLst/>
            </a:prstGeom>
            <a:solidFill>
              <a:schemeClr val="bg1"/>
            </a:solidFill>
            <a:ln>
              <a:solidFill>
                <a:schemeClr val="accent1"/>
              </a:solidFill>
            </a:ln>
          </p:spPr>
          <p:txBody>
            <a:bodyPr wrap="square" rtlCol="0">
              <a:spAutoFit/>
            </a:bodyPr>
            <a:lstStyle/>
            <a:p>
              <a:pPr defTabSz="457200"/>
              <a:r>
                <a:rPr lang="en-GB" i="1" dirty="0" smtClean="0">
                  <a:solidFill>
                    <a:srgbClr val="00B050"/>
                  </a:solidFill>
                  <a:cs typeface="Arial" panose="020B0604020202020204" pitchFamily="34" charset="0"/>
                </a:rPr>
                <a:t>SPECIFIC – How the central argument will be tackled</a:t>
              </a:r>
              <a:endParaRPr lang="en-GB" dirty="0">
                <a:solidFill>
                  <a:srgbClr val="00B050"/>
                </a:solidFill>
                <a:cs typeface="Arial" panose="020B0604020202020204" pitchFamily="34" charset="0"/>
              </a:endParaRPr>
            </a:p>
          </p:txBody>
        </p:sp>
        <p:cxnSp>
          <p:nvCxnSpPr>
            <p:cNvPr id="15" name="Straight Arrow Connector 14"/>
            <p:cNvCxnSpPr/>
            <p:nvPr/>
          </p:nvCxnSpPr>
          <p:spPr>
            <a:xfrm flipH="1">
              <a:off x="6347114" y="838200"/>
              <a:ext cx="342900" cy="41910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oup 9" descr="Texbox showing essay more specific." title="Specific"/>
          <p:cNvGrpSpPr/>
          <p:nvPr/>
        </p:nvGrpSpPr>
        <p:grpSpPr>
          <a:xfrm>
            <a:off x="6486368" y="2445567"/>
            <a:ext cx="2602922" cy="1200329"/>
            <a:chOff x="6347114" y="228600"/>
            <a:chExt cx="2602922" cy="1200329"/>
          </a:xfrm>
        </p:grpSpPr>
        <p:sp>
          <p:nvSpPr>
            <p:cNvPr id="11" name="TextBox 10"/>
            <p:cNvSpPr txBox="1"/>
            <p:nvPr/>
          </p:nvSpPr>
          <p:spPr>
            <a:xfrm>
              <a:off x="6816436" y="228600"/>
              <a:ext cx="2133600" cy="1200329"/>
            </a:xfrm>
            <a:prstGeom prst="rect">
              <a:avLst/>
            </a:prstGeom>
            <a:solidFill>
              <a:schemeClr val="bg1"/>
            </a:solidFill>
            <a:ln>
              <a:solidFill>
                <a:schemeClr val="accent1"/>
              </a:solidFill>
            </a:ln>
          </p:spPr>
          <p:txBody>
            <a:bodyPr wrap="square" rtlCol="0">
              <a:spAutoFit/>
            </a:bodyPr>
            <a:lstStyle/>
            <a:p>
              <a:pPr defTabSz="457200"/>
              <a:r>
                <a:rPr lang="en-GB" i="1" dirty="0" smtClean="0">
                  <a:solidFill>
                    <a:srgbClr val="FF0000"/>
                  </a:solidFill>
                  <a:cs typeface="Arial" panose="020B0604020202020204" pitchFamily="34" charset="0"/>
                </a:rPr>
                <a:t>MORE SPECIFIC –The central argument clearly expressed </a:t>
              </a:r>
              <a:endParaRPr lang="en-GB" dirty="0">
                <a:solidFill>
                  <a:srgbClr val="FF0000"/>
                </a:solidFill>
                <a:cs typeface="Arial" panose="020B0604020202020204" pitchFamily="34" charset="0"/>
              </a:endParaRPr>
            </a:p>
          </p:txBody>
        </p:sp>
        <p:cxnSp>
          <p:nvCxnSpPr>
            <p:cNvPr id="12" name="Straight Arrow Connector 11"/>
            <p:cNvCxnSpPr/>
            <p:nvPr/>
          </p:nvCxnSpPr>
          <p:spPr>
            <a:xfrm flipH="1">
              <a:off x="6347114" y="838200"/>
              <a:ext cx="342900" cy="4191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3" descr="Textbox showing broad focus at start of intro." title="Broad"/>
          <p:cNvGrpSpPr/>
          <p:nvPr/>
        </p:nvGrpSpPr>
        <p:grpSpPr>
          <a:xfrm>
            <a:off x="6500007" y="961756"/>
            <a:ext cx="2602922" cy="1181100"/>
            <a:chOff x="6347114" y="228600"/>
            <a:chExt cx="2602922" cy="1181100"/>
          </a:xfrm>
        </p:grpSpPr>
        <p:sp>
          <p:nvSpPr>
            <p:cNvPr id="5" name="TextBox 4"/>
            <p:cNvSpPr txBox="1"/>
            <p:nvPr/>
          </p:nvSpPr>
          <p:spPr>
            <a:xfrm>
              <a:off x="6816436" y="228600"/>
              <a:ext cx="2133600" cy="923330"/>
            </a:xfrm>
            <a:prstGeom prst="rect">
              <a:avLst/>
            </a:prstGeom>
            <a:solidFill>
              <a:schemeClr val="bg1"/>
            </a:solidFill>
            <a:ln>
              <a:solidFill>
                <a:schemeClr val="accent1"/>
              </a:solidFill>
            </a:ln>
          </p:spPr>
          <p:txBody>
            <a:bodyPr wrap="square" rtlCol="0">
              <a:spAutoFit/>
            </a:bodyPr>
            <a:lstStyle/>
            <a:p>
              <a:pPr defTabSz="457200"/>
              <a:r>
                <a:rPr lang="en-GB" i="1" dirty="0" smtClean="0">
                  <a:solidFill>
                    <a:srgbClr val="003399"/>
                  </a:solidFill>
                  <a:cs typeface="Arial" panose="020B0604020202020204" pitchFamily="34" charset="0"/>
                </a:rPr>
                <a:t>BROAD – why is this question of concern?</a:t>
              </a:r>
              <a:endParaRPr lang="en-GB" dirty="0">
                <a:solidFill>
                  <a:srgbClr val="003399"/>
                </a:solidFill>
                <a:cs typeface="Arial" panose="020B0604020202020204" pitchFamily="34" charset="0"/>
              </a:endParaRPr>
            </a:p>
          </p:txBody>
        </p:sp>
        <p:cxnSp>
          <p:nvCxnSpPr>
            <p:cNvPr id="6" name="Straight Arrow Connector 5"/>
            <p:cNvCxnSpPr/>
            <p:nvPr/>
          </p:nvCxnSpPr>
          <p:spPr>
            <a:xfrm flipH="1">
              <a:off x="6347114" y="990600"/>
              <a:ext cx="342900" cy="41910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sz="quarter" idx="11"/>
          </p:nvPr>
        </p:nvSpPr>
        <p:spPr>
          <a:xfrm>
            <a:off x="409333" y="1552306"/>
            <a:ext cx="6075866" cy="4733104"/>
          </a:xfrm>
        </p:spPr>
        <p:txBody>
          <a:bodyPr>
            <a:noAutofit/>
          </a:bodyPr>
          <a:lstStyle/>
          <a:p>
            <a:r>
              <a:rPr lang="en-IE" sz="2000" dirty="0">
                <a:solidFill>
                  <a:srgbClr val="003399"/>
                </a:solidFill>
              </a:rPr>
              <a:t>Advertising is a major part of everyday life, found whenever we turn on the television, surf the Internet, read a magazine or even step outside our front door. It is this pervasive quality which worries some people, especially when it comes to its effect on the most vulnerable in our society, children. </a:t>
            </a:r>
            <a:r>
              <a:rPr lang="en-IE" sz="2000" dirty="0">
                <a:solidFill>
                  <a:srgbClr val="FF0000"/>
                </a:solidFill>
              </a:rPr>
              <a:t>There is therefore the question of whether children’s advertising should be restricted or even banned. </a:t>
            </a:r>
            <a:r>
              <a:rPr lang="en-IE" sz="2000" dirty="0">
                <a:solidFill>
                  <a:srgbClr val="00B050"/>
                </a:solidFill>
              </a:rPr>
              <a:t>This essay will first look at the problem in terms of children’s welfare, examining research on advertising and suggesting possible areas for a ban. Then it will look at the issue from a business point of view, detailing economic drawbacks and practical difficulties</a:t>
            </a:r>
            <a:r>
              <a:rPr lang="en-IE" sz="2000" dirty="0" smtClean="0">
                <a:solidFill>
                  <a:srgbClr val="00B050"/>
                </a:solidFill>
              </a:rPr>
              <a:t>.</a:t>
            </a:r>
            <a:endParaRPr lang="en-IE" sz="2000" dirty="0"/>
          </a:p>
        </p:txBody>
      </p:sp>
      <p:sp>
        <p:nvSpPr>
          <p:cNvPr id="2" name="Text Placeholder 1"/>
          <p:cNvSpPr>
            <a:spLocks noGrp="1"/>
          </p:cNvSpPr>
          <p:nvPr>
            <p:ph type="body" sz="quarter" idx="10"/>
          </p:nvPr>
        </p:nvSpPr>
        <p:spPr>
          <a:xfrm>
            <a:off x="400918" y="477648"/>
            <a:ext cx="6441989" cy="780156"/>
          </a:xfrm>
        </p:spPr>
        <p:txBody>
          <a:bodyPr>
            <a:normAutofit fontScale="92500" lnSpcReduction="20000"/>
          </a:bodyPr>
          <a:lstStyle/>
          <a:p>
            <a:r>
              <a:rPr lang="en-IE" sz="2800" dirty="0" smtClean="0"/>
              <a:t>Example: Should advertising to children be banned?</a:t>
            </a:r>
            <a:endParaRPr lang="en-IE" sz="2800" dirty="0"/>
          </a:p>
        </p:txBody>
      </p:sp>
    </p:spTree>
    <p:extLst>
      <p:ext uri="{BB962C8B-B14F-4D97-AF65-F5344CB8AC3E}">
        <p14:creationId xmlns:p14="http://schemas.microsoft.com/office/powerpoint/2010/main" val="228591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of a triangle from specific to broad." title="Conclusion Triang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628800"/>
            <a:ext cx="4045080"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quarter" idx="10"/>
          </p:nvPr>
        </p:nvSpPr>
        <p:spPr/>
        <p:txBody>
          <a:bodyPr>
            <a:normAutofit/>
          </a:bodyPr>
          <a:lstStyle/>
          <a:p>
            <a:r>
              <a:rPr lang="en-GB" sz="3300" dirty="0" smtClean="0">
                <a:latin typeface="Arial" panose="020B0604020202020204" pitchFamily="34" charset="0"/>
                <a:cs typeface="Arial" panose="020B0604020202020204" pitchFamily="34" charset="0"/>
              </a:rPr>
              <a:t>Conclusion Triangle</a:t>
            </a:r>
            <a:endParaRPr lang="en-GB" sz="3300" dirty="0">
              <a:latin typeface="Arial" panose="020B0604020202020204" pitchFamily="34" charset="0"/>
              <a:cs typeface="Arial" panose="020B0604020202020204" pitchFamily="34" charset="0"/>
            </a:endParaRPr>
          </a:p>
          <a:p>
            <a:endParaRPr lang="en-IE" dirty="0"/>
          </a:p>
        </p:txBody>
      </p:sp>
    </p:spTree>
    <p:extLst>
      <p:ext uri="{BB962C8B-B14F-4D97-AF65-F5344CB8AC3E}">
        <p14:creationId xmlns:p14="http://schemas.microsoft.com/office/powerpoint/2010/main" val="41387074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descr="Textbox showing how conclusion is broadest at the end." title="Broadest"/>
          <p:cNvGrpSpPr/>
          <p:nvPr/>
        </p:nvGrpSpPr>
        <p:grpSpPr>
          <a:xfrm>
            <a:off x="5715514" y="4496318"/>
            <a:ext cx="2602922" cy="1200329"/>
            <a:chOff x="6347114" y="228600"/>
            <a:chExt cx="2602922" cy="1200329"/>
          </a:xfrm>
        </p:grpSpPr>
        <p:sp>
          <p:nvSpPr>
            <p:cNvPr id="11" name="TextBox 10"/>
            <p:cNvSpPr txBox="1"/>
            <p:nvPr/>
          </p:nvSpPr>
          <p:spPr>
            <a:xfrm>
              <a:off x="6816436" y="228600"/>
              <a:ext cx="2133600" cy="1200329"/>
            </a:xfrm>
            <a:prstGeom prst="rect">
              <a:avLst/>
            </a:prstGeom>
            <a:solidFill>
              <a:schemeClr val="bg1"/>
            </a:solidFill>
            <a:ln>
              <a:solidFill>
                <a:schemeClr val="accent1"/>
              </a:solidFill>
            </a:ln>
          </p:spPr>
          <p:txBody>
            <a:bodyPr wrap="square" rtlCol="0">
              <a:spAutoFit/>
            </a:bodyPr>
            <a:lstStyle/>
            <a:p>
              <a:pPr defTabSz="457200"/>
              <a:r>
                <a:rPr lang="en-GB" i="1" dirty="0" smtClean="0">
                  <a:solidFill>
                    <a:srgbClr val="003399"/>
                  </a:solidFill>
                  <a:cs typeface="Arial" panose="020B0604020202020204" pitchFamily="34" charset="0"/>
                </a:rPr>
                <a:t>BROAD – A concluding sentence with a look to the future</a:t>
              </a:r>
              <a:endParaRPr lang="en-GB" dirty="0">
                <a:solidFill>
                  <a:srgbClr val="003399"/>
                </a:solidFill>
                <a:cs typeface="Arial" panose="020B0604020202020204" pitchFamily="34" charset="0"/>
              </a:endParaRPr>
            </a:p>
          </p:txBody>
        </p:sp>
        <p:cxnSp>
          <p:nvCxnSpPr>
            <p:cNvPr id="12" name="Straight Arrow Connector 11"/>
            <p:cNvCxnSpPr/>
            <p:nvPr/>
          </p:nvCxnSpPr>
          <p:spPr>
            <a:xfrm flipH="1">
              <a:off x="6347114" y="990600"/>
              <a:ext cx="342900" cy="41910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6" descr="Textbox indicating conclusion becoming broader." title="Becoming Broader"/>
          <p:cNvGrpSpPr/>
          <p:nvPr/>
        </p:nvGrpSpPr>
        <p:grpSpPr>
          <a:xfrm>
            <a:off x="5685038" y="2717958"/>
            <a:ext cx="2602922" cy="1477328"/>
            <a:chOff x="6347114" y="228600"/>
            <a:chExt cx="2602922" cy="1477328"/>
          </a:xfrm>
        </p:grpSpPr>
        <p:sp>
          <p:nvSpPr>
            <p:cNvPr id="8" name="TextBox 7"/>
            <p:cNvSpPr txBox="1"/>
            <p:nvPr/>
          </p:nvSpPr>
          <p:spPr>
            <a:xfrm>
              <a:off x="6816436" y="228600"/>
              <a:ext cx="2133600" cy="1477328"/>
            </a:xfrm>
            <a:prstGeom prst="rect">
              <a:avLst/>
            </a:prstGeom>
            <a:solidFill>
              <a:schemeClr val="bg1"/>
            </a:solidFill>
            <a:ln>
              <a:solidFill>
                <a:schemeClr val="accent1"/>
              </a:solidFill>
            </a:ln>
          </p:spPr>
          <p:txBody>
            <a:bodyPr wrap="square" rtlCol="0">
              <a:spAutoFit/>
            </a:bodyPr>
            <a:lstStyle/>
            <a:p>
              <a:pPr defTabSz="457200"/>
              <a:r>
                <a:rPr lang="en-GB" i="1" dirty="0" smtClean="0">
                  <a:solidFill>
                    <a:srgbClr val="FF0000"/>
                  </a:solidFill>
                  <a:cs typeface="Arial" panose="020B0604020202020204" pitchFamily="34" charset="0"/>
                </a:rPr>
                <a:t>BECOMING BROADER – The points that were used to support  argument</a:t>
              </a:r>
              <a:endParaRPr lang="en-GB" dirty="0">
                <a:solidFill>
                  <a:srgbClr val="FF0000"/>
                </a:solidFill>
                <a:cs typeface="Arial" panose="020B0604020202020204" pitchFamily="34" charset="0"/>
              </a:endParaRPr>
            </a:p>
          </p:txBody>
        </p:sp>
        <p:cxnSp>
          <p:nvCxnSpPr>
            <p:cNvPr id="9" name="Straight Arrow Connector 8"/>
            <p:cNvCxnSpPr/>
            <p:nvPr/>
          </p:nvCxnSpPr>
          <p:spPr>
            <a:xfrm flipH="1">
              <a:off x="6347114" y="990600"/>
              <a:ext cx="342900" cy="41910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3" descr="Text box pointing to specific points of conclusion." title="Specific"/>
          <p:cNvGrpSpPr/>
          <p:nvPr/>
        </p:nvGrpSpPr>
        <p:grpSpPr>
          <a:xfrm>
            <a:off x="5685038" y="1114980"/>
            <a:ext cx="2602922" cy="1181100"/>
            <a:chOff x="6347114" y="228600"/>
            <a:chExt cx="2602922" cy="1181100"/>
          </a:xfrm>
        </p:grpSpPr>
        <p:sp>
          <p:nvSpPr>
            <p:cNvPr id="5" name="TextBox 4"/>
            <p:cNvSpPr txBox="1"/>
            <p:nvPr/>
          </p:nvSpPr>
          <p:spPr>
            <a:xfrm>
              <a:off x="6816436" y="228600"/>
              <a:ext cx="2133600" cy="923330"/>
            </a:xfrm>
            <a:prstGeom prst="rect">
              <a:avLst/>
            </a:prstGeom>
            <a:solidFill>
              <a:schemeClr val="bg1"/>
            </a:solidFill>
            <a:ln>
              <a:solidFill>
                <a:schemeClr val="accent1"/>
              </a:solidFill>
            </a:ln>
          </p:spPr>
          <p:txBody>
            <a:bodyPr wrap="square" rtlCol="0">
              <a:spAutoFit/>
            </a:bodyPr>
            <a:lstStyle/>
            <a:p>
              <a:pPr defTabSz="457200"/>
              <a:r>
                <a:rPr lang="en-GB" i="1" dirty="0" smtClean="0">
                  <a:solidFill>
                    <a:srgbClr val="00B050"/>
                  </a:solidFill>
                  <a:cs typeface="Arial" panose="020B0604020202020204" pitchFamily="34" charset="0"/>
                </a:rPr>
                <a:t>SPECIFIC - The main point of the piece </a:t>
              </a:r>
              <a:endParaRPr lang="en-GB" dirty="0">
                <a:solidFill>
                  <a:srgbClr val="00B050"/>
                </a:solidFill>
                <a:cs typeface="Arial" panose="020B0604020202020204" pitchFamily="34" charset="0"/>
              </a:endParaRPr>
            </a:p>
          </p:txBody>
        </p:sp>
        <p:cxnSp>
          <p:nvCxnSpPr>
            <p:cNvPr id="6" name="Straight Arrow Connector 5"/>
            <p:cNvCxnSpPr/>
            <p:nvPr/>
          </p:nvCxnSpPr>
          <p:spPr>
            <a:xfrm flipH="1">
              <a:off x="6347114" y="990600"/>
              <a:ext cx="342900" cy="41910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sz="quarter" idx="11"/>
          </p:nvPr>
        </p:nvSpPr>
        <p:spPr>
          <a:xfrm>
            <a:off x="395536" y="1477096"/>
            <a:ext cx="5084649" cy="4378152"/>
          </a:xfrm>
        </p:spPr>
        <p:txBody>
          <a:bodyPr>
            <a:noAutofit/>
          </a:bodyPr>
          <a:lstStyle/>
          <a:p>
            <a:r>
              <a:rPr lang="en-IE" sz="2000" dirty="0">
                <a:solidFill>
                  <a:srgbClr val="00B050"/>
                </a:solidFill>
              </a:rPr>
              <a:t>In conclusion then, the answer is both yes and </a:t>
            </a:r>
            <a:r>
              <a:rPr lang="en-IE" sz="2000" dirty="0" smtClean="0">
                <a:solidFill>
                  <a:srgbClr val="00B050"/>
                </a:solidFill>
              </a:rPr>
              <a:t>no. </a:t>
            </a:r>
            <a:r>
              <a:rPr lang="en-IE" sz="2000" dirty="0">
                <a:solidFill>
                  <a:srgbClr val="00B050"/>
                </a:solidFill>
              </a:rPr>
              <a:t>Children are possibly at risk from </a:t>
            </a:r>
            <a:r>
              <a:rPr lang="en-IE" sz="2000" dirty="0" smtClean="0">
                <a:solidFill>
                  <a:srgbClr val="00B050"/>
                </a:solidFill>
              </a:rPr>
              <a:t>advertising, but the risk is balanced against commercial interests. </a:t>
            </a:r>
            <a:r>
              <a:rPr lang="en-IE" sz="2000" dirty="0" smtClean="0">
                <a:solidFill>
                  <a:srgbClr val="FF0000"/>
                </a:solidFill>
              </a:rPr>
              <a:t>A </a:t>
            </a:r>
            <a:r>
              <a:rPr lang="en-IE" sz="2000" dirty="0">
                <a:solidFill>
                  <a:srgbClr val="FF0000"/>
                </a:solidFill>
              </a:rPr>
              <a:t>restriction, particularly on food </a:t>
            </a:r>
            <a:r>
              <a:rPr lang="en-IE" sz="2000" dirty="0" smtClean="0">
                <a:solidFill>
                  <a:srgbClr val="FF0000"/>
                </a:solidFill>
              </a:rPr>
              <a:t>products, </a:t>
            </a:r>
            <a:r>
              <a:rPr lang="en-IE" sz="2000" dirty="0">
                <a:solidFill>
                  <a:srgbClr val="FF0000"/>
                </a:solidFill>
              </a:rPr>
              <a:t>could </a:t>
            </a:r>
            <a:r>
              <a:rPr lang="en-IE" sz="2000" dirty="0" smtClean="0">
                <a:solidFill>
                  <a:srgbClr val="FF0000"/>
                </a:solidFill>
              </a:rPr>
              <a:t>perhaps </a:t>
            </a:r>
            <a:r>
              <a:rPr lang="en-IE" sz="2000" dirty="0">
                <a:solidFill>
                  <a:srgbClr val="FF0000"/>
                </a:solidFill>
              </a:rPr>
              <a:t>protect children’s health. However, business would be threatened by any greater controls, and this might in turn rebound on children by lowering the quality of television programmes available to them.</a:t>
            </a:r>
            <a:r>
              <a:rPr lang="en-IE" sz="2000" dirty="0"/>
              <a:t> </a:t>
            </a:r>
            <a:r>
              <a:rPr lang="en-IE" sz="2000" dirty="0">
                <a:solidFill>
                  <a:srgbClr val="003399"/>
                </a:solidFill>
              </a:rPr>
              <a:t>Perhaps what is needed most is more research on this subject so that any public debate and any demands made to industry would have the benefit of a greater foundation on which to act.</a:t>
            </a:r>
          </a:p>
        </p:txBody>
      </p:sp>
      <p:sp>
        <p:nvSpPr>
          <p:cNvPr id="2" name="Text Placeholder 1"/>
          <p:cNvSpPr>
            <a:spLocks noGrp="1"/>
          </p:cNvSpPr>
          <p:nvPr>
            <p:ph type="body" sz="quarter" idx="10"/>
          </p:nvPr>
        </p:nvSpPr>
        <p:spPr>
          <a:xfrm>
            <a:off x="395536" y="476672"/>
            <a:ext cx="6441989" cy="780156"/>
          </a:xfrm>
        </p:spPr>
        <p:txBody>
          <a:bodyPr>
            <a:normAutofit fontScale="92500" lnSpcReduction="20000"/>
          </a:bodyPr>
          <a:lstStyle/>
          <a:p>
            <a:r>
              <a:rPr lang="en-GB" sz="2800" dirty="0" smtClean="0">
                <a:latin typeface="Arial" panose="020B0604020202020204" pitchFamily="34" charset="0"/>
                <a:cs typeface="Arial" panose="020B0604020202020204" pitchFamily="34" charset="0"/>
              </a:rPr>
              <a:t>Example: Should advertising to children be banned? (2)</a:t>
            </a:r>
            <a:endParaRPr lang="en-GB" sz="2800" dirty="0">
              <a:latin typeface="Arial" panose="020B0604020202020204" pitchFamily="34" charset="0"/>
              <a:cs typeface="Arial" panose="020B0604020202020204" pitchFamily="34" charset="0"/>
            </a:endParaRPr>
          </a:p>
          <a:p>
            <a:endParaRPr lang="en-IE" dirty="0"/>
          </a:p>
        </p:txBody>
      </p:sp>
    </p:spTree>
    <p:extLst>
      <p:ext uri="{BB962C8B-B14F-4D97-AF65-F5344CB8AC3E}">
        <p14:creationId xmlns:p14="http://schemas.microsoft.com/office/powerpoint/2010/main" val="252153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GB" sz="3000" dirty="0" smtClean="0">
                <a:cs typeface="Arial" panose="020B0604020202020204" pitchFamily="34" charset="0"/>
              </a:rPr>
              <a:t>Step 6: Revise </a:t>
            </a:r>
            <a:r>
              <a:rPr lang="en-GB" sz="3000" dirty="0">
                <a:cs typeface="Arial" panose="020B0604020202020204" pitchFamily="34" charset="0"/>
              </a:rPr>
              <a:t>&amp; </a:t>
            </a:r>
            <a:r>
              <a:rPr lang="en-GB" sz="3000" dirty="0" smtClean="0">
                <a:cs typeface="Arial" panose="020B0604020202020204" pitchFamily="34" charset="0"/>
              </a:rPr>
              <a:t>Edit</a:t>
            </a:r>
            <a:endParaRPr lang="en-GB" sz="3000" dirty="0">
              <a:cs typeface="Arial" panose="020B0604020202020204" pitchFamily="34" charset="0"/>
            </a:endParaRPr>
          </a:p>
          <a:p>
            <a:endParaRPr lang="en-IE" dirty="0"/>
          </a:p>
        </p:txBody>
      </p:sp>
      <p:graphicFrame>
        <p:nvGraphicFramePr>
          <p:cNvPr id="4" name="Table 3"/>
          <p:cNvGraphicFramePr>
            <a:graphicFrameLocks noGrp="1"/>
          </p:cNvGraphicFramePr>
          <p:nvPr>
            <p:extLst>
              <p:ext uri="{D42A27DB-BD31-4B8C-83A1-F6EECF244321}">
                <p14:modId xmlns:p14="http://schemas.microsoft.com/office/powerpoint/2010/main" val="3021701834"/>
              </p:ext>
            </p:extLst>
          </p:nvPr>
        </p:nvGraphicFramePr>
        <p:xfrm>
          <a:off x="683568" y="1556792"/>
          <a:ext cx="6336704" cy="3960440"/>
        </p:xfrm>
        <a:graphic>
          <a:graphicData uri="http://schemas.openxmlformats.org/drawingml/2006/table">
            <a:tbl>
              <a:tblPr firstRow="1" bandRow="1">
                <a:tableStyleId>{5C22544A-7EE6-4342-B048-85BDC9FD1C3A}</a:tableStyleId>
              </a:tblPr>
              <a:tblGrid>
                <a:gridCol w="1650757"/>
                <a:gridCol w="4685947"/>
              </a:tblGrid>
              <a:tr h="410867">
                <a:tc>
                  <a:txBody>
                    <a:bodyPr/>
                    <a:lstStyle/>
                    <a:p>
                      <a:r>
                        <a:rPr lang="en-IE" dirty="0" smtClean="0"/>
                        <a:t>Technique</a:t>
                      </a:r>
                      <a:endParaRPr lang="en-IE" dirty="0"/>
                    </a:p>
                  </a:txBody>
                  <a:tcPr/>
                </a:tc>
                <a:tc>
                  <a:txBody>
                    <a:bodyPr/>
                    <a:lstStyle/>
                    <a:p>
                      <a:r>
                        <a:rPr lang="en-IE" dirty="0" smtClean="0"/>
                        <a:t>Explanation</a:t>
                      </a:r>
                      <a:endParaRPr lang="en-IE" dirty="0"/>
                    </a:p>
                  </a:txBody>
                  <a:tcPr/>
                </a:tc>
              </a:tr>
              <a:tr h="807730">
                <a:tc>
                  <a:txBody>
                    <a:bodyPr/>
                    <a:lstStyle/>
                    <a:p>
                      <a:r>
                        <a:rPr lang="en-IE" dirty="0" smtClean="0"/>
                        <a:t>Voice</a:t>
                      </a:r>
                      <a:endParaRPr lang="en-IE" dirty="0"/>
                    </a:p>
                  </a:txBody>
                  <a:tcPr/>
                </a:tc>
                <a:tc>
                  <a:txBody>
                    <a:bodyPr/>
                    <a:lstStyle/>
                    <a:p>
                      <a:pPr marL="285750" indent="-285750">
                        <a:buFont typeface="Arial" panose="020B0604020202020204" pitchFamily="34" charset="0"/>
                        <a:buChar char="•"/>
                      </a:pPr>
                      <a:r>
                        <a:rPr lang="en-IE" dirty="0" smtClean="0"/>
                        <a:t>Is the voice appropriate to the audience and purpose?</a:t>
                      </a:r>
                    </a:p>
                  </a:txBody>
                  <a:tcPr/>
                </a:tc>
              </a:tr>
              <a:tr h="1675571">
                <a:tc>
                  <a:txBody>
                    <a:bodyPr/>
                    <a:lstStyle/>
                    <a:p>
                      <a:r>
                        <a:rPr lang="en-IE" dirty="0" smtClean="0"/>
                        <a:t>Cohesion</a:t>
                      </a:r>
                      <a:endParaRPr lang="en-IE" dirty="0"/>
                    </a:p>
                  </a:txBody>
                  <a:tcPr/>
                </a:tc>
                <a:tc>
                  <a:txBody>
                    <a:bodyPr/>
                    <a:lstStyle/>
                    <a:p>
                      <a:pPr marL="285750" indent="-285750">
                        <a:buFont typeface="Arial" panose="020B0604020202020204" pitchFamily="34" charset="0"/>
                        <a:buChar char="•"/>
                      </a:pPr>
                      <a:r>
                        <a:rPr lang="en-IE" dirty="0" smtClean="0"/>
                        <a:t>Do ideas in each sentence flow together? </a:t>
                      </a:r>
                    </a:p>
                    <a:p>
                      <a:pPr marL="285750" indent="-285750">
                        <a:buFont typeface="Arial" panose="020B0604020202020204" pitchFamily="34" charset="0"/>
                        <a:buChar char="•"/>
                      </a:pPr>
                      <a:r>
                        <a:rPr lang="en-IE" dirty="0" smtClean="0"/>
                        <a:t>Do transitions between paragraphs show a connection?</a:t>
                      </a:r>
                    </a:p>
                    <a:p>
                      <a:pPr marL="285750" indent="-285750">
                        <a:buFont typeface="Arial" panose="020B0604020202020204" pitchFamily="34" charset="0"/>
                        <a:buChar char="•"/>
                      </a:pPr>
                      <a:r>
                        <a:rPr lang="en-IE" dirty="0" smtClean="0"/>
                        <a:t>Are sentences long/awkward?</a:t>
                      </a:r>
                    </a:p>
                  </a:txBody>
                  <a:tcPr/>
                </a:tc>
              </a:tr>
              <a:tr h="1066272">
                <a:tc>
                  <a:txBody>
                    <a:bodyPr/>
                    <a:lstStyle/>
                    <a:p>
                      <a:r>
                        <a:rPr lang="en-IE" dirty="0" smtClean="0"/>
                        <a:t>Referencing</a:t>
                      </a:r>
                      <a:endParaRPr lang="en-IE" dirty="0"/>
                    </a:p>
                  </a:txBody>
                  <a:tcPr/>
                </a:tc>
                <a:tc>
                  <a:txBody>
                    <a:bodyPr/>
                    <a:lstStyle/>
                    <a:p>
                      <a:pPr marL="457200" indent="-457200">
                        <a:buFont typeface="Arial" panose="020B0604020202020204" pitchFamily="34" charset="0"/>
                        <a:buChar char="•"/>
                      </a:pPr>
                      <a:r>
                        <a:rPr lang="en-GB" dirty="0" smtClean="0">
                          <a:cs typeface="Arial" panose="020B0604020202020204" pitchFamily="34" charset="0"/>
                        </a:rPr>
                        <a:t>Have you introduced paraphrased material and/or quotations and cited them correctly? </a:t>
                      </a:r>
                    </a:p>
                  </a:txBody>
                  <a:tcPr/>
                </a:tc>
              </a:tr>
            </a:tbl>
          </a:graphicData>
        </a:graphic>
      </p:graphicFrame>
    </p:spTree>
    <p:extLst>
      <p:ext uri="{BB962C8B-B14F-4D97-AF65-F5344CB8AC3E}">
        <p14:creationId xmlns:p14="http://schemas.microsoft.com/office/powerpoint/2010/main" val="26388479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sz="2000" dirty="0">
                <a:cs typeface="Arial" panose="020B0604020202020204" pitchFamily="34" charset="0"/>
              </a:rPr>
              <a:t>‘Part-time jobs can be perfect for a student if they do not interfere with school. </a:t>
            </a:r>
            <a:r>
              <a:rPr lang="en-GB" sz="2000" dirty="0" smtClean="0">
                <a:cs typeface="Arial" panose="020B0604020202020204" pitchFamily="34" charset="0"/>
              </a:rPr>
              <a:t>An </a:t>
            </a:r>
            <a:r>
              <a:rPr lang="en-GB" sz="2000" dirty="0">
                <a:cs typeface="Arial" panose="020B0604020202020204" pitchFamily="34" charset="0"/>
              </a:rPr>
              <a:t>employer should also offer flexibility with scheduling to accommodate major projects or extra-curricular activities for school. Some employers even offer incentive programs designed to encourage students to keep up their grades</a:t>
            </a:r>
            <a:r>
              <a:rPr lang="en-GB" sz="2000" dirty="0" smtClean="0">
                <a:cs typeface="Arial" panose="020B0604020202020204" pitchFamily="34" charset="0"/>
              </a:rPr>
              <a:t>.</a:t>
            </a:r>
          </a:p>
          <a:p>
            <a:endParaRPr lang="en-GB" sz="2000" dirty="0">
              <a:cs typeface="Arial" panose="020B0604020202020204" pitchFamily="34" charset="0"/>
            </a:endParaRPr>
          </a:p>
          <a:p>
            <a:r>
              <a:rPr lang="en-GB" sz="2000" dirty="0">
                <a:cs typeface="Arial" panose="020B0604020202020204" pitchFamily="34" charset="0"/>
              </a:rPr>
              <a:t>Students like having the craic with their friends in school and it has been shown that recreational time can help ease stress.’</a:t>
            </a:r>
          </a:p>
          <a:p>
            <a:endParaRPr lang="en-IE" dirty="0"/>
          </a:p>
        </p:txBody>
      </p:sp>
      <p:sp>
        <p:nvSpPr>
          <p:cNvPr id="2" name="Text Placeholder 1"/>
          <p:cNvSpPr>
            <a:spLocks noGrp="1"/>
          </p:cNvSpPr>
          <p:nvPr>
            <p:ph type="body" sz="quarter" idx="10"/>
          </p:nvPr>
        </p:nvSpPr>
        <p:spPr/>
        <p:txBody>
          <a:bodyPr>
            <a:normAutofit/>
          </a:bodyPr>
          <a:lstStyle/>
          <a:p>
            <a:r>
              <a:rPr lang="en-IE" sz="2800" dirty="0" smtClean="0"/>
              <a:t>Revising Example</a:t>
            </a:r>
            <a:endParaRPr lang="en-IE" sz="2800" dirty="0"/>
          </a:p>
        </p:txBody>
      </p:sp>
    </p:spTree>
    <p:extLst>
      <p:ext uri="{BB962C8B-B14F-4D97-AF65-F5344CB8AC3E}">
        <p14:creationId xmlns:p14="http://schemas.microsoft.com/office/powerpoint/2010/main" val="18217189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928240" y="5130339"/>
            <a:ext cx="2058165" cy="1077218"/>
            <a:chOff x="6499514" y="228600"/>
            <a:chExt cx="2412421" cy="1102669"/>
          </a:xfrm>
        </p:grpSpPr>
        <p:sp>
          <p:nvSpPr>
            <p:cNvPr id="14" name="TextBox 13" descr="Textbox pointing out where the edit inserts a reference." title="Citing"/>
            <p:cNvSpPr txBox="1"/>
            <p:nvPr/>
          </p:nvSpPr>
          <p:spPr>
            <a:xfrm>
              <a:off x="6842413" y="228600"/>
              <a:ext cx="2069522" cy="1102669"/>
            </a:xfrm>
            <a:prstGeom prst="rect">
              <a:avLst/>
            </a:prstGeom>
            <a:solidFill>
              <a:schemeClr val="bg1"/>
            </a:solidFill>
            <a:ln>
              <a:solidFill>
                <a:schemeClr val="accent1"/>
              </a:solidFill>
            </a:ln>
          </p:spPr>
          <p:txBody>
            <a:bodyPr wrap="square" rtlCol="0">
              <a:spAutoFit/>
            </a:bodyPr>
            <a:lstStyle/>
            <a:p>
              <a:pPr defTabSz="457200"/>
              <a:r>
                <a:rPr lang="en-GB" sz="1600" i="1" dirty="0" smtClean="0">
                  <a:solidFill>
                    <a:srgbClr val="FF7F01"/>
                  </a:solidFill>
                  <a:cs typeface="Arial" panose="020B0604020202020204" pitchFamily="34" charset="0"/>
                </a:rPr>
                <a:t>CITING: reference for the data used to back up the point</a:t>
              </a:r>
              <a:endParaRPr lang="en-GB" sz="1600" dirty="0">
                <a:solidFill>
                  <a:srgbClr val="FF7F01"/>
                </a:solidFill>
                <a:cs typeface="Arial" panose="020B0604020202020204" pitchFamily="34" charset="0"/>
              </a:endParaRPr>
            </a:p>
          </p:txBody>
        </p:sp>
        <p:cxnSp>
          <p:nvCxnSpPr>
            <p:cNvPr id="15" name="Straight Arrow Connector 14"/>
            <p:cNvCxnSpPr/>
            <p:nvPr/>
          </p:nvCxnSpPr>
          <p:spPr>
            <a:xfrm flipH="1">
              <a:off x="6499514" y="609600"/>
              <a:ext cx="342900" cy="9435"/>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6535883" y="4664208"/>
            <a:ext cx="2450522" cy="369332"/>
            <a:chOff x="6499514" y="228600"/>
            <a:chExt cx="2450522" cy="369332"/>
          </a:xfrm>
        </p:grpSpPr>
        <p:sp>
          <p:nvSpPr>
            <p:cNvPr id="11" name="TextBox 10" descr="Textbox showing where the edit removes slang from the writing." title="Voice"/>
            <p:cNvSpPr txBox="1"/>
            <p:nvPr/>
          </p:nvSpPr>
          <p:spPr>
            <a:xfrm>
              <a:off x="6880514" y="228600"/>
              <a:ext cx="2069522" cy="369332"/>
            </a:xfrm>
            <a:prstGeom prst="rect">
              <a:avLst/>
            </a:prstGeom>
            <a:solidFill>
              <a:schemeClr val="bg1"/>
            </a:solidFill>
            <a:ln>
              <a:solidFill>
                <a:schemeClr val="accent1"/>
              </a:solidFill>
            </a:ln>
          </p:spPr>
          <p:txBody>
            <a:bodyPr wrap="square" rtlCol="0">
              <a:spAutoFit/>
            </a:bodyPr>
            <a:lstStyle/>
            <a:p>
              <a:pPr defTabSz="457200"/>
              <a:r>
                <a:rPr lang="en-GB" i="1" dirty="0" smtClean="0">
                  <a:solidFill>
                    <a:srgbClr val="00B050"/>
                  </a:solidFill>
                  <a:cs typeface="Arial" panose="020B0604020202020204" pitchFamily="34" charset="0"/>
                </a:rPr>
                <a:t>VOICE: slang</a:t>
              </a:r>
              <a:endParaRPr lang="en-GB" dirty="0">
                <a:solidFill>
                  <a:srgbClr val="00B050"/>
                </a:solidFill>
                <a:cs typeface="Arial" panose="020B0604020202020204" pitchFamily="34" charset="0"/>
              </a:endParaRPr>
            </a:p>
          </p:txBody>
        </p:sp>
        <p:cxnSp>
          <p:nvCxnSpPr>
            <p:cNvPr id="12" name="Straight Arrow Connector 11"/>
            <p:cNvCxnSpPr/>
            <p:nvPr/>
          </p:nvCxnSpPr>
          <p:spPr>
            <a:xfrm flipH="1">
              <a:off x="6499514" y="457200"/>
              <a:ext cx="381000" cy="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6" descr="Textbox showing how the edit can help connect paragrpahs." title="Cohesion (2)"/>
          <p:cNvGrpSpPr/>
          <p:nvPr/>
        </p:nvGrpSpPr>
        <p:grpSpPr>
          <a:xfrm>
            <a:off x="6372200" y="3053845"/>
            <a:ext cx="2450522" cy="1181100"/>
            <a:chOff x="6499514" y="228600"/>
            <a:chExt cx="2450522" cy="1181100"/>
          </a:xfrm>
        </p:grpSpPr>
        <p:sp>
          <p:nvSpPr>
            <p:cNvPr id="8" name="TextBox 7"/>
            <p:cNvSpPr txBox="1"/>
            <p:nvPr/>
          </p:nvSpPr>
          <p:spPr>
            <a:xfrm>
              <a:off x="6880514" y="228600"/>
              <a:ext cx="2069522" cy="923330"/>
            </a:xfrm>
            <a:prstGeom prst="rect">
              <a:avLst/>
            </a:prstGeom>
            <a:solidFill>
              <a:schemeClr val="bg1"/>
            </a:solidFill>
            <a:ln>
              <a:solidFill>
                <a:schemeClr val="accent1"/>
              </a:solidFill>
            </a:ln>
          </p:spPr>
          <p:txBody>
            <a:bodyPr wrap="square" rtlCol="0">
              <a:spAutoFit/>
            </a:bodyPr>
            <a:lstStyle/>
            <a:p>
              <a:pPr defTabSz="457200"/>
              <a:r>
                <a:rPr lang="en-GB" i="1" dirty="0" smtClean="0">
                  <a:solidFill>
                    <a:srgbClr val="FF0000"/>
                  </a:solidFill>
                  <a:cs typeface="Arial" panose="020B0604020202020204" pitchFamily="34" charset="0"/>
                </a:rPr>
                <a:t>COHESION: connection to next paragraph</a:t>
              </a:r>
              <a:endParaRPr lang="en-GB" dirty="0">
                <a:solidFill>
                  <a:srgbClr val="FF0000"/>
                </a:solidFill>
                <a:cs typeface="Arial" panose="020B0604020202020204" pitchFamily="34" charset="0"/>
              </a:endParaRPr>
            </a:p>
          </p:txBody>
        </p:sp>
        <p:cxnSp>
          <p:nvCxnSpPr>
            <p:cNvPr id="9" name="Straight Arrow Connector 8"/>
            <p:cNvCxnSpPr/>
            <p:nvPr/>
          </p:nvCxnSpPr>
          <p:spPr>
            <a:xfrm flipH="1">
              <a:off x="6499514" y="990600"/>
              <a:ext cx="342900" cy="41910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6629400" y="914400"/>
            <a:ext cx="2450522" cy="1200329"/>
            <a:chOff x="6499514" y="228600"/>
            <a:chExt cx="2450522" cy="1200329"/>
          </a:xfrm>
        </p:grpSpPr>
        <p:sp>
          <p:nvSpPr>
            <p:cNvPr id="5" name="TextBox 4" descr="Text box pointing out where the paragraph becomes more cohesive." title="Cohesion"/>
            <p:cNvSpPr txBox="1"/>
            <p:nvPr/>
          </p:nvSpPr>
          <p:spPr>
            <a:xfrm>
              <a:off x="6880514" y="228600"/>
              <a:ext cx="2069522" cy="1200329"/>
            </a:xfrm>
            <a:prstGeom prst="rect">
              <a:avLst/>
            </a:prstGeom>
            <a:solidFill>
              <a:schemeClr val="bg1"/>
            </a:solidFill>
            <a:ln>
              <a:solidFill>
                <a:schemeClr val="accent1"/>
              </a:solidFill>
            </a:ln>
          </p:spPr>
          <p:txBody>
            <a:bodyPr wrap="square" rtlCol="0">
              <a:spAutoFit/>
            </a:bodyPr>
            <a:lstStyle/>
            <a:p>
              <a:pPr defTabSz="457200"/>
              <a:r>
                <a:rPr lang="en-GB" i="1" dirty="0" smtClean="0">
                  <a:solidFill>
                    <a:srgbClr val="FF0000"/>
                  </a:solidFill>
                  <a:cs typeface="Arial" panose="020B0604020202020204" pitchFamily="34" charset="0"/>
                </a:rPr>
                <a:t>COHESION: Moving from students to employers</a:t>
              </a:r>
              <a:endParaRPr lang="en-GB" dirty="0">
                <a:solidFill>
                  <a:srgbClr val="FF0000"/>
                </a:solidFill>
                <a:cs typeface="Arial" panose="020B0604020202020204" pitchFamily="34" charset="0"/>
              </a:endParaRPr>
            </a:p>
          </p:txBody>
        </p:sp>
        <p:cxnSp>
          <p:nvCxnSpPr>
            <p:cNvPr id="6" name="Straight Arrow Connector 5"/>
            <p:cNvCxnSpPr/>
            <p:nvPr/>
          </p:nvCxnSpPr>
          <p:spPr>
            <a:xfrm flipH="1">
              <a:off x="6499514" y="990600"/>
              <a:ext cx="342900" cy="4191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sz="quarter" idx="11"/>
          </p:nvPr>
        </p:nvSpPr>
        <p:spPr>
          <a:xfrm>
            <a:off x="573977" y="1268760"/>
            <a:ext cx="6398840" cy="4722244"/>
          </a:xfrm>
        </p:spPr>
        <p:txBody>
          <a:bodyPr>
            <a:noAutofit/>
          </a:bodyPr>
          <a:lstStyle/>
          <a:p>
            <a:r>
              <a:rPr lang="en-GB" sz="2000" dirty="0">
                <a:solidFill>
                  <a:srgbClr val="103154"/>
                </a:solidFill>
                <a:cs typeface="Arial" panose="020B0604020202020204" pitchFamily="34" charset="0"/>
              </a:rPr>
              <a:t>Part-time jobs can be perfect for a student if they do not interfere with school. </a:t>
            </a:r>
            <a:r>
              <a:rPr lang="en-GB" sz="2000" dirty="0" smtClean="0">
                <a:solidFill>
                  <a:srgbClr val="FF0000"/>
                </a:solidFill>
                <a:cs typeface="Arial" panose="020B0604020202020204" pitchFamily="34" charset="0"/>
              </a:rPr>
              <a:t>All employers </a:t>
            </a:r>
            <a:r>
              <a:rPr lang="en-GB" sz="2000" dirty="0">
                <a:solidFill>
                  <a:srgbClr val="FF0000"/>
                </a:solidFill>
                <a:cs typeface="Arial" panose="020B0604020202020204" pitchFamily="34" charset="0"/>
              </a:rPr>
              <a:t>must follow the state and federal regulations for employing </a:t>
            </a:r>
            <a:r>
              <a:rPr lang="en-GB" sz="2000" dirty="0" smtClean="0">
                <a:solidFill>
                  <a:srgbClr val="FF0000"/>
                </a:solidFill>
                <a:cs typeface="Arial" panose="020B0604020202020204" pitchFamily="34" charset="0"/>
              </a:rPr>
              <a:t>minors (Walsh 2009). </a:t>
            </a:r>
            <a:r>
              <a:rPr lang="en-GB" sz="2000" dirty="0">
                <a:solidFill>
                  <a:srgbClr val="103154"/>
                </a:solidFill>
                <a:cs typeface="Arial" panose="020B0604020202020204" pitchFamily="34" charset="0"/>
              </a:rPr>
              <a:t>An employer should also offer flexibility with scheduling to accommodate major projects or extra-curricular activities for school. Some employers even offer incentive programs designed to encourage students to keep up their </a:t>
            </a:r>
            <a:r>
              <a:rPr lang="en-GB" sz="2000" dirty="0" smtClean="0">
                <a:solidFill>
                  <a:srgbClr val="103154"/>
                </a:solidFill>
                <a:cs typeface="Arial" panose="020B0604020202020204" pitchFamily="34" charset="0"/>
              </a:rPr>
              <a:t>grades (Grady 2012). </a:t>
            </a:r>
            <a:endParaRPr lang="en-GB" sz="2000" dirty="0">
              <a:solidFill>
                <a:srgbClr val="103154"/>
              </a:solidFill>
              <a:cs typeface="Arial" panose="020B0604020202020204" pitchFamily="34" charset="0"/>
            </a:endParaRPr>
          </a:p>
          <a:p>
            <a:r>
              <a:rPr lang="en-GB" sz="2000" dirty="0" smtClean="0">
                <a:solidFill>
                  <a:srgbClr val="FF0000"/>
                </a:solidFill>
                <a:cs typeface="Arial" panose="020B0604020202020204" pitchFamily="34" charset="0"/>
              </a:rPr>
              <a:t>However, studies </a:t>
            </a:r>
            <a:r>
              <a:rPr lang="en-GB" sz="2000" dirty="0">
                <a:solidFill>
                  <a:srgbClr val="FF0000"/>
                </a:solidFill>
                <a:cs typeface="Arial" panose="020B0604020202020204" pitchFamily="34" charset="0"/>
              </a:rPr>
              <a:t>suggest working increases stress in students (Li </a:t>
            </a:r>
            <a:r>
              <a:rPr lang="en-GB" sz="2000" i="1" dirty="0">
                <a:solidFill>
                  <a:srgbClr val="FF0000"/>
                </a:solidFill>
                <a:cs typeface="Arial" panose="020B0604020202020204" pitchFamily="34" charset="0"/>
              </a:rPr>
              <a:t>et al</a:t>
            </a:r>
            <a:r>
              <a:rPr lang="en-GB" sz="2000" dirty="0">
                <a:solidFill>
                  <a:srgbClr val="FF0000"/>
                </a:solidFill>
                <a:cs typeface="Arial" panose="020B0604020202020204" pitchFamily="34" charset="0"/>
              </a:rPr>
              <a:t>., 2015</a:t>
            </a:r>
            <a:r>
              <a:rPr lang="en-GB" sz="2000" dirty="0" smtClean="0">
                <a:solidFill>
                  <a:srgbClr val="FF0000"/>
                </a:solidFill>
                <a:cs typeface="Arial" panose="020B0604020202020204" pitchFamily="34" charset="0"/>
              </a:rPr>
              <a:t>).</a:t>
            </a:r>
            <a:r>
              <a:rPr lang="en-GB" sz="2000" dirty="0">
                <a:solidFill>
                  <a:srgbClr val="103154"/>
                </a:solidFill>
                <a:cs typeface="Arial" panose="020B0604020202020204" pitchFamily="34" charset="0"/>
              </a:rPr>
              <a:t> </a:t>
            </a:r>
            <a:r>
              <a:rPr lang="en-GB" sz="2000" dirty="0" smtClean="0">
                <a:solidFill>
                  <a:srgbClr val="103154"/>
                </a:solidFill>
                <a:cs typeface="Arial" panose="020B0604020202020204" pitchFamily="34" charset="0"/>
              </a:rPr>
              <a:t>This </a:t>
            </a:r>
            <a:r>
              <a:rPr lang="en-GB" sz="2000" dirty="0">
                <a:solidFill>
                  <a:srgbClr val="103154"/>
                </a:solidFill>
                <a:cs typeface="Arial" panose="020B0604020202020204" pitchFamily="34" charset="0"/>
              </a:rPr>
              <a:t>occurs because students </a:t>
            </a:r>
            <a:r>
              <a:rPr lang="en-GB" sz="2000" dirty="0" smtClean="0">
                <a:solidFill>
                  <a:srgbClr val="00B050"/>
                </a:solidFill>
                <a:cs typeface="Arial" panose="020B0604020202020204" pitchFamily="34" charset="0"/>
              </a:rPr>
              <a:t>enjoy interacting </a:t>
            </a:r>
            <a:r>
              <a:rPr lang="en-GB" sz="2000" dirty="0" smtClean="0">
                <a:solidFill>
                  <a:srgbClr val="103154"/>
                </a:solidFill>
                <a:cs typeface="Arial" panose="020B0604020202020204" pitchFamily="34" charset="0"/>
              </a:rPr>
              <a:t>with </a:t>
            </a:r>
            <a:r>
              <a:rPr lang="en-GB" sz="2000" dirty="0">
                <a:solidFill>
                  <a:srgbClr val="103154"/>
                </a:solidFill>
                <a:cs typeface="Arial" panose="020B0604020202020204" pitchFamily="34" charset="0"/>
              </a:rPr>
              <a:t>their friends after school and </a:t>
            </a:r>
            <a:r>
              <a:rPr lang="en-GB" sz="2000" dirty="0">
                <a:solidFill>
                  <a:srgbClr val="FF7F01"/>
                </a:solidFill>
                <a:cs typeface="Arial" panose="020B0604020202020204" pitchFamily="34" charset="0"/>
              </a:rPr>
              <a:t>it has been shown that this recreational time can help ease </a:t>
            </a:r>
            <a:r>
              <a:rPr lang="en-GB" sz="2000" dirty="0" smtClean="0">
                <a:solidFill>
                  <a:srgbClr val="FF7F01"/>
                </a:solidFill>
                <a:cs typeface="Arial" panose="020B0604020202020204" pitchFamily="34" charset="0"/>
              </a:rPr>
              <a:t>stress (Byrne et al 2008).</a:t>
            </a:r>
            <a:endParaRPr lang="en-GB" sz="2000" dirty="0">
              <a:solidFill>
                <a:srgbClr val="103154"/>
              </a:solidFill>
              <a:cs typeface="Arial" panose="020B0604020202020204" pitchFamily="34" charset="0"/>
            </a:endParaRPr>
          </a:p>
        </p:txBody>
      </p:sp>
      <p:sp>
        <p:nvSpPr>
          <p:cNvPr id="2" name="Text Placeholder 1"/>
          <p:cNvSpPr>
            <a:spLocks noGrp="1"/>
          </p:cNvSpPr>
          <p:nvPr>
            <p:ph type="body" sz="quarter" idx="10"/>
          </p:nvPr>
        </p:nvSpPr>
        <p:spPr>
          <a:xfrm>
            <a:off x="568411" y="524322"/>
            <a:ext cx="6441989" cy="780156"/>
          </a:xfrm>
        </p:spPr>
        <p:txBody>
          <a:bodyPr>
            <a:normAutofit/>
          </a:bodyPr>
          <a:lstStyle/>
          <a:p>
            <a:r>
              <a:rPr lang="en-IE" sz="2800" dirty="0" smtClean="0"/>
              <a:t>Revising Solution</a:t>
            </a:r>
            <a:endParaRPr lang="en-IE" sz="2800" dirty="0"/>
          </a:p>
          <a:p>
            <a:endParaRPr lang="en-IE" dirty="0"/>
          </a:p>
        </p:txBody>
      </p:sp>
    </p:spTree>
    <p:extLst>
      <p:ext uri="{BB962C8B-B14F-4D97-AF65-F5344CB8AC3E}">
        <p14:creationId xmlns:p14="http://schemas.microsoft.com/office/powerpoint/2010/main" val="191921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CU library guide to the Harvard Style of citing and referencing" title="Citing and Referencing Guid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725" t="13817" b="15225"/>
          <a:stretch/>
        </p:blipFill>
        <p:spPr bwMode="auto">
          <a:xfrm>
            <a:off x="3480808" y="3861048"/>
            <a:ext cx="3312368" cy="2497937"/>
          </a:xfrm>
          <a:prstGeom prst="rect">
            <a:avLst/>
          </a:prstGeom>
          <a:noFill/>
          <a:ln w="2857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3" name="Content Placeholder 2"/>
          <p:cNvSpPr>
            <a:spLocks noGrp="1"/>
          </p:cNvSpPr>
          <p:nvPr>
            <p:ph idx="1"/>
          </p:nvPr>
        </p:nvSpPr>
        <p:spPr>
          <a:xfrm>
            <a:off x="611499" y="1268760"/>
            <a:ext cx="6768813" cy="2592288"/>
          </a:xfrm>
        </p:spPr>
        <p:txBody>
          <a:bodyPr>
            <a:normAutofit fontScale="77500" lnSpcReduction="20000"/>
          </a:bodyPr>
          <a:lstStyle/>
          <a:p>
            <a:r>
              <a:rPr lang="en-GB" dirty="0" smtClean="0"/>
              <a:t> </a:t>
            </a:r>
            <a:r>
              <a:rPr lang="en-GB" dirty="0" smtClean="0">
                <a:ea typeface="Calibri"/>
                <a:cs typeface="Arial" panose="020B0604020202020204" pitchFamily="34" charset="0"/>
              </a:rPr>
              <a:t>Library Resources:</a:t>
            </a:r>
          </a:p>
          <a:p>
            <a:endParaRPr lang="en-GB" dirty="0" smtClean="0">
              <a:ea typeface="Calibri"/>
              <a:cs typeface="Arial" panose="020B0604020202020204" pitchFamily="34" charset="0"/>
            </a:endParaRPr>
          </a:p>
          <a:p>
            <a:pPr lvl="2">
              <a:lnSpc>
                <a:spcPct val="115000"/>
              </a:lnSpc>
              <a:spcAft>
                <a:spcPts val="1000"/>
              </a:spcAft>
              <a:buFont typeface="Symbol"/>
              <a:buChar char=""/>
              <a:tabLst>
                <a:tab pos="457200" algn="l"/>
              </a:tabLst>
            </a:pPr>
            <a:r>
              <a:rPr lang="en-GB" dirty="0" smtClean="0">
                <a:solidFill>
                  <a:srgbClr val="000000"/>
                </a:solidFill>
                <a:latin typeface="+mj-lt"/>
                <a:ea typeface="Calibri"/>
                <a:cs typeface="Arial" panose="020B0604020202020204" pitchFamily="34" charset="0"/>
              </a:rPr>
              <a:t>Citing and referencing workshops</a:t>
            </a:r>
          </a:p>
          <a:p>
            <a:pPr lvl="2">
              <a:lnSpc>
                <a:spcPct val="115000"/>
              </a:lnSpc>
              <a:spcAft>
                <a:spcPts val="1000"/>
              </a:spcAft>
              <a:buFont typeface="Symbol"/>
              <a:buChar char=""/>
              <a:tabLst>
                <a:tab pos="457200" algn="l"/>
              </a:tabLst>
            </a:pPr>
            <a:r>
              <a:rPr lang="en-GB" dirty="0" smtClean="0">
                <a:solidFill>
                  <a:srgbClr val="000000"/>
                </a:solidFill>
                <a:latin typeface="+mj-lt"/>
                <a:ea typeface="Calibri"/>
                <a:cs typeface="Arial" panose="020B0604020202020204" pitchFamily="34" charset="0"/>
              </a:rPr>
              <a:t>LETS cite e-tutorial</a:t>
            </a:r>
          </a:p>
          <a:p>
            <a:pPr lvl="2">
              <a:lnSpc>
                <a:spcPct val="115000"/>
              </a:lnSpc>
              <a:spcAft>
                <a:spcPts val="1000"/>
              </a:spcAft>
              <a:buFont typeface="Symbol"/>
              <a:buChar char=""/>
              <a:tabLst>
                <a:tab pos="457200" algn="l"/>
              </a:tabLst>
            </a:pPr>
            <a:r>
              <a:rPr lang="en-GB" dirty="0" smtClean="0">
                <a:solidFill>
                  <a:srgbClr val="000000"/>
                </a:solidFill>
                <a:latin typeface="+mj-lt"/>
                <a:ea typeface="Calibri"/>
                <a:cs typeface="Arial" panose="020B0604020202020204" pitchFamily="34" charset="0"/>
              </a:rPr>
              <a:t>Library guide to Harvard Style of citing and referencing</a:t>
            </a:r>
          </a:p>
          <a:p>
            <a:pPr lvl="3">
              <a:lnSpc>
                <a:spcPct val="115000"/>
              </a:lnSpc>
              <a:spcAft>
                <a:spcPts val="1000"/>
              </a:spcAft>
              <a:buFont typeface="Symbol"/>
              <a:buChar char=""/>
              <a:tabLst>
                <a:tab pos="457200" algn="l"/>
              </a:tabLst>
            </a:pPr>
            <a:endParaRPr lang="en-GB" dirty="0" smtClean="0">
              <a:latin typeface="Calibri"/>
              <a:ea typeface="Calibri"/>
              <a:cs typeface="Times New Roman"/>
            </a:endParaRPr>
          </a:p>
          <a:p>
            <a:pPr lvl="0">
              <a:lnSpc>
                <a:spcPct val="115000"/>
              </a:lnSpc>
              <a:spcAft>
                <a:spcPts val="1000"/>
              </a:spcAft>
              <a:buFont typeface="Symbol"/>
              <a:buChar char=""/>
              <a:tabLst>
                <a:tab pos="457200" algn="l"/>
              </a:tabLst>
            </a:pPr>
            <a:endParaRPr lang="en-IE" dirty="0"/>
          </a:p>
        </p:txBody>
      </p:sp>
      <p:sp>
        <p:nvSpPr>
          <p:cNvPr id="2" name="Title 1"/>
          <p:cNvSpPr>
            <a:spLocks noGrp="1"/>
          </p:cNvSpPr>
          <p:nvPr>
            <p:ph type="title"/>
          </p:nvPr>
        </p:nvSpPr>
        <p:spPr>
          <a:xfrm>
            <a:off x="611560" y="548680"/>
            <a:ext cx="6781800" cy="533400"/>
          </a:xfrm>
        </p:spPr>
        <p:txBody>
          <a:bodyPr/>
          <a:lstStyle/>
          <a:p>
            <a:pPr algn="l"/>
            <a:r>
              <a:rPr lang="en-IE" sz="2800" b="1" dirty="0" smtClean="0">
                <a:solidFill>
                  <a:srgbClr val="000000"/>
                </a:solidFill>
              </a:rPr>
              <a:t>Step 7: Referencing</a:t>
            </a:r>
            <a:endParaRPr lang="en-IE" sz="2800" b="1" dirty="0">
              <a:solidFill>
                <a:srgbClr val="000000"/>
              </a:solidFill>
            </a:endParaRPr>
          </a:p>
        </p:txBody>
      </p:sp>
    </p:spTree>
    <p:extLst>
      <p:ext uri="{BB962C8B-B14F-4D97-AF65-F5344CB8AC3E}">
        <p14:creationId xmlns:p14="http://schemas.microsoft.com/office/powerpoint/2010/main" val="33931023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of a series of steps on a staircase." title="Stai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8384" y="2852936"/>
            <a:ext cx="3010183" cy="2638052"/>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683568" y="1556792"/>
            <a:ext cx="3168476" cy="3816771"/>
          </a:xfrm>
        </p:spPr>
        <p:txBody>
          <a:bodyPr>
            <a:normAutofit fontScale="92500" lnSpcReduction="10000"/>
          </a:bodyPr>
          <a:lstStyle/>
          <a:p>
            <a:pPr marL="457200" indent="-457200">
              <a:buFont typeface="+mj-lt"/>
              <a:buAutoNum type="arabicPeriod"/>
            </a:pPr>
            <a:r>
              <a:rPr lang="en-IE" sz="3100" dirty="0" smtClean="0"/>
              <a:t>Analyse</a:t>
            </a:r>
          </a:p>
          <a:p>
            <a:pPr marL="457200" indent="-457200">
              <a:buFont typeface="+mj-lt"/>
              <a:buAutoNum type="arabicPeriod"/>
            </a:pPr>
            <a:r>
              <a:rPr lang="en-IE" sz="3100" dirty="0" smtClean="0"/>
              <a:t>Brainstorm</a:t>
            </a:r>
          </a:p>
          <a:p>
            <a:pPr marL="457200" indent="-457200">
              <a:buFont typeface="+mj-lt"/>
              <a:buAutoNum type="arabicPeriod"/>
            </a:pPr>
            <a:r>
              <a:rPr lang="en-IE" sz="3100" dirty="0" smtClean="0"/>
              <a:t>Research</a:t>
            </a:r>
          </a:p>
          <a:p>
            <a:pPr marL="457200" indent="-457200">
              <a:buFont typeface="+mj-lt"/>
              <a:buAutoNum type="arabicPeriod"/>
            </a:pPr>
            <a:r>
              <a:rPr lang="en-IE" sz="3100" dirty="0" smtClean="0"/>
              <a:t>Plan of attack</a:t>
            </a:r>
          </a:p>
          <a:p>
            <a:pPr marL="457200" indent="-457200">
              <a:buFont typeface="+mj-lt"/>
              <a:buAutoNum type="arabicPeriod"/>
            </a:pPr>
            <a:r>
              <a:rPr lang="en-IE" sz="3100" dirty="0" smtClean="0"/>
              <a:t>First draft</a:t>
            </a:r>
          </a:p>
          <a:p>
            <a:pPr marL="457200" indent="-457200">
              <a:buFont typeface="+mj-lt"/>
              <a:buAutoNum type="arabicPeriod"/>
            </a:pPr>
            <a:r>
              <a:rPr lang="en-IE" sz="3100" dirty="0" smtClean="0"/>
              <a:t>Revise and edit</a:t>
            </a:r>
          </a:p>
          <a:p>
            <a:pPr marL="457200" indent="-457200">
              <a:buFont typeface="+mj-lt"/>
              <a:buAutoNum type="arabicPeriod"/>
            </a:pPr>
            <a:r>
              <a:rPr lang="en-IE" sz="3100" dirty="0" smtClean="0"/>
              <a:t>References</a:t>
            </a:r>
          </a:p>
          <a:p>
            <a:pPr marL="457200" indent="-457200">
              <a:buFont typeface="+mj-lt"/>
              <a:buAutoNum type="arabicPeriod"/>
            </a:pPr>
            <a:endParaRPr lang="en-IE" dirty="0" smtClean="0"/>
          </a:p>
          <a:p>
            <a:pPr marL="457200" indent="-457200">
              <a:buFont typeface="+mj-lt"/>
              <a:buAutoNum type="arabicPeriod"/>
            </a:pPr>
            <a:endParaRPr lang="en-IE" dirty="0"/>
          </a:p>
        </p:txBody>
      </p:sp>
      <p:sp>
        <p:nvSpPr>
          <p:cNvPr id="2" name="Title 1"/>
          <p:cNvSpPr>
            <a:spLocks noGrp="1"/>
          </p:cNvSpPr>
          <p:nvPr>
            <p:ph type="title"/>
          </p:nvPr>
        </p:nvSpPr>
        <p:spPr>
          <a:xfrm>
            <a:off x="539552" y="548680"/>
            <a:ext cx="6781800" cy="533400"/>
          </a:xfrm>
        </p:spPr>
        <p:txBody>
          <a:bodyPr/>
          <a:lstStyle/>
          <a:p>
            <a:pPr algn="l"/>
            <a:r>
              <a:rPr lang="en-IE" sz="2800" b="1" dirty="0" smtClean="0">
                <a:solidFill>
                  <a:srgbClr val="000000"/>
                </a:solidFill>
              </a:rPr>
              <a:t>Summary: 7 Steps to Success</a:t>
            </a:r>
            <a:endParaRPr lang="en-IE" sz="2800" b="1" dirty="0">
              <a:solidFill>
                <a:srgbClr val="000000"/>
              </a:solidFill>
            </a:endParaRPr>
          </a:p>
        </p:txBody>
      </p:sp>
    </p:spTree>
    <p:extLst>
      <p:ext uri="{BB962C8B-B14F-4D97-AF65-F5344CB8AC3E}">
        <p14:creationId xmlns:p14="http://schemas.microsoft.com/office/powerpoint/2010/main" val="3063500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764704"/>
            <a:ext cx="6781800" cy="533400"/>
          </a:xfrm>
        </p:spPr>
        <p:txBody>
          <a:bodyPr/>
          <a:lstStyle/>
          <a:p>
            <a:pPr algn="l"/>
            <a:r>
              <a:rPr lang="en-IE" sz="2800" b="1" dirty="0" smtClean="0">
                <a:solidFill>
                  <a:srgbClr val="000000"/>
                </a:solidFill>
              </a:rPr>
              <a:t>Questions</a:t>
            </a:r>
            <a:endParaRPr lang="en-IE" sz="2800" b="1" dirty="0">
              <a:solidFill>
                <a:srgbClr val="000000"/>
              </a:solidFill>
            </a:endParaRPr>
          </a:p>
        </p:txBody>
      </p:sp>
      <p:pic>
        <p:nvPicPr>
          <p:cNvPr id="1026" name="Picture 2" descr="Image of a question mark." title="Question Mark"/>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1844824"/>
            <a:ext cx="3637870" cy="3880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625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descr="Textbox saying 'plan'" title="Plan"/>
          <p:cNvSpPr/>
          <p:nvPr/>
        </p:nvSpPr>
        <p:spPr bwMode="auto">
          <a:xfrm>
            <a:off x="4665476" y="2041005"/>
            <a:ext cx="1541239" cy="1001564"/>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IE" sz="2400" dirty="0" smtClean="0">
                <a:latin typeface="Arial" charset="0"/>
                <a:ea typeface="ヒラギノ角ゴ Pro W3" pitchFamily="1" charset="-128"/>
              </a:rPr>
              <a:t>Plan of attack</a:t>
            </a:r>
            <a:endParaRPr kumimoji="0" lang="en-IE"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14" name="Rectangle 13" descr="Textbox saying 'analyse the question'" title="Analyse"/>
          <p:cNvSpPr/>
          <p:nvPr/>
        </p:nvSpPr>
        <p:spPr bwMode="auto">
          <a:xfrm>
            <a:off x="683568" y="4090168"/>
            <a:ext cx="1757264" cy="1139032"/>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IE" sz="2400" dirty="0" smtClean="0">
                <a:latin typeface="Arial" charset="0"/>
                <a:ea typeface="ヒラギノ角ゴ Pro W3" pitchFamily="1" charset="-128"/>
              </a:rPr>
              <a:t>Choose + analyse question</a:t>
            </a:r>
            <a:endParaRPr kumimoji="0" lang="en-IE"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13" name="Rectangle 12" descr="Textbox saying 'research'" title="Research"/>
          <p:cNvSpPr/>
          <p:nvPr/>
        </p:nvSpPr>
        <p:spPr bwMode="auto">
          <a:xfrm>
            <a:off x="4932040" y="4907074"/>
            <a:ext cx="1541239" cy="1001564"/>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IE" sz="2400" dirty="0" smtClean="0">
                <a:latin typeface="Arial" charset="0"/>
                <a:ea typeface="ヒラギノ角ゴ Pro W3" pitchFamily="1" charset="-128"/>
              </a:rPr>
              <a:t>Research</a:t>
            </a:r>
            <a:endParaRPr kumimoji="0" lang="en-IE"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12" name="Rectangle 11" descr="Textbox saying 'edit'" title="Edit"/>
          <p:cNvSpPr/>
          <p:nvPr/>
        </p:nvSpPr>
        <p:spPr bwMode="auto">
          <a:xfrm>
            <a:off x="2699792" y="5301208"/>
            <a:ext cx="1541239" cy="1001564"/>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IE" sz="2400" dirty="0" smtClean="0">
                <a:latin typeface="Arial" charset="0"/>
                <a:ea typeface="ヒラギノ角ゴ Pro W3" pitchFamily="1" charset="-128"/>
              </a:rPr>
              <a:t>Revise &amp; Edit</a:t>
            </a:r>
            <a:endParaRPr kumimoji="0" lang="en-IE"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11" name="Rectangle 10" descr="Textbox saying 'first draft'" title="First draft"/>
          <p:cNvSpPr/>
          <p:nvPr/>
        </p:nvSpPr>
        <p:spPr bwMode="auto">
          <a:xfrm>
            <a:off x="2915816" y="3489659"/>
            <a:ext cx="1656184" cy="1152128"/>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IE" sz="2400" b="0" i="0" u="none" strike="noStrike" cap="none" normalizeH="0" baseline="0" dirty="0" smtClean="0">
                <a:ln>
                  <a:noFill/>
                </a:ln>
                <a:solidFill>
                  <a:schemeClr val="tx1"/>
                </a:solidFill>
                <a:effectLst/>
                <a:latin typeface="Arial" charset="0"/>
                <a:ea typeface="ヒラギノ角ゴ Pro W3" pitchFamily="1" charset="-128"/>
              </a:rPr>
              <a:t>First draft</a:t>
            </a:r>
          </a:p>
        </p:txBody>
      </p:sp>
      <p:sp>
        <p:nvSpPr>
          <p:cNvPr id="5" name="Rectangle 4" descr="Textbox saying 'brainstorm'" title="Brainstorm"/>
          <p:cNvSpPr/>
          <p:nvPr/>
        </p:nvSpPr>
        <p:spPr bwMode="auto">
          <a:xfrm>
            <a:off x="5436096" y="3501008"/>
            <a:ext cx="1728192" cy="1008112"/>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IE" sz="2400" b="0" i="0" u="none" strike="noStrike" cap="none" normalizeH="0" baseline="0" dirty="0" smtClean="0">
                <a:ln>
                  <a:noFill/>
                </a:ln>
                <a:solidFill>
                  <a:schemeClr val="tx1"/>
                </a:solidFill>
                <a:effectLst/>
                <a:latin typeface="Arial" charset="0"/>
                <a:ea typeface="ヒラギノ角ゴ Pro W3" pitchFamily="1" charset="-128"/>
              </a:rPr>
              <a:t>Brainstorm</a:t>
            </a:r>
          </a:p>
        </p:txBody>
      </p:sp>
      <p:sp>
        <p:nvSpPr>
          <p:cNvPr id="4" name="Rectangle 3" descr="Text box saying 'references'" title="References"/>
          <p:cNvSpPr/>
          <p:nvPr/>
        </p:nvSpPr>
        <p:spPr bwMode="auto">
          <a:xfrm>
            <a:off x="683567" y="2204864"/>
            <a:ext cx="1757263" cy="1152128"/>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IE" sz="2400" dirty="0" smtClean="0">
                <a:solidFill>
                  <a:schemeClr val="tx1"/>
                </a:solidFill>
                <a:latin typeface="Arial" charset="0"/>
                <a:ea typeface="ヒラギノ角ゴ Pro W3" pitchFamily="1" charset="-128"/>
              </a:rPr>
              <a:t>References</a:t>
            </a:r>
            <a:endParaRPr kumimoji="0" lang="en-IE"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3" name="Content Placeholder 2"/>
          <p:cNvSpPr>
            <a:spLocks noGrp="1"/>
          </p:cNvSpPr>
          <p:nvPr>
            <p:ph idx="1"/>
          </p:nvPr>
        </p:nvSpPr>
        <p:spPr>
          <a:xfrm>
            <a:off x="632904" y="1441275"/>
            <a:ext cx="4896668" cy="576411"/>
          </a:xfrm>
        </p:spPr>
        <p:txBody>
          <a:bodyPr>
            <a:normAutofit fontScale="62500" lnSpcReduction="20000"/>
          </a:bodyPr>
          <a:lstStyle/>
          <a:p>
            <a:r>
              <a:rPr lang="en-IE" dirty="0" smtClean="0">
                <a:latin typeface="+mn-lt"/>
              </a:rPr>
              <a:t>Number these steps 1-7 in order:</a:t>
            </a:r>
            <a:endParaRPr lang="en-IE" dirty="0">
              <a:latin typeface="+mn-lt"/>
            </a:endParaRPr>
          </a:p>
        </p:txBody>
      </p:sp>
      <p:sp>
        <p:nvSpPr>
          <p:cNvPr id="2" name="Title 1"/>
          <p:cNvSpPr>
            <a:spLocks noGrp="1"/>
          </p:cNvSpPr>
          <p:nvPr>
            <p:ph type="title"/>
          </p:nvPr>
        </p:nvSpPr>
        <p:spPr>
          <a:xfrm>
            <a:off x="467544" y="476672"/>
            <a:ext cx="6781800" cy="533400"/>
          </a:xfrm>
        </p:spPr>
        <p:txBody>
          <a:bodyPr/>
          <a:lstStyle/>
          <a:p>
            <a:pPr algn="l"/>
            <a:r>
              <a:rPr lang="en-IE" sz="2800" b="1" dirty="0" smtClean="0">
                <a:solidFill>
                  <a:srgbClr val="000000"/>
                </a:solidFill>
              </a:rPr>
              <a:t>Steps</a:t>
            </a:r>
            <a:endParaRPr lang="en-IE" sz="2800" b="1" dirty="0">
              <a:solidFill>
                <a:srgbClr val="000000"/>
              </a:solidFill>
            </a:endParaRPr>
          </a:p>
        </p:txBody>
      </p:sp>
    </p:spTree>
    <p:extLst>
      <p:ext uri="{BB962C8B-B14F-4D97-AF65-F5344CB8AC3E}">
        <p14:creationId xmlns:p14="http://schemas.microsoft.com/office/powerpoint/2010/main" val="487252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of a series of steps on a staircase." title="Stai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8384" y="2852936"/>
            <a:ext cx="3010183" cy="2638052"/>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683568" y="1556792"/>
            <a:ext cx="3168476" cy="3816771"/>
          </a:xfrm>
        </p:spPr>
        <p:txBody>
          <a:bodyPr>
            <a:normAutofit fontScale="92500" lnSpcReduction="10000"/>
          </a:bodyPr>
          <a:lstStyle/>
          <a:p>
            <a:pPr marL="457200" indent="-457200">
              <a:buFont typeface="+mj-lt"/>
              <a:buAutoNum type="arabicPeriod"/>
            </a:pPr>
            <a:r>
              <a:rPr lang="en-IE" sz="3100" dirty="0" smtClean="0"/>
              <a:t>Analyse</a:t>
            </a:r>
          </a:p>
          <a:p>
            <a:pPr marL="457200" indent="-457200">
              <a:buFont typeface="+mj-lt"/>
              <a:buAutoNum type="arabicPeriod"/>
            </a:pPr>
            <a:r>
              <a:rPr lang="en-IE" sz="3100" dirty="0" smtClean="0"/>
              <a:t>Brainstorm</a:t>
            </a:r>
          </a:p>
          <a:p>
            <a:pPr marL="457200" indent="-457200">
              <a:buFont typeface="+mj-lt"/>
              <a:buAutoNum type="arabicPeriod"/>
            </a:pPr>
            <a:r>
              <a:rPr lang="en-IE" sz="3100" dirty="0" smtClean="0"/>
              <a:t>Research</a:t>
            </a:r>
          </a:p>
          <a:p>
            <a:pPr marL="457200" indent="-457200">
              <a:buFont typeface="+mj-lt"/>
              <a:buAutoNum type="arabicPeriod"/>
            </a:pPr>
            <a:r>
              <a:rPr lang="en-IE" sz="3100" dirty="0" smtClean="0"/>
              <a:t>Plan of attack</a:t>
            </a:r>
          </a:p>
          <a:p>
            <a:pPr marL="457200" indent="-457200">
              <a:buFont typeface="+mj-lt"/>
              <a:buAutoNum type="arabicPeriod"/>
            </a:pPr>
            <a:r>
              <a:rPr lang="en-IE" sz="3100" dirty="0" smtClean="0"/>
              <a:t>First draft</a:t>
            </a:r>
          </a:p>
          <a:p>
            <a:pPr marL="457200" indent="-457200">
              <a:buFont typeface="+mj-lt"/>
              <a:buAutoNum type="arabicPeriod"/>
            </a:pPr>
            <a:r>
              <a:rPr lang="en-IE" sz="3100" dirty="0" smtClean="0"/>
              <a:t>Revise and edit</a:t>
            </a:r>
          </a:p>
          <a:p>
            <a:pPr marL="457200" indent="-457200">
              <a:buFont typeface="+mj-lt"/>
              <a:buAutoNum type="arabicPeriod"/>
            </a:pPr>
            <a:r>
              <a:rPr lang="en-IE" sz="3100" dirty="0" smtClean="0"/>
              <a:t>References</a:t>
            </a:r>
          </a:p>
          <a:p>
            <a:pPr marL="457200" indent="-457200">
              <a:buFont typeface="+mj-lt"/>
              <a:buAutoNum type="arabicPeriod"/>
            </a:pPr>
            <a:endParaRPr lang="en-IE" dirty="0" smtClean="0"/>
          </a:p>
          <a:p>
            <a:pPr marL="457200" indent="-457200">
              <a:buFont typeface="+mj-lt"/>
              <a:buAutoNum type="arabicPeriod"/>
            </a:pPr>
            <a:endParaRPr lang="en-IE" dirty="0"/>
          </a:p>
        </p:txBody>
      </p:sp>
      <p:sp>
        <p:nvSpPr>
          <p:cNvPr id="2" name="Title 1"/>
          <p:cNvSpPr>
            <a:spLocks noGrp="1"/>
          </p:cNvSpPr>
          <p:nvPr>
            <p:ph type="title"/>
          </p:nvPr>
        </p:nvSpPr>
        <p:spPr>
          <a:xfrm>
            <a:off x="539552" y="548680"/>
            <a:ext cx="6781800" cy="533400"/>
          </a:xfrm>
        </p:spPr>
        <p:txBody>
          <a:bodyPr/>
          <a:lstStyle/>
          <a:p>
            <a:pPr algn="l"/>
            <a:r>
              <a:rPr lang="en-IE" sz="2800" b="1" dirty="0" smtClean="0">
                <a:solidFill>
                  <a:srgbClr val="000000"/>
                </a:solidFill>
              </a:rPr>
              <a:t>Summary: 7 Steps to Success</a:t>
            </a:r>
            <a:endParaRPr lang="en-IE" sz="2800" b="1" dirty="0">
              <a:solidFill>
                <a:srgbClr val="000000"/>
              </a:solidFill>
            </a:endParaRPr>
          </a:p>
        </p:txBody>
      </p:sp>
    </p:spTree>
    <p:extLst>
      <p:ext uri="{BB962C8B-B14F-4D97-AF65-F5344CB8AC3E}">
        <p14:creationId xmlns:p14="http://schemas.microsoft.com/office/powerpoint/2010/main" val="195726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Graphic detailing the proceduce to analysing the question wite it down, break it down, check key verbs and write in won words." title="Analysing the question"/>
          <p:cNvGraphicFramePr>
            <a:graphicFrameLocks noGrp="1"/>
          </p:cNvGraphicFramePr>
          <p:nvPr>
            <p:ph idx="1"/>
            <p:extLst>
              <p:ext uri="{D42A27DB-BD31-4B8C-83A1-F6EECF244321}">
                <p14:modId xmlns:p14="http://schemas.microsoft.com/office/powerpoint/2010/main" val="3446218861"/>
              </p:ext>
            </p:extLst>
          </p:nvPr>
        </p:nvGraphicFramePr>
        <p:xfrm>
          <a:off x="539552" y="1224136"/>
          <a:ext cx="3816424" cy="4869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539552" y="476672"/>
            <a:ext cx="6781800" cy="533400"/>
          </a:xfrm>
        </p:spPr>
        <p:txBody>
          <a:bodyPr/>
          <a:lstStyle/>
          <a:p>
            <a:pPr algn="l"/>
            <a:r>
              <a:rPr lang="en-IE" sz="2800" b="1" dirty="0" smtClean="0">
                <a:solidFill>
                  <a:srgbClr val="000000"/>
                </a:solidFill>
              </a:rPr>
              <a:t>Step 1: Analyse the question</a:t>
            </a:r>
            <a:endParaRPr lang="en-IE" sz="2800" b="1" dirty="0">
              <a:solidFill>
                <a:srgbClr val="000000"/>
              </a:solidFill>
            </a:endParaRPr>
          </a:p>
        </p:txBody>
      </p:sp>
      <p:sp>
        <p:nvSpPr>
          <p:cNvPr id="6" name="Oval Callout 5" descr="Google ‘University of Kent essay verbs’ to find the key verbs used in questions&#10;" title="Speech bubble on essay verbs"/>
          <p:cNvSpPr/>
          <p:nvPr/>
        </p:nvSpPr>
        <p:spPr bwMode="auto">
          <a:xfrm>
            <a:off x="4860032" y="1521267"/>
            <a:ext cx="1944216" cy="1584176"/>
          </a:xfrm>
          <a:prstGeom prst="wedgeEllipseCallout">
            <a:avLst>
              <a:gd name="adj1" fmla="val 69871"/>
              <a:gd name="adj2" fmla="val 74829"/>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IE" sz="1400" dirty="0" smtClean="0">
                <a:solidFill>
                  <a:schemeClr val="tx1"/>
                </a:solidFill>
                <a:latin typeface="Arial" charset="0"/>
                <a:ea typeface="ヒラギノ角ゴ Pro W3" pitchFamily="1" charset="-128"/>
              </a:rPr>
              <a:t>Use Student Learning ‘key essay verbs’ handout from website</a:t>
            </a:r>
            <a:endParaRPr kumimoji="0" lang="en-IE" sz="1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7" name="Oval Callout 6" descr="Use rewordify.com to simplify language" title="Speech bubble on simplifying language"/>
          <p:cNvSpPr/>
          <p:nvPr/>
        </p:nvSpPr>
        <p:spPr bwMode="auto">
          <a:xfrm>
            <a:off x="4780103" y="3666105"/>
            <a:ext cx="2483768" cy="1512168"/>
          </a:xfrm>
          <a:prstGeom prst="wedgeEllipseCallout">
            <a:avLst>
              <a:gd name="adj1" fmla="val 63414"/>
              <a:gd name="adj2" fmla="val 57594"/>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1400" b="0" i="0" u="none" strike="noStrike" cap="none" normalizeH="0" baseline="0" dirty="0" smtClean="0">
              <a:ln>
                <a:noFill/>
              </a:ln>
              <a:solidFill>
                <a:schemeClr val="tx1"/>
              </a:solidFill>
              <a:effectLst/>
              <a:latin typeface="Arial" charset="0"/>
              <a:ea typeface="ヒラギノ角ゴ Pro W3" pitchFamily="1" charset="-128"/>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IE" sz="1400" b="0" i="0" u="none" strike="noStrike" cap="none" normalizeH="0" baseline="0" dirty="0" smtClean="0">
                <a:ln>
                  <a:noFill/>
                </a:ln>
                <a:solidFill>
                  <a:schemeClr val="tx1"/>
                </a:solidFill>
                <a:effectLst/>
                <a:latin typeface="Arial" charset="0"/>
                <a:ea typeface="ヒラギノ角ゴ Pro W3" pitchFamily="1" charset="-128"/>
              </a:rPr>
              <a:t>Use rewordify.com to simplify language</a:t>
            </a:r>
          </a:p>
        </p:txBody>
      </p:sp>
    </p:spTree>
    <p:extLst>
      <p:ext uri="{BB962C8B-B14F-4D97-AF65-F5344CB8AC3E}">
        <p14:creationId xmlns:p14="http://schemas.microsoft.com/office/powerpoint/2010/main" val="1131322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83568" y="1340768"/>
            <a:ext cx="6180108" cy="1003111"/>
          </a:xfrm>
        </p:spPr>
        <p:txBody>
          <a:bodyPr/>
          <a:lstStyle/>
          <a:p>
            <a:r>
              <a:rPr lang="en-IE" dirty="0" err="1" smtClean="0"/>
              <a:t>i</a:t>
            </a:r>
            <a:r>
              <a:rPr lang="en-IE" dirty="0" smtClean="0"/>
              <a:t>) Critically evaluate the claim that the legalisation of drugs in Ireland would be of more benefit than harm to society.</a:t>
            </a:r>
          </a:p>
        </p:txBody>
      </p:sp>
      <p:sp>
        <p:nvSpPr>
          <p:cNvPr id="2" name="Text Placeholder 1"/>
          <p:cNvSpPr>
            <a:spLocks noGrp="1"/>
          </p:cNvSpPr>
          <p:nvPr>
            <p:ph type="body" sz="quarter" idx="10"/>
          </p:nvPr>
        </p:nvSpPr>
        <p:spPr/>
        <p:txBody>
          <a:bodyPr>
            <a:normAutofit/>
          </a:bodyPr>
          <a:lstStyle/>
          <a:p>
            <a:r>
              <a:rPr lang="en-IE" sz="2800" dirty="0" smtClean="0"/>
              <a:t>Over To </a:t>
            </a:r>
            <a:r>
              <a:rPr lang="en-IE" sz="2800" dirty="0"/>
              <a:t>Y</a:t>
            </a:r>
            <a:r>
              <a:rPr lang="en-IE" sz="2800" dirty="0" smtClean="0"/>
              <a:t>ou</a:t>
            </a:r>
            <a:endParaRPr lang="en-IE" sz="2800" dirty="0"/>
          </a:p>
        </p:txBody>
      </p:sp>
      <p:graphicFrame>
        <p:nvGraphicFramePr>
          <p:cNvPr id="4" name="Content Placeholder 3" descr="Graphic detailing the proceduce to analysing the question wite it down, break it down, check key verbs and write in won words." title="Analysing the question"/>
          <p:cNvGraphicFramePr>
            <a:graphicFrameLocks/>
          </p:cNvGraphicFramePr>
          <p:nvPr>
            <p:extLst>
              <p:ext uri="{D42A27DB-BD31-4B8C-83A1-F6EECF244321}">
                <p14:modId xmlns:p14="http://schemas.microsoft.com/office/powerpoint/2010/main" val="432043741"/>
              </p:ext>
            </p:extLst>
          </p:nvPr>
        </p:nvGraphicFramePr>
        <p:xfrm>
          <a:off x="1259632" y="2348880"/>
          <a:ext cx="5400600"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1036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IE" dirty="0"/>
              <a:t>Example: ‘Critically evaluate the claim that the legalisation of drugs in Ireland would be of more benefit than harm to society</a:t>
            </a:r>
            <a:r>
              <a:rPr lang="en-IE" dirty="0" smtClean="0"/>
              <a:t>.’</a:t>
            </a:r>
            <a:endParaRPr lang="en-IE" dirty="0"/>
          </a:p>
          <a:p>
            <a:endParaRPr lang="en-IE" dirty="0"/>
          </a:p>
        </p:txBody>
      </p:sp>
      <p:sp>
        <p:nvSpPr>
          <p:cNvPr id="2" name="Text Placeholder 1"/>
          <p:cNvSpPr>
            <a:spLocks noGrp="1"/>
          </p:cNvSpPr>
          <p:nvPr>
            <p:ph type="body" sz="quarter" idx="10"/>
          </p:nvPr>
        </p:nvSpPr>
        <p:spPr/>
        <p:txBody>
          <a:bodyPr>
            <a:normAutofit/>
          </a:bodyPr>
          <a:lstStyle/>
          <a:p>
            <a:r>
              <a:rPr lang="en-IE" sz="2800" dirty="0" err="1"/>
              <a:t>i</a:t>
            </a:r>
            <a:r>
              <a:rPr lang="en-IE" sz="2800" dirty="0" smtClean="0"/>
              <a:t>) Write It Out</a:t>
            </a:r>
            <a:endParaRPr lang="en-IE" sz="2800" dirty="0"/>
          </a:p>
        </p:txBody>
      </p:sp>
    </p:spTree>
    <p:extLst>
      <p:ext uri="{BB962C8B-B14F-4D97-AF65-F5344CB8AC3E}">
        <p14:creationId xmlns:p14="http://schemas.microsoft.com/office/powerpoint/2010/main" val="3574017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IE" dirty="0">
                <a:solidFill>
                  <a:srgbClr val="FF0000"/>
                </a:solidFill>
              </a:rPr>
              <a:t>Critically evaluate </a:t>
            </a:r>
            <a:r>
              <a:rPr lang="en-IE" dirty="0"/>
              <a:t>the </a:t>
            </a:r>
            <a:r>
              <a:rPr lang="en-IE" dirty="0">
                <a:solidFill>
                  <a:srgbClr val="FFC000"/>
                </a:solidFill>
              </a:rPr>
              <a:t>claim</a:t>
            </a:r>
            <a:r>
              <a:rPr lang="en-IE" dirty="0"/>
              <a:t> that the </a:t>
            </a:r>
            <a:r>
              <a:rPr lang="en-IE" dirty="0">
                <a:solidFill>
                  <a:schemeClr val="tx2">
                    <a:lumMod val="75000"/>
                  </a:schemeClr>
                </a:solidFill>
              </a:rPr>
              <a:t>legalisation of drugs in Ireland </a:t>
            </a:r>
            <a:r>
              <a:rPr lang="en-IE" dirty="0"/>
              <a:t>would be of </a:t>
            </a:r>
            <a:r>
              <a:rPr lang="en-IE" dirty="0">
                <a:solidFill>
                  <a:schemeClr val="accent1">
                    <a:lumMod val="75000"/>
                  </a:schemeClr>
                </a:solidFill>
              </a:rPr>
              <a:t>more benefit than harm </a:t>
            </a:r>
            <a:r>
              <a:rPr lang="en-IE" dirty="0"/>
              <a:t>to society</a:t>
            </a:r>
            <a:r>
              <a:rPr lang="en-IE" dirty="0" smtClean="0"/>
              <a:t>.</a:t>
            </a:r>
          </a:p>
        </p:txBody>
      </p:sp>
      <p:sp>
        <p:nvSpPr>
          <p:cNvPr id="2" name="Text Placeholder 1"/>
          <p:cNvSpPr>
            <a:spLocks noGrp="1"/>
          </p:cNvSpPr>
          <p:nvPr>
            <p:ph type="body" sz="quarter" idx="10"/>
          </p:nvPr>
        </p:nvSpPr>
        <p:spPr/>
        <p:txBody>
          <a:bodyPr>
            <a:normAutofit/>
          </a:bodyPr>
          <a:lstStyle/>
          <a:p>
            <a:r>
              <a:rPr lang="en-IE" sz="2800" dirty="0" smtClean="0"/>
              <a:t>ii) Break It Down</a:t>
            </a:r>
            <a:endParaRPr lang="en-IE" sz="2800" dirty="0"/>
          </a:p>
        </p:txBody>
      </p:sp>
    </p:spTree>
    <p:extLst>
      <p:ext uri="{BB962C8B-B14F-4D97-AF65-F5344CB8AC3E}">
        <p14:creationId xmlns:p14="http://schemas.microsoft.com/office/powerpoint/2010/main" val="1298725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IE" sz="2800" dirty="0" smtClean="0"/>
              <a:t>iii) Simplify </a:t>
            </a:r>
            <a:r>
              <a:rPr lang="en-IE" sz="2800" dirty="0"/>
              <a:t>t</a:t>
            </a:r>
            <a:r>
              <a:rPr lang="en-IE" sz="2800" dirty="0" smtClean="0"/>
              <a:t>he Language</a:t>
            </a:r>
            <a:endParaRPr lang="en-IE" sz="2800" dirty="0"/>
          </a:p>
        </p:txBody>
      </p:sp>
      <p:graphicFrame>
        <p:nvGraphicFramePr>
          <p:cNvPr id="3" name="Table 2"/>
          <p:cNvGraphicFramePr>
            <a:graphicFrameLocks noGrp="1"/>
          </p:cNvGraphicFramePr>
          <p:nvPr>
            <p:extLst>
              <p:ext uri="{D42A27DB-BD31-4B8C-83A1-F6EECF244321}">
                <p14:modId xmlns:p14="http://schemas.microsoft.com/office/powerpoint/2010/main" val="3987856397"/>
              </p:ext>
            </p:extLst>
          </p:nvPr>
        </p:nvGraphicFramePr>
        <p:xfrm>
          <a:off x="788341" y="1628800"/>
          <a:ext cx="6106160" cy="3435096"/>
        </p:xfrm>
        <a:graphic>
          <a:graphicData uri="http://schemas.openxmlformats.org/drawingml/2006/table">
            <a:tbl>
              <a:tblPr firstRow="1" firstCol="1" bandRow="1"/>
              <a:tblGrid>
                <a:gridCol w="1229360"/>
                <a:gridCol w="4876800"/>
              </a:tblGrid>
              <a:tr h="404495">
                <a:tc>
                  <a:txBody>
                    <a:bodyPr/>
                    <a:lstStyle/>
                    <a:p>
                      <a:pPr>
                        <a:lnSpc>
                          <a:spcPct val="115000"/>
                        </a:lnSpc>
                        <a:spcAft>
                          <a:spcPts val="0"/>
                        </a:spcAft>
                      </a:pPr>
                      <a:r>
                        <a:rPr lang="en-IE" sz="1400" dirty="0">
                          <a:effectLst/>
                          <a:latin typeface="Times New Roman"/>
                          <a:ea typeface="Calibri"/>
                          <a:cs typeface="Times New Roman"/>
                        </a:rPr>
                        <a:t>Account for</a:t>
                      </a:r>
                      <a:endParaRPr lang="en-IE"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400">
                          <a:effectLst/>
                          <a:latin typeface="Times New Roman"/>
                          <a:ea typeface="Calibri"/>
                          <a:cs typeface="Times New Roman"/>
                        </a:rPr>
                        <a:t>Give reasons for; explain (note: give an account of; describe).</a:t>
                      </a:r>
                      <a:endParaRPr lang="en-IE" sz="1400">
                        <a:effectLst/>
                        <a:latin typeface="Calibri"/>
                        <a:ea typeface="Calibri"/>
                        <a:cs typeface="Times New Roman"/>
                      </a:endParaRPr>
                    </a:p>
                    <a:p>
                      <a:pPr>
                        <a:lnSpc>
                          <a:spcPct val="115000"/>
                        </a:lnSpc>
                        <a:spcAft>
                          <a:spcPts val="0"/>
                        </a:spcAft>
                      </a:pPr>
                      <a:r>
                        <a:rPr lang="en-IE" sz="1400">
                          <a:effectLst/>
                          <a:latin typeface="Times New Roman"/>
                          <a:ea typeface="Calibri"/>
                          <a:cs typeface="Times New Roman"/>
                        </a:rPr>
                        <a:t> </a:t>
                      </a:r>
                      <a:endParaRPr lang="en-IE"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495">
                <a:tc>
                  <a:txBody>
                    <a:bodyPr/>
                    <a:lstStyle/>
                    <a:p>
                      <a:pPr>
                        <a:lnSpc>
                          <a:spcPct val="115000"/>
                        </a:lnSpc>
                        <a:spcAft>
                          <a:spcPts val="0"/>
                        </a:spcAft>
                      </a:pPr>
                      <a:r>
                        <a:rPr lang="en-IE" sz="1400">
                          <a:effectLst/>
                          <a:latin typeface="Times New Roman"/>
                          <a:ea typeface="Calibri"/>
                          <a:cs typeface="Times New Roman"/>
                        </a:rPr>
                        <a:t>Analyse</a:t>
                      </a:r>
                      <a:endParaRPr lang="en-IE"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400">
                          <a:effectLst/>
                          <a:latin typeface="Times New Roman"/>
                          <a:ea typeface="Calibri"/>
                          <a:cs typeface="Times New Roman"/>
                        </a:rPr>
                        <a:t>Break the information into constituent parts; examine the relationship between the parts; question the information.</a:t>
                      </a:r>
                      <a:endParaRPr lang="en-IE"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495">
                <a:tc>
                  <a:txBody>
                    <a:bodyPr/>
                    <a:lstStyle/>
                    <a:p>
                      <a:pPr>
                        <a:lnSpc>
                          <a:spcPct val="115000"/>
                        </a:lnSpc>
                        <a:spcAft>
                          <a:spcPts val="0"/>
                        </a:spcAft>
                      </a:pPr>
                      <a:r>
                        <a:rPr lang="en-IE" sz="1400">
                          <a:effectLst/>
                          <a:latin typeface="Times New Roman"/>
                          <a:ea typeface="Calibri"/>
                          <a:cs typeface="Times New Roman"/>
                        </a:rPr>
                        <a:t>Argue</a:t>
                      </a:r>
                      <a:endParaRPr lang="en-IE"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400">
                          <a:effectLst/>
                          <a:latin typeface="Times New Roman"/>
                          <a:ea typeface="Calibri"/>
                          <a:cs typeface="Times New Roman"/>
                        </a:rPr>
                        <a:t>Put the case for or against a view or idea giving evidence for your claims/reasons for or against; attempt to influence the reader to accept your view.</a:t>
                      </a:r>
                      <a:endParaRPr lang="en-IE"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495">
                <a:tc>
                  <a:txBody>
                    <a:bodyPr/>
                    <a:lstStyle/>
                    <a:p>
                      <a:pPr>
                        <a:lnSpc>
                          <a:spcPct val="115000"/>
                        </a:lnSpc>
                        <a:spcAft>
                          <a:spcPts val="0"/>
                        </a:spcAft>
                      </a:pPr>
                      <a:r>
                        <a:rPr lang="en-IE" sz="1400">
                          <a:effectLst/>
                          <a:latin typeface="Times New Roman"/>
                          <a:ea typeface="Calibri"/>
                          <a:cs typeface="Times New Roman"/>
                        </a:rPr>
                        <a:t>Balance</a:t>
                      </a:r>
                      <a:endParaRPr lang="en-IE"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400">
                          <a:effectLst/>
                          <a:latin typeface="Times New Roman"/>
                          <a:ea typeface="Calibri"/>
                          <a:cs typeface="Times New Roman"/>
                        </a:rPr>
                        <a:t>Look at two or more viewpoints or pieces of information; give each equal attention; look at good and bad points; take into account many aspects and give an appropriate weighting to those aspects.</a:t>
                      </a:r>
                      <a:endParaRPr lang="en-IE"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495">
                <a:tc>
                  <a:txBody>
                    <a:bodyPr/>
                    <a:lstStyle/>
                    <a:p>
                      <a:pPr>
                        <a:lnSpc>
                          <a:spcPct val="115000"/>
                        </a:lnSpc>
                        <a:spcAft>
                          <a:spcPts val="0"/>
                        </a:spcAft>
                      </a:pPr>
                      <a:r>
                        <a:rPr lang="en-IE" sz="1400">
                          <a:solidFill>
                            <a:srgbClr val="FF0000"/>
                          </a:solidFill>
                          <a:effectLst/>
                          <a:latin typeface="Times New Roman"/>
                          <a:ea typeface="Calibri"/>
                          <a:cs typeface="Times New Roman"/>
                        </a:rPr>
                        <a:t>Be critical</a:t>
                      </a:r>
                      <a:endParaRPr lang="en-IE" sz="140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400" dirty="0">
                          <a:solidFill>
                            <a:srgbClr val="FF0000"/>
                          </a:solidFill>
                          <a:effectLst/>
                          <a:latin typeface="Times New Roman"/>
                          <a:ea typeface="Calibri"/>
                          <a:cs typeface="Times New Roman"/>
                        </a:rPr>
                        <a:t>Identify what is good and bad about the information and why; probe, question, identify inaccuracies or shortcomings in the information; estimate the value of the material.</a:t>
                      </a:r>
                      <a:endParaRPr lang="en-IE" sz="14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575283946"/>
              </p:ext>
            </p:extLst>
          </p:nvPr>
        </p:nvGraphicFramePr>
        <p:xfrm>
          <a:off x="827584" y="5229200"/>
          <a:ext cx="6106160" cy="490728"/>
        </p:xfrm>
        <a:graphic>
          <a:graphicData uri="http://schemas.openxmlformats.org/drawingml/2006/table">
            <a:tbl>
              <a:tblPr firstRow="1" firstCol="1" bandRow="1"/>
              <a:tblGrid>
                <a:gridCol w="1229360"/>
                <a:gridCol w="4876800"/>
              </a:tblGrid>
              <a:tr h="404495">
                <a:tc>
                  <a:txBody>
                    <a:bodyPr/>
                    <a:lstStyle/>
                    <a:p>
                      <a:pPr>
                        <a:lnSpc>
                          <a:spcPct val="115000"/>
                        </a:lnSpc>
                        <a:spcAft>
                          <a:spcPts val="0"/>
                        </a:spcAft>
                      </a:pPr>
                      <a:r>
                        <a:rPr lang="en-IE" sz="1400" dirty="0" smtClean="0">
                          <a:solidFill>
                            <a:srgbClr val="FF0000"/>
                          </a:solidFill>
                          <a:effectLst/>
                          <a:latin typeface="Times New Roman"/>
                          <a:ea typeface="Calibri"/>
                          <a:cs typeface="Times New Roman"/>
                        </a:rPr>
                        <a:t>Evaluate</a:t>
                      </a:r>
                      <a:endParaRPr lang="en-IE" sz="14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400" dirty="0">
                          <a:solidFill>
                            <a:srgbClr val="FF0000"/>
                          </a:solidFill>
                          <a:effectLst/>
                          <a:latin typeface="Times New Roman"/>
                          <a:ea typeface="Calibri"/>
                          <a:cs typeface="Times New Roman"/>
                        </a:rPr>
                        <a:t>Appraise the worth of something in the light of its truth or usefulness; assess and explain.</a:t>
                      </a:r>
                      <a:endParaRPr lang="en-IE" sz="14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4349696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TotalTime>
  <Words>1500</Words>
  <Application>Microsoft Office PowerPoint</Application>
  <PresentationFormat>On-screen Show (4:3)</PresentationFormat>
  <Paragraphs>176</Paragraphs>
  <Slides>28</Slides>
  <Notes>11</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1_Office Theme</vt:lpstr>
      <vt:lpstr>Office Theme</vt:lpstr>
      <vt:lpstr>2_Office Theme</vt:lpstr>
      <vt:lpstr>PowerPoint Presentation</vt:lpstr>
      <vt:lpstr>PowerPoint Presentation</vt:lpstr>
      <vt:lpstr>Steps</vt:lpstr>
      <vt:lpstr>Summary: 7 Steps to Success</vt:lpstr>
      <vt:lpstr>Step 1: Analyse the question</vt:lpstr>
      <vt:lpstr>PowerPoint Presentation</vt:lpstr>
      <vt:lpstr>PowerPoint Presentation</vt:lpstr>
      <vt:lpstr>PowerPoint Presentation</vt:lpstr>
      <vt:lpstr>PowerPoint Presentation</vt:lpstr>
      <vt:lpstr>PowerPoint Presentation</vt:lpstr>
      <vt:lpstr>Step 2: Brainstorm</vt:lpstr>
      <vt:lpstr>PowerPoint Presentation</vt:lpstr>
      <vt:lpstr>PowerPoint Presentation</vt:lpstr>
      <vt:lpstr>Step 3: Research</vt:lpstr>
      <vt:lpstr>Use the Library!</vt:lpstr>
      <vt:lpstr>Step 4: Plan of attack</vt:lpstr>
      <vt:lpstr>Step 5: First draft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 7: Referencing</vt:lpstr>
      <vt:lpstr>Summary: 7 Steps to Success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dcu</dc:creator>
  <cp:lastModifiedBy>issadmin</cp:lastModifiedBy>
  <cp:revision>39</cp:revision>
  <dcterms:created xsi:type="dcterms:W3CDTF">2015-09-02T14:38:02Z</dcterms:created>
  <dcterms:modified xsi:type="dcterms:W3CDTF">2016-03-01T11:06:20Z</dcterms:modified>
</cp:coreProperties>
</file>