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38" r:id="rId1"/>
  </p:sldMasterIdLst>
  <p:notesMasterIdLst>
    <p:notesMasterId r:id="rId17"/>
  </p:notesMasterIdLst>
  <p:handoutMasterIdLst>
    <p:handoutMasterId r:id="rId18"/>
  </p:handoutMasterIdLst>
  <p:sldIdLst>
    <p:sldId id="265" r:id="rId2"/>
    <p:sldId id="336" r:id="rId3"/>
    <p:sldId id="355" r:id="rId4"/>
    <p:sldId id="356" r:id="rId5"/>
    <p:sldId id="353" r:id="rId6"/>
    <p:sldId id="340" r:id="rId7"/>
    <p:sldId id="343" r:id="rId8"/>
    <p:sldId id="344" r:id="rId9"/>
    <p:sldId id="352" r:id="rId10"/>
    <p:sldId id="345" r:id="rId11"/>
    <p:sldId id="338" r:id="rId12"/>
    <p:sldId id="341" r:id="rId13"/>
    <p:sldId id="347" r:id="rId14"/>
    <p:sldId id="354" r:id="rId15"/>
    <p:sldId id="351" r:id="rId16"/>
  </p:sldIdLst>
  <p:sldSz cx="9144000" cy="6858000" type="screen4x3"/>
  <p:notesSz cx="6799263" cy="9929813"/>
  <p:custDataLst>
    <p:tags r:id="rId19"/>
  </p:custDataLst>
  <p:defaultTextStyle>
    <a:defPPr>
      <a:defRPr lang="en-US"/>
    </a:defPPr>
    <a:lvl1pPr algn="l" rtl="0" fontAlgn="base">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00"/>
    <a:srgbClr val="FF9900"/>
    <a:srgbClr val="008000"/>
    <a:srgbClr val="FF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68" autoAdjust="0"/>
    <p:restoredTop sz="93020" autoAdjust="0"/>
  </p:normalViewPr>
  <p:slideViewPr>
    <p:cSldViewPr>
      <p:cViewPr varScale="1">
        <p:scale>
          <a:sx n="108" d="100"/>
          <a:sy n="108" d="100"/>
        </p:scale>
        <p:origin x="12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n-US"/>
          </a:p>
        </p:txBody>
      </p:sp>
      <p:sp>
        <p:nvSpPr>
          <p:cNvPr id="4915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1" charset="-128"/>
                <a:cs typeface="+mn-cs"/>
              </a:defRPr>
            </a:lvl1pPr>
          </a:lstStyle>
          <a:p>
            <a:pPr>
              <a:defRPr/>
            </a:pPr>
            <a:fld id="{C3453C50-3D48-4A91-B382-1919FC1F4B32}" type="datetimeFigureOut">
              <a:rPr lang="en-US"/>
              <a:pPr>
                <a:defRPr/>
              </a:pPr>
              <a:t>10/11/2017</a:t>
            </a:fld>
            <a:endParaRPr lang="en-US"/>
          </a:p>
        </p:txBody>
      </p:sp>
      <p:sp>
        <p:nvSpPr>
          <p:cNvPr id="4915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n-US"/>
          </a:p>
        </p:txBody>
      </p:sp>
      <p:sp>
        <p:nvSpPr>
          <p:cNvPr id="49157"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ヒラギノ角ゴ Pro W3" pitchFamily="1" charset="-128"/>
                <a:cs typeface="+mn-cs"/>
              </a:defRPr>
            </a:lvl1pPr>
          </a:lstStyle>
          <a:p>
            <a:pPr>
              <a:defRPr/>
            </a:pPr>
            <a:fld id="{DE064514-FF5B-4106-BFC3-4BAF653039B0}" type="slidenum">
              <a:rPr lang="en-US"/>
              <a:pPr>
                <a:defRPr/>
              </a:pPr>
              <a:t>‹#›</a:t>
            </a:fld>
            <a:endParaRPr lang="en-US"/>
          </a:p>
        </p:txBody>
      </p:sp>
    </p:spTree>
    <p:extLst>
      <p:ext uri="{BB962C8B-B14F-4D97-AF65-F5344CB8AC3E}">
        <p14:creationId xmlns:p14="http://schemas.microsoft.com/office/powerpoint/2010/main" val="612353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0663" tIns="45331" rIns="90663" bIns="45331" numCol="1" anchor="t" anchorCtr="0" compatLnSpc="1">
            <a:prstTxWarp prst="textNoShape">
              <a:avLst/>
            </a:prstTxWarp>
          </a:bodyPr>
          <a:lstStyle>
            <a:lvl1pPr defTabSz="906463" eaLnBrk="0" hangingPunct="0">
              <a:defRPr sz="1200">
                <a:latin typeface="Arial" charset="0"/>
                <a:ea typeface="ヒラギノ角ゴ Pro W3" pitchFamily="1" charset="-128"/>
                <a:cs typeface="+mn-cs"/>
              </a:defRPr>
            </a:lvl1pPr>
          </a:lstStyle>
          <a:p>
            <a:pPr>
              <a:defRPr/>
            </a:pPr>
            <a:endParaRPr lang="en-GB"/>
          </a:p>
        </p:txBody>
      </p:sp>
      <p:sp>
        <p:nvSpPr>
          <p:cNvPr id="5123" name="Rectangle 3"/>
          <p:cNvSpPr>
            <a:spLocks noGrp="1" noChangeArrowheads="1"/>
          </p:cNvSpPr>
          <p:nvPr>
            <p:ph type="dt" idx="1"/>
          </p:nvPr>
        </p:nvSpPr>
        <p:spPr bwMode="auto">
          <a:xfrm>
            <a:off x="3852863" y="0"/>
            <a:ext cx="2946400" cy="495300"/>
          </a:xfrm>
          <a:prstGeom prst="rect">
            <a:avLst/>
          </a:prstGeom>
          <a:noFill/>
          <a:ln w="9525">
            <a:noFill/>
            <a:miter lim="800000"/>
            <a:headEnd/>
            <a:tailEnd/>
          </a:ln>
        </p:spPr>
        <p:txBody>
          <a:bodyPr vert="horz" wrap="square" lIns="90663" tIns="45331" rIns="90663" bIns="45331" numCol="1" anchor="t" anchorCtr="0" compatLnSpc="1">
            <a:prstTxWarp prst="textNoShape">
              <a:avLst/>
            </a:prstTxWarp>
          </a:bodyPr>
          <a:lstStyle>
            <a:lvl1pPr algn="r" defTabSz="906463" eaLnBrk="0" hangingPunct="0">
              <a:defRPr sz="1200">
                <a:latin typeface="Arial" charset="0"/>
                <a:ea typeface="ヒラギノ角ゴ Pro W3" pitchFamily="1" charset="-128"/>
                <a:cs typeface="+mn-cs"/>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463" y="4716463"/>
            <a:ext cx="4986337" cy="4468812"/>
          </a:xfrm>
          <a:prstGeom prst="rect">
            <a:avLst/>
          </a:prstGeom>
          <a:noFill/>
          <a:ln w="9525">
            <a:noFill/>
            <a:miter lim="800000"/>
            <a:headEnd/>
            <a:tailEnd/>
          </a:ln>
        </p:spPr>
        <p:txBody>
          <a:bodyPr vert="horz" wrap="square" lIns="90663" tIns="45331" rIns="90663" bIns="45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4513"/>
            <a:ext cx="2946400" cy="495300"/>
          </a:xfrm>
          <a:prstGeom prst="rect">
            <a:avLst/>
          </a:prstGeom>
          <a:noFill/>
          <a:ln w="9525">
            <a:noFill/>
            <a:miter lim="800000"/>
            <a:headEnd/>
            <a:tailEnd/>
          </a:ln>
        </p:spPr>
        <p:txBody>
          <a:bodyPr vert="horz" wrap="square" lIns="90663" tIns="45331" rIns="90663" bIns="45331" numCol="1" anchor="b" anchorCtr="0" compatLnSpc="1">
            <a:prstTxWarp prst="textNoShape">
              <a:avLst/>
            </a:prstTxWarp>
          </a:bodyPr>
          <a:lstStyle>
            <a:lvl1pPr defTabSz="906463" eaLnBrk="0" hangingPunct="0">
              <a:defRPr sz="1200">
                <a:latin typeface="Arial" charset="0"/>
                <a:ea typeface="ヒラギノ角ゴ Pro W3" pitchFamily="1" charset="-128"/>
                <a:cs typeface="+mn-cs"/>
              </a:defRPr>
            </a:lvl1pPr>
          </a:lstStyle>
          <a:p>
            <a:pPr>
              <a:defRPr/>
            </a:pPr>
            <a:endParaRPr lang="en-GB"/>
          </a:p>
        </p:txBody>
      </p:sp>
      <p:sp>
        <p:nvSpPr>
          <p:cNvPr id="5127" name="Rectangle 7"/>
          <p:cNvSpPr>
            <a:spLocks noGrp="1" noChangeArrowheads="1"/>
          </p:cNvSpPr>
          <p:nvPr>
            <p:ph type="sldNum" sz="quarter" idx="5"/>
          </p:nvPr>
        </p:nvSpPr>
        <p:spPr bwMode="auto">
          <a:xfrm>
            <a:off x="3852863" y="9434513"/>
            <a:ext cx="2946400" cy="495300"/>
          </a:xfrm>
          <a:prstGeom prst="rect">
            <a:avLst/>
          </a:prstGeom>
          <a:noFill/>
          <a:ln w="9525">
            <a:noFill/>
            <a:miter lim="800000"/>
            <a:headEnd/>
            <a:tailEnd/>
          </a:ln>
        </p:spPr>
        <p:txBody>
          <a:bodyPr vert="horz" wrap="square" lIns="90663" tIns="45331" rIns="90663" bIns="45331" numCol="1" anchor="b" anchorCtr="0" compatLnSpc="1">
            <a:prstTxWarp prst="textNoShape">
              <a:avLst/>
            </a:prstTxWarp>
          </a:bodyPr>
          <a:lstStyle>
            <a:lvl1pPr algn="r" defTabSz="906463" eaLnBrk="0" hangingPunct="0">
              <a:defRPr sz="1200">
                <a:latin typeface="Arial" charset="0"/>
                <a:ea typeface="ヒラギノ角ゴ Pro W3" pitchFamily="1" charset="-128"/>
                <a:cs typeface="+mn-cs"/>
              </a:defRPr>
            </a:lvl1pPr>
          </a:lstStyle>
          <a:p>
            <a:pPr>
              <a:defRPr/>
            </a:pPr>
            <a:fld id="{9317F543-E96F-4AB3-97C1-FCB67075B73A}" type="slidenum">
              <a:rPr lang="en-US"/>
              <a:pPr>
                <a:defRPr/>
              </a:pPr>
              <a:t>‹#›</a:t>
            </a:fld>
            <a:endParaRPr lang="en-US"/>
          </a:p>
        </p:txBody>
      </p:sp>
    </p:spTree>
    <p:extLst>
      <p:ext uri="{BB962C8B-B14F-4D97-AF65-F5344CB8AC3E}">
        <p14:creationId xmlns:p14="http://schemas.microsoft.com/office/powerpoint/2010/main" val="1516567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800" smtClean="0"/>
          </a:p>
        </p:txBody>
      </p:sp>
    </p:spTree>
    <p:extLst>
      <p:ext uri="{BB962C8B-B14F-4D97-AF65-F5344CB8AC3E}">
        <p14:creationId xmlns:p14="http://schemas.microsoft.com/office/powerpoint/2010/main" val="154327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ea typeface="ヒラギノ角ゴ Pro W3" pitchFamily="1" charset="-128"/>
              </a:defRPr>
            </a:lvl1pPr>
            <a:lvl2pPr marL="742950" indent="-285750" defTabSz="906463" eaLnBrk="0" hangingPunct="0">
              <a:spcBef>
                <a:spcPct val="30000"/>
              </a:spcBef>
              <a:defRPr sz="1200">
                <a:solidFill>
                  <a:schemeClr val="tx1"/>
                </a:solidFill>
                <a:latin typeface="Arial" charset="0"/>
                <a:ea typeface="ヒラギノ角ゴ Pro W3" pitchFamily="1" charset="-128"/>
              </a:defRPr>
            </a:lvl2pPr>
            <a:lvl3pPr marL="1143000" indent="-228600" defTabSz="906463" eaLnBrk="0" hangingPunct="0">
              <a:spcBef>
                <a:spcPct val="30000"/>
              </a:spcBef>
              <a:defRPr sz="1200">
                <a:solidFill>
                  <a:schemeClr val="tx1"/>
                </a:solidFill>
                <a:latin typeface="Arial" charset="0"/>
                <a:ea typeface="ヒラギノ角ゴ Pro W3" pitchFamily="1" charset="-128"/>
              </a:defRPr>
            </a:lvl3pPr>
            <a:lvl4pPr marL="1600200" indent="-228600" defTabSz="906463" eaLnBrk="0" hangingPunct="0">
              <a:spcBef>
                <a:spcPct val="30000"/>
              </a:spcBef>
              <a:defRPr sz="1200">
                <a:solidFill>
                  <a:schemeClr val="tx1"/>
                </a:solidFill>
                <a:latin typeface="Arial" charset="0"/>
                <a:ea typeface="ヒラギノ角ゴ Pro W3" pitchFamily="1" charset="-128"/>
              </a:defRPr>
            </a:lvl4pPr>
            <a:lvl5pPr marL="2057400" indent="-228600" defTabSz="906463" eaLnBrk="0" hangingPunct="0">
              <a:spcBef>
                <a:spcPct val="30000"/>
              </a:spcBef>
              <a:defRPr sz="1200">
                <a:solidFill>
                  <a:schemeClr val="tx1"/>
                </a:solidFill>
                <a:latin typeface="Arial" charset="0"/>
                <a:ea typeface="ヒラギノ角ゴ Pro W3" pitchFamily="1" charset="-128"/>
              </a:defRPr>
            </a:lvl5pPr>
            <a:lvl6pPr marL="25146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6pPr>
            <a:lvl7pPr marL="29718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7pPr>
            <a:lvl8pPr marL="34290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8pPr>
            <a:lvl9pPr marL="38862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eaLnBrk="1" hangingPunct="1">
              <a:spcBef>
                <a:spcPct val="0"/>
              </a:spcBef>
            </a:pPr>
            <a:fld id="{08B0844A-5C09-4045-B83C-2B6C608F552A}" type="slidenum">
              <a:rPr lang="en-GB" altLang="en-US" smtClean="0">
                <a:cs typeface="Arial" charset="0"/>
              </a:rPr>
              <a:pPr eaLnBrk="1" hangingPunct="1">
                <a:spcBef>
                  <a:spcPct val="0"/>
                </a:spcBef>
              </a:pPr>
              <a:t>7</a:t>
            </a:fld>
            <a:endParaRPr lang="en-GB" altLang="en-US" smtClean="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Icebreakers: http://humanresources.about.com/od/icebreakers/a/my-10-best-ice-breakers.htm</a:t>
            </a:r>
          </a:p>
        </p:txBody>
      </p:sp>
    </p:spTree>
    <p:extLst>
      <p:ext uri="{BB962C8B-B14F-4D97-AF65-F5344CB8AC3E}">
        <p14:creationId xmlns:p14="http://schemas.microsoft.com/office/powerpoint/2010/main" val="2086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ea typeface="ヒラギノ角ゴ Pro W3" pitchFamily="1" charset="-128"/>
              </a:defRPr>
            </a:lvl1pPr>
            <a:lvl2pPr marL="742950" indent="-285750" defTabSz="906463" eaLnBrk="0" hangingPunct="0">
              <a:spcBef>
                <a:spcPct val="30000"/>
              </a:spcBef>
              <a:defRPr sz="1200">
                <a:solidFill>
                  <a:schemeClr val="tx1"/>
                </a:solidFill>
                <a:latin typeface="Arial" charset="0"/>
                <a:ea typeface="ヒラギノ角ゴ Pro W3" pitchFamily="1" charset="-128"/>
              </a:defRPr>
            </a:lvl2pPr>
            <a:lvl3pPr marL="1143000" indent="-228600" defTabSz="906463" eaLnBrk="0" hangingPunct="0">
              <a:spcBef>
                <a:spcPct val="30000"/>
              </a:spcBef>
              <a:defRPr sz="1200">
                <a:solidFill>
                  <a:schemeClr val="tx1"/>
                </a:solidFill>
                <a:latin typeface="Arial" charset="0"/>
                <a:ea typeface="ヒラギノ角ゴ Pro W3" pitchFamily="1" charset="-128"/>
              </a:defRPr>
            </a:lvl3pPr>
            <a:lvl4pPr marL="1600200" indent="-228600" defTabSz="906463" eaLnBrk="0" hangingPunct="0">
              <a:spcBef>
                <a:spcPct val="30000"/>
              </a:spcBef>
              <a:defRPr sz="1200">
                <a:solidFill>
                  <a:schemeClr val="tx1"/>
                </a:solidFill>
                <a:latin typeface="Arial" charset="0"/>
                <a:ea typeface="ヒラギノ角ゴ Pro W3" pitchFamily="1" charset="-128"/>
              </a:defRPr>
            </a:lvl4pPr>
            <a:lvl5pPr marL="2057400" indent="-228600" defTabSz="906463" eaLnBrk="0" hangingPunct="0">
              <a:spcBef>
                <a:spcPct val="30000"/>
              </a:spcBef>
              <a:defRPr sz="1200">
                <a:solidFill>
                  <a:schemeClr val="tx1"/>
                </a:solidFill>
                <a:latin typeface="Arial" charset="0"/>
                <a:ea typeface="ヒラギノ角ゴ Pro W3" pitchFamily="1" charset="-128"/>
              </a:defRPr>
            </a:lvl5pPr>
            <a:lvl6pPr marL="25146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6pPr>
            <a:lvl7pPr marL="29718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7pPr>
            <a:lvl8pPr marL="34290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8pPr>
            <a:lvl9pPr marL="38862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eaLnBrk="1" hangingPunct="1">
              <a:spcBef>
                <a:spcPct val="0"/>
              </a:spcBef>
            </a:pPr>
            <a:fld id="{8EFECCB1-E97C-423A-A617-2FDCA2A762B4}" type="slidenum">
              <a:rPr lang="en-GB" altLang="en-US" smtClean="0">
                <a:cs typeface="Arial" charset="0"/>
              </a:rPr>
              <a:pPr eaLnBrk="1" hangingPunct="1">
                <a:spcBef>
                  <a:spcPct val="0"/>
                </a:spcBef>
              </a:pPr>
              <a:t>8</a:t>
            </a:fld>
            <a:endParaRPr lang="en-GB" altLang="en-US" smtClean="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79450" y="4716463"/>
            <a:ext cx="5665788" cy="4633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mtClean="0"/>
          </a:p>
        </p:txBody>
      </p:sp>
    </p:spTree>
    <p:extLst>
      <p:ext uri="{BB962C8B-B14F-4D97-AF65-F5344CB8AC3E}">
        <p14:creationId xmlns:p14="http://schemas.microsoft.com/office/powerpoint/2010/main" val="6444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ea typeface="ヒラギノ角ゴ Pro W3" pitchFamily="1" charset="-128"/>
              </a:defRPr>
            </a:lvl1pPr>
            <a:lvl2pPr marL="742950" indent="-285750" defTabSz="906463" eaLnBrk="0" hangingPunct="0">
              <a:spcBef>
                <a:spcPct val="30000"/>
              </a:spcBef>
              <a:defRPr sz="1200">
                <a:solidFill>
                  <a:schemeClr val="tx1"/>
                </a:solidFill>
                <a:latin typeface="Arial" charset="0"/>
                <a:ea typeface="ヒラギノ角ゴ Pro W3" pitchFamily="1" charset="-128"/>
              </a:defRPr>
            </a:lvl2pPr>
            <a:lvl3pPr marL="1143000" indent="-228600" defTabSz="906463" eaLnBrk="0" hangingPunct="0">
              <a:spcBef>
                <a:spcPct val="30000"/>
              </a:spcBef>
              <a:defRPr sz="1200">
                <a:solidFill>
                  <a:schemeClr val="tx1"/>
                </a:solidFill>
                <a:latin typeface="Arial" charset="0"/>
                <a:ea typeface="ヒラギノ角ゴ Pro W3" pitchFamily="1" charset="-128"/>
              </a:defRPr>
            </a:lvl3pPr>
            <a:lvl4pPr marL="1600200" indent="-228600" defTabSz="906463" eaLnBrk="0" hangingPunct="0">
              <a:spcBef>
                <a:spcPct val="30000"/>
              </a:spcBef>
              <a:defRPr sz="1200">
                <a:solidFill>
                  <a:schemeClr val="tx1"/>
                </a:solidFill>
                <a:latin typeface="Arial" charset="0"/>
                <a:ea typeface="ヒラギノ角ゴ Pro W3" pitchFamily="1" charset="-128"/>
              </a:defRPr>
            </a:lvl4pPr>
            <a:lvl5pPr marL="2057400" indent="-228600" defTabSz="906463" eaLnBrk="0" hangingPunct="0">
              <a:spcBef>
                <a:spcPct val="30000"/>
              </a:spcBef>
              <a:defRPr sz="1200">
                <a:solidFill>
                  <a:schemeClr val="tx1"/>
                </a:solidFill>
                <a:latin typeface="Arial" charset="0"/>
                <a:ea typeface="ヒラギノ角ゴ Pro W3" pitchFamily="1" charset="-128"/>
              </a:defRPr>
            </a:lvl5pPr>
            <a:lvl6pPr marL="25146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6pPr>
            <a:lvl7pPr marL="29718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7pPr>
            <a:lvl8pPr marL="34290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8pPr>
            <a:lvl9pPr marL="38862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eaLnBrk="1" hangingPunct="1">
              <a:spcBef>
                <a:spcPct val="0"/>
              </a:spcBef>
            </a:pPr>
            <a:fld id="{14375160-9D52-433F-AB45-BD687FDA57E6}" type="slidenum">
              <a:rPr lang="en-GB" altLang="en-US" smtClean="0">
                <a:cs typeface="Arial" charset="0"/>
              </a:rPr>
              <a:pPr eaLnBrk="1" hangingPunct="1">
                <a:spcBef>
                  <a:spcPct val="0"/>
                </a:spcBef>
              </a:pPr>
              <a:t>10</a:t>
            </a:fld>
            <a:endParaRPr lang="en-GB" altLang="en-US" smtClean="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53317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smtClean="0"/>
              <a:t>Activity: break into groups for different case study. Ideas for how to manage these people?</a:t>
            </a:r>
          </a:p>
          <a:p>
            <a:pPr marL="0" marR="0" indent="0" algn="l" defTabSz="914400" rtl="0" eaLnBrk="0" fontAlgn="base" latinLnBrk="0" hangingPunct="0">
              <a:lnSpc>
                <a:spcPct val="100000"/>
              </a:lnSpc>
              <a:spcBef>
                <a:spcPct val="30000"/>
              </a:spcBef>
              <a:spcAft>
                <a:spcPct val="0"/>
              </a:spcAft>
              <a:buClrTx/>
              <a:buSzTx/>
              <a:buFontTx/>
              <a:buNone/>
              <a:tabLst/>
              <a:defRPr/>
            </a:pPr>
            <a:r>
              <a:rPr lang="en-IE" altLang="en-US" smtClean="0"/>
              <a:t>Example clip of group going wrong </a:t>
            </a:r>
            <a:r>
              <a:rPr lang="en-IE" altLang="en-US" sz="1200" smtClean="0"/>
              <a:t>http://archive.learnhigher.ac.uk/groupwork/episode1/</a:t>
            </a:r>
          </a:p>
          <a:p>
            <a:endParaRPr lang="en-IE"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ea typeface="ヒラギノ角ゴ Pro W3" pitchFamily="1" charset="-128"/>
              </a:defRPr>
            </a:lvl1pPr>
            <a:lvl2pPr marL="742950" indent="-285750" defTabSz="906463" eaLnBrk="0" hangingPunct="0">
              <a:spcBef>
                <a:spcPct val="30000"/>
              </a:spcBef>
              <a:defRPr sz="1200">
                <a:solidFill>
                  <a:schemeClr val="tx1"/>
                </a:solidFill>
                <a:latin typeface="Arial" charset="0"/>
                <a:ea typeface="ヒラギノ角ゴ Pro W3" pitchFamily="1" charset="-128"/>
              </a:defRPr>
            </a:lvl2pPr>
            <a:lvl3pPr marL="1143000" indent="-228600" defTabSz="906463" eaLnBrk="0" hangingPunct="0">
              <a:spcBef>
                <a:spcPct val="30000"/>
              </a:spcBef>
              <a:defRPr sz="1200">
                <a:solidFill>
                  <a:schemeClr val="tx1"/>
                </a:solidFill>
                <a:latin typeface="Arial" charset="0"/>
                <a:ea typeface="ヒラギノ角ゴ Pro W3" pitchFamily="1" charset="-128"/>
              </a:defRPr>
            </a:lvl3pPr>
            <a:lvl4pPr marL="1600200" indent="-228600" defTabSz="906463" eaLnBrk="0" hangingPunct="0">
              <a:spcBef>
                <a:spcPct val="30000"/>
              </a:spcBef>
              <a:defRPr sz="1200">
                <a:solidFill>
                  <a:schemeClr val="tx1"/>
                </a:solidFill>
                <a:latin typeface="Arial" charset="0"/>
                <a:ea typeface="ヒラギノ角ゴ Pro W3" pitchFamily="1" charset="-128"/>
              </a:defRPr>
            </a:lvl4pPr>
            <a:lvl5pPr marL="2057400" indent="-228600" defTabSz="906463" eaLnBrk="0" hangingPunct="0">
              <a:spcBef>
                <a:spcPct val="30000"/>
              </a:spcBef>
              <a:defRPr sz="1200">
                <a:solidFill>
                  <a:schemeClr val="tx1"/>
                </a:solidFill>
                <a:latin typeface="Arial" charset="0"/>
                <a:ea typeface="ヒラギノ角ゴ Pro W3" pitchFamily="1" charset="-128"/>
              </a:defRPr>
            </a:lvl5pPr>
            <a:lvl6pPr marL="25146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6pPr>
            <a:lvl7pPr marL="29718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7pPr>
            <a:lvl8pPr marL="34290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8pPr>
            <a:lvl9pPr marL="38862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592E5A21-6D56-4F39-A386-37401A0482E4}"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166622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ea typeface="ヒラギノ角ゴ Pro W3" pitchFamily="1" charset="-128"/>
              </a:defRPr>
            </a:lvl1pPr>
            <a:lvl2pPr marL="742950" indent="-285750" defTabSz="906463" eaLnBrk="0" hangingPunct="0">
              <a:spcBef>
                <a:spcPct val="30000"/>
              </a:spcBef>
              <a:defRPr sz="1200">
                <a:solidFill>
                  <a:schemeClr val="tx1"/>
                </a:solidFill>
                <a:latin typeface="Arial" charset="0"/>
                <a:ea typeface="ヒラギノ角ゴ Pro W3" pitchFamily="1" charset="-128"/>
              </a:defRPr>
            </a:lvl2pPr>
            <a:lvl3pPr marL="1143000" indent="-228600" defTabSz="906463" eaLnBrk="0" hangingPunct="0">
              <a:spcBef>
                <a:spcPct val="30000"/>
              </a:spcBef>
              <a:defRPr sz="1200">
                <a:solidFill>
                  <a:schemeClr val="tx1"/>
                </a:solidFill>
                <a:latin typeface="Arial" charset="0"/>
                <a:ea typeface="ヒラギノ角ゴ Pro W3" pitchFamily="1" charset="-128"/>
              </a:defRPr>
            </a:lvl3pPr>
            <a:lvl4pPr marL="1600200" indent="-228600" defTabSz="906463" eaLnBrk="0" hangingPunct="0">
              <a:spcBef>
                <a:spcPct val="30000"/>
              </a:spcBef>
              <a:defRPr sz="1200">
                <a:solidFill>
                  <a:schemeClr val="tx1"/>
                </a:solidFill>
                <a:latin typeface="Arial" charset="0"/>
                <a:ea typeface="ヒラギノ角ゴ Pro W3" pitchFamily="1" charset="-128"/>
              </a:defRPr>
            </a:lvl4pPr>
            <a:lvl5pPr marL="2057400" indent="-228600" defTabSz="906463" eaLnBrk="0" hangingPunct="0">
              <a:spcBef>
                <a:spcPct val="30000"/>
              </a:spcBef>
              <a:defRPr sz="1200">
                <a:solidFill>
                  <a:schemeClr val="tx1"/>
                </a:solidFill>
                <a:latin typeface="Arial" charset="0"/>
                <a:ea typeface="ヒラギノ角ゴ Pro W3" pitchFamily="1" charset="-128"/>
              </a:defRPr>
            </a:lvl5pPr>
            <a:lvl6pPr marL="25146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6pPr>
            <a:lvl7pPr marL="29718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7pPr>
            <a:lvl8pPr marL="34290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8pPr>
            <a:lvl9pPr marL="3886200" indent="-228600" defTabSz="906463"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eaLnBrk="1" hangingPunct="1">
              <a:spcBef>
                <a:spcPct val="0"/>
              </a:spcBef>
            </a:pPr>
            <a:fld id="{12547E92-085A-4B8A-9E54-D357B5F00BE1}" type="slidenum">
              <a:rPr lang="en-GB" altLang="en-US" smtClean="0">
                <a:cs typeface="Arial" charset="0"/>
              </a:rPr>
              <a:pPr eaLnBrk="1" hangingPunct="1">
                <a:spcBef>
                  <a:spcPct val="0"/>
                </a:spcBef>
              </a:pPr>
              <a:t>13</a:t>
            </a:fld>
            <a:endParaRPr lang="en-GB" altLang="en-US"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1177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297810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314120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310518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164213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Helvetica" pitchFamily="34" charset="0"/>
              </a:defRPr>
            </a:lvl1pPr>
          </a:lstStyle>
          <a:p>
            <a:pPr defTabSz="457200" fontAlgn="auto">
              <a:spcBef>
                <a:spcPts val="0"/>
              </a:spcBef>
              <a:spcAft>
                <a:spcPts val="0"/>
              </a:spcAft>
              <a:defRPr/>
            </a:pPr>
            <a:endParaRPr lang="en-US" sz="1800">
              <a:solidFill>
                <a:srgbClr val="103154"/>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Helvetica" pitchFamily="34" charset="0"/>
              </a:defRPr>
            </a:lvl1pPr>
          </a:lstStyle>
          <a:p>
            <a:pPr defTabSz="457200" fontAlgn="auto">
              <a:spcBef>
                <a:spcPts val="0"/>
              </a:spcBef>
              <a:spcAft>
                <a:spcPts val="0"/>
              </a:spcAft>
              <a:defRPr/>
            </a:pPr>
            <a:endParaRPr lang="en-US" sz="1800">
              <a:solidFill>
                <a:srgbClr val="103154"/>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Helvetica" pitchFamily="34" charset="0"/>
              </a:defRPr>
            </a:lvl1pPr>
          </a:lstStyle>
          <a:p>
            <a:pPr defTabSz="457200" fontAlgn="auto">
              <a:spcBef>
                <a:spcPts val="0"/>
              </a:spcBef>
              <a:spcAft>
                <a:spcPts val="0"/>
              </a:spcAft>
              <a:defRPr/>
            </a:pPr>
            <a:fld id="{E45E4613-E487-429F-B9E4-88FA2C1DB45B}" type="slidenum">
              <a:rPr lang="en-US" sz="1800">
                <a:solidFill>
                  <a:srgbClr val="103154"/>
                </a:solidFill>
              </a:rPr>
              <a:pPr defTabSz="457200" fontAlgn="auto">
                <a:spcBef>
                  <a:spcPts val="0"/>
                </a:spcBef>
                <a:spcAft>
                  <a:spcPts val="0"/>
                </a:spcAft>
                <a:defRPr/>
              </a:pPr>
              <a:t>‹#›</a:t>
            </a:fld>
            <a:endParaRPr lang="en-US" sz="1800">
              <a:solidFill>
                <a:srgbClr val="103154"/>
              </a:solidFill>
            </a:endParaRPr>
          </a:p>
        </p:txBody>
      </p:sp>
    </p:spTree>
    <p:extLst>
      <p:ext uri="{BB962C8B-B14F-4D97-AF65-F5344CB8AC3E}">
        <p14:creationId xmlns:p14="http://schemas.microsoft.com/office/powerpoint/2010/main" val="190793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276536904"/>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4716463" y="6308725"/>
            <a:ext cx="3313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ヒラギノ角ゴ Pro W3" pitchFamily="1" charset="-128"/>
              </a:defRPr>
            </a:lvl1pPr>
            <a:lvl2pPr marL="742950" indent="-285750" eaLnBrk="0" hangingPunct="0">
              <a:spcBef>
                <a:spcPct val="20000"/>
              </a:spcBef>
              <a:buChar char="–"/>
              <a:defRPr sz="2000">
                <a:solidFill>
                  <a:schemeClr val="tx1"/>
                </a:solidFill>
                <a:latin typeface="Arial" charset="0"/>
                <a:ea typeface="ヒラギノ角ゴ Pro W3" pitchFamily="1" charset="-128"/>
              </a:defRPr>
            </a:lvl2pPr>
            <a:lvl3pPr marL="1143000" indent="-228600" eaLnBrk="0" hangingPunct="0">
              <a:spcBef>
                <a:spcPct val="20000"/>
              </a:spcBef>
              <a:buChar char="•"/>
              <a:defRPr>
                <a:solidFill>
                  <a:schemeClr val="tx1"/>
                </a:solidFill>
                <a:latin typeface="Arial" charset="0"/>
                <a:ea typeface="ヒラギノ角ゴ Pro W3" pitchFamily="1" charset="-128"/>
              </a:defRPr>
            </a:lvl3pPr>
            <a:lvl4pPr marL="1600200" indent="-228600" eaLnBrk="0" hangingPunct="0">
              <a:spcBef>
                <a:spcPct val="20000"/>
              </a:spcBef>
              <a:buChar char="–"/>
              <a:defRPr sz="1600">
                <a:solidFill>
                  <a:schemeClr val="tx1"/>
                </a:solidFill>
                <a:latin typeface="Arial" charset="0"/>
                <a:ea typeface="ヒラギノ角ゴ Pro W3" pitchFamily="1" charset="-128"/>
              </a:defRPr>
            </a:lvl4pPr>
            <a:lvl5pPr marL="2057400" indent="-228600" eaLnBrk="0" hangingPunct="0">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a:spcBef>
                <a:spcPct val="50000"/>
              </a:spcBef>
              <a:buFontTx/>
              <a:buNone/>
            </a:pPr>
            <a:r>
              <a:rPr lang="en-IE" altLang="en-US" sz="2000">
                <a:solidFill>
                  <a:schemeClr val="bg1"/>
                </a:solidFill>
              </a:rPr>
              <a:t>www.dcu.ie/studentlearning</a:t>
            </a:r>
            <a:endParaRPr lang="en-GB" altLang="en-US" sz="2000">
              <a:solidFill>
                <a:schemeClr val="bg1"/>
              </a:solidFill>
            </a:endParaRPr>
          </a:p>
        </p:txBody>
      </p:sp>
      <p:pic>
        <p:nvPicPr>
          <p:cNvPr id="5127" name="Picture 7" descr="Image of different people carrying the individual letters of T-E-A-M." title="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08920"/>
            <a:ext cx="5040312" cy="25209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5126" name="TextBox 2"/>
          <p:cNvSpPr txBox="1">
            <a:spLocks noChangeArrowheads="1"/>
          </p:cNvSpPr>
          <p:nvPr/>
        </p:nvSpPr>
        <p:spPr bwMode="auto">
          <a:xfrm>
            <a:off x="473660" y="5477728"/>
            <a:ext cx="1943100" cy="8309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400">
                <a:solidFill>
                  <a:schemeClr val="tx1"/>
                </a:solidFill>
                <a:latin typeface="Arial" charset="0"/>
                <a:ea typeface="ヒラギノ角ゴ Pro W3" pitchFamily="1" charset="-128"/>
              </a:defRPr>
            </a:lvl1pPr>
            <a:lvl2pPr marL="742950" indent="-285750" eaLnBrk="0" hangingPunct="0">
              <a:spcBef>
                <a:spcPct val="20000"/>
              </a:spcBef>
              <a:buChar char="–"/>
              <a:defRPr sz="2000">
                <a:solidFill>
                  <a:schemeClr val="tx1"/>
                </a:solidFill>
                <a:latin typeface="Arial" charset="0"/>
                <a:ea typeface="ヒラギノ角ゴ Pro W3" pitchFamily="1" charset="-128"/>
              </a:defRPr>
            </a:lvl2pPr>
            <a:lvl3pPr marL="1143000" indent="-228600" eaLnBrk="0" hangingPunct="0">
              <a:spcBef>
                <a:spcPct val="20000"/>
              </a:spcBef>
              <a:buChar char="•"/>
              <a:defRPr>
                <a:solidFill>
                  <a:schemeClr val="tx1"/>
                </a:solidFill>
                <a:latin typeface="Arial" charset="0"/>
                <a:ea typeface="ヒラギノ角ゴ Pro W3" pitchFamily="1" charset="-128"/>
              </a:defRPr>
            </a:lvl3pPr>
            <a:lvl4pPr marL="1600200" indent="-228600" eaLnBrk="0" hangingPunct="0">
              <a:spcBef>
                <a:spcPct val="20000"/>
              </a:spcBef>
              <a:buChar char="–"/>
              <a:defRPr sz="1600">
                <a:solidFill>
                  <a:schemeClr val="tx1"/>
                </a:solidFill>
                <a:latin typeface="Arial" charset="0"/>
                <a:ea typeface="ヒラギノ角ゴ Pro W3" pitchFamily="1" charset="-128"/>
              </a:defRPr>
            </a:lvl4pPr>
            <a:lvl5pPr marL="2057400" indent="-228600" eaLnBrk="0" hangingPunct="0">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eaLnBrk="1" hangingPunct="1">
              <a:spcBef>
                <a:spcPct val="0"/>
              </a:spcBef>
              <a:buFontTx/>
              <a:buNone/>
            </a:pPr>
            <a:r>
              <a:rPr lang="en-IE" altLang="en-US" b="1" dirty="0" smtClean="0"/>
              <a:t>Student Learning</a:t>
            </a:r>
            <a:endParaRPr lang="en-IE" altLang="en-US" b="1" dirty="0"/>
          </a:p>
        </p:txBody>
      </p:sp>
      <p:sp>
        <p:nvSpPr>
          <p:cNvPr id="4" name="Text Placeholder 3"/>
          <p:cNvSpPr>
            <a:spLocks noGrp="1"/>
          </p:cNvSpPr>
          <p:nvPr>
            <p:ph type="body" sz="quarter" idx="10"/>
          </p:nvPr>
        </p:nvSpPr>
        <p:spPr>
          <a:xfrm>
            <a:off x="467544" y="908720"/>
            <a:ext cx="6468140" cy="1047407"/>
          </a:xfrm>
        </p:spPr>
        <p:txBody>
          <a:bodyPr/>
          <a:lstStyle/>
          <a:p>
            <a:r>
              <a:rPr lang="en-IE" altLang="en-US" b="1" dirty="0" smtClean="0"/>
              <a:t>Group work</a:t>
            </a:r>
            <a:endParaRPr lang="en-IE"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quarter" idx="10"/>
          </p:nvPr>
        </p:nvSpPr>
        <p:spPr>
          <a:xfrm>
            <a:off x="434267" y="548680"/>
            <a:ext cx="6441989" cy="780156"/>
          </a:xfrm>
        </p:spPr>
        <p:txBody>
          <a:bodyPr>
            <a:normAutofit/>
          </a:bodyPr>
          <a:lstStyle/>
          <a:p>
            <a:r>
              <a:rPr lang="en-US" altLang="en-US" sz="3200" dirty="0"/>
              <a:t>Step 3: Ground rules</a:t>
            </a:r>
            <a:endParaRPr lang="en-GB" altLang="en-US" sz="3200" dirty="0"/>
          </a:p>
          <a:p>
            <a:pPr marL="457200" indent="-457200" eaLnBrk="1" hangingPunct="1">
              <a:buFont typeface="+mj-lt"/>
              <a:buAutoNum type="arabicPeriod"/>
            </a:pPr>
            <a:endParaRPr lang="en-GB" altLang="en-US" dirty="0" smtClean="0"/>
          </a:p>
        </p:txBody>
      </p:sp>
      <p:sp>
        <p:nvSpPr>
          <p:cNvPr id="2" name="Text Placeholder 1"/>
          <p:cNvSpPr>
            <a:spLocks noGrp="1"/>
          </p:cNvSpPr>
          <p:nvPr>
            <p:ph type="body" sz="quarter" idx="11"/>
          </p:nvPr>
        </p:nvSpPr>
        <p:spPr>
          <a:xfrm>
            <a:off x="526256" y="1556792"/>
            <a:ext cx="6133976" cy="3096344"/>
          </a:xfrm>
        </p:spPr>
        <p:txBody>
          <a:bodyPr/>
          <a:lstStyle/>
          <a:p>
            <a:pPr marL="457200" indent="-457200">
              <a:buFont typeface="+mj-lt"/>
              <a:buAutoNum type="arabicPeriod"/>
            </a:pPr>
            <a:r>
              <a:rPr lang="en-IE" altLang="en-US" dirty="0"/>
              <a:t>List the group members’ expectations of each other</a:t>
            </a:r>
          </a:p>
          <a:p>
            <a:pPr marL="457200" indent="-457200">
              <a:buFont typeface="+mj-lt"/>
              <a:buAutoNum type="arabicPeriod"/>
            </a:pPr>
            <a:r>
              <a:rPr lang="en-IE" altLang="en-US" dirty="0"/>
              <a:t>Meetings: how often and where?</a:t>
            </a:r>
          </a:p>
          <a:p>
            <a:pPr marL="457200" indent="-457200">
              <a:buFont typeface="+mj-lt"/>
              <a:buAutoNum type="arabicPeriod"/>
            </a:pPr>
            <a:r>
              <a:rPr lang="en-IE" altLang="en-US" dirty="0"/>
              <a:t>Staying in contact</a:t>
            </a:r>
          </a:p>
          <a:p>
            <a:pPr marL="457200" indent="-457200">
              <a:buFont typeface="+mj-lt"/>
              <a:buAutoNum type="arabicPeriod"/>
            </a:pPr>
            <a:r>
              <a:rPr lang="en-IE" altLang="en-US" dirty="0"/>
              <a:t>Leader: permanent, rotating, none?</a:t>
            </a:r>
          </a:p>
          <a:p>
            <a:pPr marL="457200" indent="-457200">
              <a:buFont typeface="+mj-lt"/>
              <a:buAutoNum type="arabicPeriod"/>
            </a:pPr>
            <a:r>
              <a:rPr lang="en-US" altLang="en-US" dirty="0"/>
              <a:t>Decision on how to reach agreement in meetings – consensus? Majority rules?</a:t>
            </a:r>
          </a:p>
          <a:p>
            <a:pPr marL="457200" indent="-457200">
              <a:buFont typeface="+mj-lt"/>
              <a:buAutoNum type="arabicPeriod"/>
            </a:pPr>
            <a:r>
              <a:rPr lang="en-US" altLang="en-US" dirty="0"/>
              <a:t>Keep minutes at meetings?</a:t>
            </a:r>
          </a:p>
          <a:p>
            <a:pPr marL="457200" indent="-457200">
              <a:buFont typeface="+mj-lt"/>
              <a:buAutoNum type="arabicPeriod"/>
            </a:pPr>
            <a:r>
              <a:rPr lang="en-US" altLang="en-US" dirty="0"/>
              <a:t>Agreed action points after meetings?</a:t>
            </a:r>
            <a:endParaRPr lang="en-GB" altLang="en-US" dirty="0"/>
          </a:p>
          <a:p>
            <a:endParaRPr lang="en-IE" dirty="0"/>
          </a:p>
        </p:txBody>
      </p:sp>
      <p:sp>
        <p:nvSpPr>
          <p:cNvPr id="5" name="TextBox 4"/>
          <p:cNvSpPr txBox="1"/>
          <p:nvPr/>
        </p:nvSpPr>
        <p:spPr>
          <a:xfrm>
            <a:off x="3419872" y="5229200"/>
            <a:ext cx="2304256" cy="246221"/>
          </a:xfrm>
          <a:prstGeom prst="rect">
            <a:avLst/>
          </a:prstGeom>
          <a:noFill/>
          <a:ln>
            <a:solidFill>
              <a:schemeClr val="tx1"/>
            </a:solidFill>
          </a:ln>
        </p:spPr>
        <p:txBody>
          <a:bodyPr wrap="square" rtlCol="0">
            <a:spAutoFit/>
          </a:bodyPr>
          <a:lstStyle/>
          <a:p>
            <a:r>
              <a:rPr lang="en-IE" sz="1000" dirty="0" smtClean="0">
                <a:solidFill>
                  <a:schemeClr val="accent4">
                    <a:lumMod val="10000"/>
                  </a:schemeClr>
                </a:solidFill>
              </a:rPr>
              <a:t>Source: Trinity College Dublin (2017)</a:t>
            </a:r>
            <a:endParaRPr lang="en-IE" sz="1000" dirty="0">
              <a:solidFill>
                <a:schemeClr val="accent4">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students working in a group" title="Grou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411" y="1700808"/>
            <a:ext cx="5256584" cy="3504389"/>
          </a:xfrm>
          <a:prstGeom prst="rect">
            <a:avLst/>
          </a:prstGeom>
        </p:spPr>
      </p:pic>
      <p:sp>
        <p:nvSpPr>
          <p:cNvPr id="6" name="Text Placeholder 5"/>
          <p:cNvSpPr>
            <a:spLocks noGrp="1"/>
          </p:cNvSpPr>
          <p:nvPr>
            <p:ph type="body" sz="quarter" idx="10"/>
          </p:nvPr>
        </p:nvSpPr>
        <p:spPr>
          <a:xfrm>
            <a:off x="612001" y="522581"/>
            <a:ext cx="3959999" cy="602163"/>
          </a:xfrm>
        </p:spPr>
        <p:txBody>
          <a:bodyPr/>
          <a:lstStyle/>
          <a:p>
            <a:r>
              <a:rPr lang="en-IE" altLang="en-US" sz="3200" dirty="0"/>
              <a:t>Potential </a:t>
            </a:r>
            <a:r>
              <a:rPr lang="en-IE" altLang="en-US" sz="3200" dirty="0" smtClean="0"/>
              <a:t>Problems</a:t>
            </a:r>
            <a:endParaRPr lang="en-IE" altLang="en-US" sz="3200" dirty="0"/>
          </a:p>
        </p:txBody>
      </p:sp>
      <p:sp>
        <p:nvSpPr>
          <p:cNvPr id="7" name="Text Placeholder 6"/>
          <p:cNvSpPr>
            <a:spLocks noGrp="1"/>
          </p:cNvSpPr>
          <p:nvPr>
            <p:ph type="body" sz="quarter" idx="11"/>
          </p:nvPr>
        </p:nvSpPr>
        <p:spPr>
          <a:xfrm>
            <a:off x="1043607" y="5529233"/>
            <a:ext cx="5688191" cy="504056"/>
          </a:xfrm>
        </p:spPr>
        <p:txBody>
          <a:bodyPr/>
          <a:lstStyle/>
          <a:p>
            <a:r>
              <a:rPr lang="en-IE" dirty="0"/>
              <a:t>What issues could arise when working in a group?</a:t>
            </a:r>
          </a:p>
          <a:p>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4" descr="Image of a man in a sharp business suit." title="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636" y="1442735"/>
            <a:ext cx="1079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3681752" y="1454820"/>
            <a:ext cx="3456384" cy="41549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400">
                <a:solidFill>
                  <a:schemeClr val="tx1"/>
                </a:solidFill>
                <a:latin typeface="Arial" charset="0"/>
                <a:ea typeface="ヒラギノ角ゴ Pro W3" pitchFamily="1" charset="-128"/>
              </a:defRPr>
            </a:lvl1pPr>
            <a:lvl2pPr marL="742950" indent="-285750" eaLnBrk="0" hangingPunct="0">
              <a:spcBef>
                <a:spcPct val="20000"/>
              </a:spcBef>
              <a:buChar char="–"/>
              <a:defRPr sz="2000">
                <a:solidFill>
                  <a:schemeClr val="tx1"/>
                </a:solidFill>
                <a:latin typeface="Arial" charset="0"/>
                <a:ea typeface="ヒラギノ角ゴ Pro W3" pitchFamily="1" charset="-128"/>
              </a:defRPr>
            </a:lvl2pPr>
            <a:lvl3pPr marL="1143000" indent="-228600" eaLnBrk="0" hangingPunct="0">
              <a:spcBef>
                <a:spcPct val="20000"/>
              </a:spcBef>
              <a:buChar char="•"/>
              <a:defRPr>
                <a:solidFill>
                  <a:schemeClr val="tx1"/>
                </a:solidFill>
                <a:latin typeface="Arial" charset="0"/>
                <a:ea typeface="ヒラギノ角ゴ Pro W3" pitchFamily="1" charset="-128"/>
              </a:defRPr>
            </a:lvl3pPr>
            <a:lvl4pPr marL="1600200" indent="-228600" eaLnBrk="0" hangingPunct="0">
              <a:spcBef>
                <a:spcPct val="20000"/>
              </a:spcBef>
              <a:buChar char="–"/>
              <a:defRPr sz="1600">
                <a:solidFill>
                  <a:schemeClr val="tx1"/>
                </a:solidFill>
                <a:latin typeface="Arial" charset="0"/>
                <a:ea typeface="ヒラギノ角ゴ Pro W3" pitchFamily="1" charset="-128"/>
              </a:defRPr>
            </a:lvl4pPr>
            <a:lvl5pPr marL="2057400" indent="-228600" eaLnBrk="0" hangingPunct="0">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a:spcBef>
                <a:spcPct val="0"/>
              </a:spcBef>
              <a:buFontTx/>
              <a:buNone/>
            </a:pPr>
            <a:endParaRPr lang="en-IE" altLang="en-US" b="1" dirty="0"/>
          </a:p>
          <a:p>
            <a:pPr>
              <a:spcBef>
                <a:spcPct val="0"/>
              </a:spcBef>
              <a:buFontTx/>
              <a:buNone/>
            </a:pPr>
            <a:r>
              <a:rPr lang="en-IE" altLang="en-US" sz="2000" b="1" dirty="0">
                <a:solidFill>
                  <a:schemeClr val="accent4">
                    <a:lumMod val="10000"/>
                  </a:schemeClr>
                </a:solidFill>
              </a:rPr>
              <a:t>Tom</a:t>
            </a:r>
          </a:p>
          <a:p>
            <a:pPr>
              <a:spcBef>
                <a:spcPct val="0"/>
              </a:spcBef>
              <a:buFontTx/>
              <a:buNone/>
            </a:pPr>
            <a:endParaRPr lang="en-IE" altLang="en-US" sz="2000" dirty="0">
              <a:solidFill>
                <a:schemeClr val="accent4">
                  <a:lumMod val="10000"/>
                </a:schemeClr>
              </a:solidFill>
            </a:endParaRPr>
          </a:p>
          <a:p>
            <a:pPr>
              <a:spcBef>
                <a:spcPct val="0"/>
              </a:spcBef>
              <a:buFontTx/>
              <a:buNone/>
            </a:pPr>
            <a:r>
              <a:rPr lang="en-IE" altLang="en-US" sz="2000" dirty="0">
                <a:solidFill>
                  <a:schemeClr val="accent4">
                    <a:lumMod val="10000"/>
                  </a:schemeClr>
                </a:solidFill>
              </a:rPr>
              <a:t>Tom does all the emailing and texting to sort group meetings. At the meetings he takes the lead and tends to push his ideas forward and argues with everyone else’s ideas. He tells people to do different tasks as if he is the boss</a:t>
            </a:r>
            <a:r>
              <a:rPr lang="en-IE" altLang="en-US" sz="2000" dirty="0" smtClean="0">
                <a:solidFill>
                  <a:schemeClr val="accent4">
                    <a:lumMod val="10000"/>
                  </a:schemeClr>
                </a:solidFill>
              </a:rPr>
              <a:t>.</a:t>
            </a:r>
          </a:p>
          <a:p>
            <a:pPr>
              <a:spcBef>
                <a:spcPct val="0"/>
              </a:spcBef>
              <a:buFontTx/>
              <a:buNone/>
            </a:pPr>
            <a:endParaRPr lang="en-IE" altLang="en-US" sz="2000" dirty="0">
              <a:solidFill>
                <a:schemeClr val="accent4">
                  <a:lumMod val="10000"/>
                </a:schemeClr>
              </a:solidFill>
            </a:endParaRPr>
          </a:p>
        </p:txBody>
      </p:sp>
      <p:pic>
        <p:nvPicPr>
          <p:cNvPr id="20485" name="Picture 3" descr="Image of a woman sleeping in." title="T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1450975"/>
            <a:ext cx="1193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539552" y="1450974"/>
            <a:ext cx="2952328" cy="4154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400">
                <a:solidFill>
                  <a:schemeClr val="tx1"/>
                </a:solidFill>
                <a:latin typeface="Arial" charset="0"/>
                <a:ea typeface="ヒラギノ角ゴ Pro W3" pitchFamily="1" charset="-128"/>
              </a:defRPr>
            </a:lvl1pPr>
            <a:lvl2pPr marL="742950" indent="-285750" eaLnBrk="0" hangingPunct="0">
              <a:spcBef>
                <a:spcPct val="20000"/>
              </a:spcBef>
              <a:buChar char="–"/>
              <a:defRPr sz="2000">
                <a:solidFill>
                  <a:schemeClr val="tx1"/>
                </a:solidFill>
                <a:latin typeface="Arial" charset="0"/>
                <a:ea typeface="ヒラギノ角ゴ Pro W3" pitchFamily="1" charset="-128"/>
              </a:defRPr>
            </a:lvl2pPr>
            <a:lvl3pPr marL="1143000" indent="-228600" eaLnBrk="0" hangingPunct="0">
              <a:spcBef>
                <a:spcPct val="20000"/>
              </a:spcBef>
              <a:buChar char="•"/>
              <a:defRPr>
                <a:solidFill>
                  <a:schemeClr val="tx1"/>
                </a:solidFill>
                <a:latin typeface="Arial" charset="0"/>
                <a:ea typeface="ヒラギノ角ゴ Pro W3" pitchFamily="1" charset="-128"/>
              </a:defRPr>
            </a:lvl3pPr>
            <a:lvl4pPr marL="1600200" indent="-228600" eaLnBrk="0" hangingPunct="0">
              <a:spcBef>
                <a:spcPct val="20000"/>
              </a:spcBef>
              <a:buChar char="–"/>
              <a:defRPr sz="1600">
                <a:solidFill>
                  <a:schemeClr val="tx1"/>
                </a:solidFill>
                <a:latin typeface="Arial" charset="0"/>
                <a:ea typeface="ヒラギノ角ゴ Pro W3" pitchFamily="1" charset="-128"/>
              </a:defRPr>
            </a:lvl4pPr>
            <a:lvl5pPr marL="2057400" indent="-228600" eaLnBrk="0" hangingPunct="0">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a:spcBef>
                <a:spcPct val="0"/>
              </a:spcBef>
              <a:buFontTx/>
              <a:buNone/>
            </a:pPr>
            <a:endParaRPr lang="en-IE" altLang="en-US" b="1" dirty="0"/>
          </a:p>
          <a:p>
            <a:pPr>
              <a:spcBef>
                <a:spcPct val="0"/>
              </a:spcBef>
              <a:buFontTx/>
              <a:buNone/>
            </a:pPr>
            <a:r>
              <a:rPr lang="en-IE" altLang="en-US" sz="2000" b="1" dirty="0">
                <a:solidFill>
                  <a:schemeClr val="accent4">
                    <a:lumMod val="10000"/>
                  </a:schemeClr>
                </a:solidFill>
              </a:rPr>
              <a:t>Tina</a:t>
            </a:r>
          </a:p>
          <a:p>
            <a:pPr>
              <a:spcBef>
                <a:spcPct val="0"/>
              </a:spcBef>
              <a:buFontTx/>
              <a:buNone/>
            </a:pPr>
            <a:endParaRPr lang="en-IE" altLang="en-US" sz="2000" b="1" dirty="0">
              <a:solidFill>
                <a:schemeClr val="accent4">
                  <a:lumMod val="10000"/>
                </a:schemeClr>
              </a:solidFill>
            </a:endParaRPr>
          </a:p>
          <a:p>
            <a:pPr>
              <a:spcBef>
                <a:spcPct val="0"/>
              </a:spcBef>
              <a:buFontTx/>
              <a:buNone/>
            </a:pPr>
            <a:r>
              <a:rPr lang="en-IE" altLang="en-US" sz="2000" dirty="0">
                <a:solidFill>
                  <a:schemeClr val="accent4">
                    <a:lumMod val="10000"/>
                  </a:schemeClr>
                </a:solidFill>
              </a:rPr>
              <a:t>Tina is frequently late for group meetings. When she gets there she is often on </a:t>
            </a:r>
            <a:r>
              <a:rPr lang="en-IE" altLang="en-US" sz="2000" dirty="0" smtClean="0">
                <a:solidFill>
                  <a:schemeClr val="accent4">
                    <a:lumMod val="10000"/>
                  </a:schemeClr>
                </a:solidFill>
              </a:rPr>
              <a:t>her </a:t>
            </a:r>
            <a:r>
              <a:rPr lang="en-IE" altLang="en-US" sz="2000" dirty="0">
                <a:solidFill>
                  <a:schemeClr val="accent4">
                    <a:lumMod val="10000"/>
                  </a:schemeClr>
                </a:solidFill>
              </a:rPr>
              <a:t>phone and just nods with what everyone else says. She doesn’t volunteer to do work and has yet to produce anything for the group.</a:t>
            </a:r>
          </a:p>
        </p:txBody>
      </p:sp>
      <p:sp>
        <p:nvSpPr>
          <p:cNvPr id="2" name="Text Placeholder 1"/>
          <p:cNvSpPr>
            <a:spLocks noGrp="1"/>
          </p:cNvSpPr>
          <p:nvPr>
            <p:ph type="body" sz="quarter" idx="10"/>
          </p:nvPr>
        </p:nvSpPr>
        <p:spPr/>
        <p:txBody>
          <a:bodyPr/>
          <a:lstStyle/>
          <a:p>
            <a:r>
              <a:rPr lang="en-IE" altLang="en-US" dirty="0"/>
              <a:t>People can be so difficult</a:t>
            </a:r>
            <a:endParaRPr lang="en-IE" dirty="0"/>
          </a:p>
        </p:txBody>
      </p:sp>
      <p:sp>
        <p:nvSpPr>
          <p:cNvPr id="20482" name="Title 1"/>
          <p:cNvSpPr>
            <a:spLocks noGrp="1"/>
          </p:cNvSpPr>
          <p:nvPr>
            <p:ph type="title" idx="4294967295"/>
          </p:nvPr>
        </p:nvSpPr>
        <p:spPr>
          <a:xfrm>
            <a:off x="2362200" y="304800"/>
            <a:ext cx="6781800" cy="533400"/>
          </a:xfrm>
          <a:prstGeom prst="rect">
            <a:avLst/>
          </a:prstGeom>
        </p:spPr>
        <p:txBody>
          <a:bodyPr/>
          <a:lstStyle/>
          <a:p>
            <a:r>
              <a:rPr lang="en-IE" altLang="en-US" dirty="0" smtClean="0"/>
              <a:t>…</a:t>
            </a:r>
            <a:endParaRPr lang="en-IE"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E" sz="3200" dirty="0"/>
              <a:t>Get by with a little help….</a:t>
            </a:r>
          </a:p>
          <a:p>
            <a:endParaRPr lang="en-IE" dirty="0"/>
          </a:p>
        </p:txBody>
      </p:sp>
      <p:sp>
        <p:nvSpPr>
          <p:cNvPr id="4" name="Text Placeholder 3"/>
          <p:cNvSpPr>
            <a:spLocks noGrp="1"/>
          </p:cNvSpPr>
          <p:nvPr>
            <p:ph type="body" sz="quarter" idx="11"/>
          </p:nvPr>
        </p:nvSpPr>
        <p:spPr>
          <a:xfrm>
            <a:off x="814012" y="2636912"/>
            <a:ext cx="6324124" cy="2083231"/>
          </a:xfrm>
        </p:spPr>
        <p:txBody>
          <a:bodyPr/>
          <a:lstStyle/>
          <a:p>
            <a:pPr algn="ctr"/>
            <a:r>
              <a:rPr lang="en-US" altLang="en-US" sz="3600" b="0" dirty="0"/>
              <a:t>If problems cannot be resolved within the group, talk to your lecturer/tutor</a:t>
            </a:r>
            <a:endParaRPr lang="en-GB" altLang="en-US" sz="3600" b="0" dirty="0"/>
          </a:p>
          <a:p>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wo people giving each other a 'high five'." title="High F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276872"/>
            <a:ext cx="2201097" cy="3081536"/>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2169" y="3140968"/>
            <a:ext cx="4824536" cy="1938992"/>
          </a:xfrm>
          <a:prstGeom prst="rect">
            <a:avLst/>
          </a:prstGeom>
          <a:noFill/>
        </p:spPr>
        <p:txBody>
          <a:bodyPr wrap="square">
            <a:spAutoFit/>
          </a:bodyPr>
          <a:lstStyle/>
          <a:p>
            <a:pPr marL="457200" indent="-457200" eaLnBrk="0" hangingPunct="0">
              <a:buFont typeface="+mj-lt"/>
              <a:buAutoNum type="arabicPeriod"/>
              <a:defRPr/>
            </a:pPr>
            <a:r>
              <a:rPr lang="en-IE" dirty="0" smtClean="0">
                <a:solidFill>
                  <a:srgbClr val="000000"/>
                </a:solidFill>
              </a:rPr>
              <a:t>Get </a:t>
            </a:r>
            <a:r>
              <a:rPr lang="en-IE" dirty="0">
                <a:solidFill>
                  <a:srgbClr val="000000"/>
                </a:solidFill>
              </a:rPr>
              <a:t>to know each </a:t>
            </a:r>
            <a:r>
              <a:rPr lang="en-IE" dirty="0" smtClean="0">
                <a:solidFill>
                  <a:srgbClr val="000000"/>
                </a:solidFill>
              </a:rPr>
              <a:t>other</a:t>
            </a:r>
          </a:p>
          <a:p>
            <a:pPr marL="457200" indent="-457200" eaLnBrk="0" hangingPunct="0">
              <a:buFont typeface="+mj-lt"/>
              <a:buAutoNum type="arabicPeriod"/>
              <a:defRPr/>
            </a:pPr>
            <a:endParaRPr lang="en-IE" dirty="0">
              <a:solidFill>
                <a:srgbClr val="000000"/>
              </a:solidFill>
            </a:endParaRPr>
          </a:p>
          <a:p>
            <a:pPr marL="457200" indent="-457200" eaLnBrk="0" hangingPunct="0">
              <a:buFont typeface="+mj-lt"/>
              <a:buAutoNum type="arabicPeriod"/>
              <a:defRPr/>
            </a:pPr>
            <a:r>
              <a:rPr lang="en-IE" dirty="0" smtClean="0">
                <a:solidFill>
                  <a:srgbClr val="000000"/>
                </a:solidFill>
              </a:rPr>
              <a:t>Understand</a:t>
            </a:r>
            <a:r>
              <a:rPr lang="en-IE" dirty="0" smtClean="0">
                <a:solidFill>
                  <a:srgbClr val="000000"/>
                </a:solidFill>
              </a:rPr>
              <a:t> </a:t>
            </a:r>
            <a:r>
              <a:rPr lang="en-IE" dirty="0">
                <a:solidFill>
                  <a:srgbClr val="000000"/>
                </a:solidFill>
              </a:rPr>
              <a:t>the </a:t>
            </a:r>
            <a:r>
              <a:rPr lang="en-IE" dirty="0" smtClean="0">
                <a:solidFill>
                  <a:srgbClr val="000000"/>
                </a:solidFill>
              </a:rPr>
              <a:t>task</a:t>
            </a:r>
          </a:p>
          <a:p>
            <a:pPr marL="457200" indent="-457200" eaLnBrk="0" hangingPunct="0">
              <a:buFont typeface="+mj-lt"/>
              <a:buAutoNum type="arabicPeriod"/>
              <a:defRPr/>
            </a:pPr>
            <a:endParaRPr lang="en-IE" dirty="0">
              <a:solidFill>
                <a:srgbClr val="000000"/>
              </a:solidFill>
            </a:endParaRPr>
          </a:p>
          <a:p>
            <a:pPr marL="457200" indent="-457200" eaLnBrk="0" hangingPunct="0">
              <a:buFont typeface="+mj-lt"/>
              <a:buAutoNum type="arabicPeriod"/>
              <a:defRPr/>
            </a:pPr>
            <a:r>
              <a:rPr lang="en-IE" dirty="0">
                <a:solidFill>
                  <a:srgbClr val="000000"/>
                </a:solidFill>
              </a:rPr>
              <a:t>Set </a:t>
            </a:r>
            <a:r>
              <a:rPr lang="en-IE" dirty="0" smtClean="0">
                <a:solidFill>
                  <a:srgbClr val="000000"/>
                </a:solidFill>
              </a:rPr>
              <a:t>group </a:t>
            </a:r>
            <a:r>
              <a:rPr lang="en-IE" dirty="0">
                <a:solidFill>
                  <a:srgbClr val="000000"/>
                </a:solidFill>
              </a:rPr>
              <a:t>rules</a:t>
            </a:r>
          </a:p>
        </p:txBody>
      </p:sp>
      <p:sp>
        <p:nvSpPr>
          <p:cNvPr id="2" name="TextBox 1"/>
          <p:cNvSpPr txBox="1"/>
          <p:nvPr/>
        </p:nvSpPr>
        <p:spPr>
          <a:xfrm>
            <a:off x="467544" y="2132856"/>
            <a:ext cx="4608512" cy="461665"/>
          </a:xfrm>
          <a:prstGeom prst="rect">
            <a:avLst/>
          </a:prstGeom>
          <a:noFill/>
        </p:spPr>
        <p:txBody>
          <a:bodyPr wrap="square" rtlCol="0">
            <a:spAutoFit/>
          </a:bodyPr>
          <a:lstStyle/>
          <a:p>
            <a:r>
              <a:rPr lang="en-IE" b="1" dirty="0" smtClean="0">
                <a:solidFill>
                  <a:srgbClr val="000000"/>
                </a:solidFill>
              </a:rPr>
              <a:t>Three steps to success:</a:t>
            </a:r>
            <a:endParaRPr lang="en-IE" b="1" dirty="0">
              <a:solidFill>
                <a:srgbClr val="000000"/>
              </a:solidFill>
            </a:endParaRPr>
          </a:p>
        </p:txBody>
      </p:sp>
      <p:sp>
        <p:nvSpPr>
          <p:cNvPr id="4" name="Text Placeholder 3"/>
          <p:cNvSpPr>
            <a:spLocks noGrp="1"/>
          </p:cNvSpPr>
          <p:nvPr>
            <p:ph type="body" sz="quarter" idx="10"/>
          </p:nvPr>
        </p:nvSpPr>
        <p:spPr>
          <a:xfrm>
            <a:off x="696147" y="593326"/>
            <a:ext cx="2723725" cy="780156"/>
          </a:xfrm>
        </p:spPr>
        <p:txBody>
          <a:bodyPr/>
          <a:lstStyle/>
          <a:p>
            <a:r>
              <a:rPr lang="en-IE" dirty="0" smtClean="0"/>
              <a:t>Summary</a:t>
            </a:r>
            <a:endParaRPr lang="en-IE" dirty="0"/>
          </a:p>
        </p:txBody>
      </p:sp>
    </p:spTree>
    <p:extLst>
      <p:ext uri="{BB962C8B-B14F-4D97-AF65-F5344CB8AC3E}">
        <p14:creationId xmlns:p14="http://schemas.microsoft.com/office/powerpoint/2010/main" val="1776994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en-IE" b="0" dirty="0"/>
              <a:t>Learn Higher 2007. </a:t>
            </a:r>
            <a:r>
              <a:rPr lang="en-IE" b="0" i="1" dirty="0"/>
              <a:t>Episode 1 – the first meeting </a:t>
            </a:r>
            <a:r>
              <a:rPr lang="en-IE" b="0" dirty="0"/>
              <a:t>[Online]. Available from </a:t>
            </a:r>
            <a:r>
              <a:rPr lang="en-IE" altLang="en-US" b="0" dirty="0"/>
              <a:t>http://archive.learnhigher.ac.uk/groupwork/episode1/ [Accessed 28 August 2014]</a:t>
            </a:r>
          </a:p>
          <a:p>
            <a:pPr>
              <a:defRPr/>
            </a:pPr>
            <a:endParaRPr lang="en-IE" altLang="en-US" b="0" dirty="0"/>
          </a:p>
          <a:p>
            <a:pPr>
              <a:defRPr/>
            </a:pPr>
            <a:r>
              <a:rPr lang="en-IE" altLang="en-US" b="0" dirty="0"/>
              <a:t>Skills4Study Campus 2014. </a:t>
            </a:r>
            <a:r>
              <a:rPr lang="en-IE" altLang="en-US" b="0" i="1" dirty="0" err="1"/>
              <a:t>Groupwork</a:t>
            </a:r>
            <a:r>
              <a:rPr lang="en-IE" altLang="en-US" b="0" i="1" dirty="0"/>
              <a:t> and presentations </a:t>
            </a:r>
            <a:r>
              <a:rPr lang="en-IE" altLang="en-US" b="0" dirty="0"/>
              <a:t>[Online]. Available from: http://www.skills4studycampus.com/StudentHome.aspx [Accessed 28 August 2014].</a:t>
            </a:r>
          </a:p>
          <a:p>
            <a:pPr>
              <a:defRPr/>
            </a:pPr>
            <a:endParaRPr lang="en-IE" altLang="en-US" b="0" dirty="0"/>
          </a:p>
          <a:p>
            <a:pPr>
              <a:defRPr/>
            </a:pPr>
            <a:r>
              <a:rPr lang="en-IE" b="0" dirty="0"/>
              <a:t>Trinity College Dublin 2017. </a:t>
            </a:r>
            <a:r>
              <a:rPr lang="en-IE" b="0" i="1" dirty="0"/>
              <a:t>Managing </a:t>
            </a:r>
            <a:r>
              <a:rPr lang="en-IE" b="0" i="1" dirty="0" err="1"/>
              <a:t>groupwork</a:t>
            </a:r>
            <a:r>
              <a:rPr lang="en-IE" b="0" i="1" dirty="0"/>
              <a:t> </a:t>
            </a:r>
            <a:r>
              <a:rPr lang="en-IE" b="0" dirty="0"/>
              <a:t>[Online]. Available from: https://student-learning.tcd.ie/about/what/workshops/ [Accessed 11 October 2017].</a:t>
            </a:r>
          </a:p>
          <a:p>
            <a:endParaRPr lang="en-IE" dirty="0"/>
          </a:p>
        </p:txBody>
      </p:sp>
      <p:sp>
        <p:nvSpPr>
          <p:cNvPr id="4" name="Text Placeholder 3"/>
          <p:cNvSpPr>
            <a:spLocks noGrp="1"/>
          </p:cNvSpPr>
          <p:nvPr>
            <p:ph type="body" sz="quarter" idx="10"/>
          </p:nvPr>
        </p:nvSpPr>
        <p:spPr>
          <a:xfrm>
            <a:off x="696147" y="593326"/>
            <a:ext cx="3299789" cy="675434"/>
          </a:xfrm>
        </p:spPr>
        <p:txBody>
          <a:bodyPr>
            <a:normAutofit/>
          </a:bodyPr>
          <a:lstStyle/>
          <a:p>
            <a:r>
              <a:rPr lang="en-IE" altLang="en-US" sz="3200" dirty="0" smtClean="0">
                <a:solidFill>
                  <a:schemeClr val="accent4">
                    <a:lumMod val="10000"/>
                  </a:schemeClr>
                </a:solidFill>
              </a:rPr>
              <a:t>References</a:t>
            </a:r>
            <a:endParaRPr lang="en-IE" alt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Image of two people having a conversation." title="Conver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3212976"/>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type="body" sz="quarter" idx="10"/>
          </p:nvPr>
        </p:nvSpPr>
        <p:spPr/>
        <p:txBody>
          <a:bodyPr>
            <a:normAutofit/>
          </a:bodyPr>
          <a:lstStyle/>
          <a:p>
            <a:endParaRPr lang="en-IE" altLang="en-US" dirty="0" smtClean="0"/>
          </a:p>
          <a:p>
            <a:pPr lvl="1"/>
            <a:endParaRPr lang="en-IE" altLang="en-US" dirty="0" smtClean="0"/>
          </a:p>
        </p:txBody>
      </p:sp>
      <p:sp>
        <p:nvSpPr>
          <p:cNvPr id="2" name="Text Placeholder 1"/>
          <p:cNvSpPr>
            <a:spLocks noGrp="1"/>
          </p:cNvSpPr>
          <p:nvPr>
            <p:ph type="body" sz="quarter" idx="11"/>
          </p:nvPr>
        </p:nvSpPr>
        <p:spPr>
          <a:xfrm>
            <a:off x="696148" y="1705809"/>
            <a:ext cx="6324124" cy="931103"/>
          </a:xfrm>
        </p:spPr>
        <p:txBody>
          <a:bodyPr/>
          <a:lstStyle/>
          <a:p>
            <a:r>
              <a:rPr lang="en-IE" altLang="en-US" dirty="0"/>
              <a:t>What are the issues you’ve previously experienced in completing </a:t>
            </a:r>
            <a:r>
              <a:rPr lang="en-IE" altLang="en-US" dirty="0" err="1"/>
              <a:t>groupwork</a:t>
            </a:r>
            <a:r>
              <a:rPr lang="en-IE" altLang="en-US" dirty="0"/>
              <a:t>?</a:t>
            </a:r>
          </a:p>
          <a:p>
            <a:endParaRPr lang="en-IE" dirty="0"/>
          </a:p>
        </p:txBody>
      </p:sp>
      <p:sp>
        <p:nvSpPr>
          <p:cNvPr id="8194" name="Title 1"/>
          <p:cNvSpPr>
            <a:spLocks noGrp="1"/>
          </p:cNvSpPr>
          <p:nvPr>
            <p:ph type="title" idx="4294967295"/>
          </p:nvPr>
        </p:nvSpPr>
        <p:spPr>
          <a:xfrm>
            <a:off x="467310" y="596345"/>
            <a:ext cx="6781800" cy="533400"/>
          </a:xfrm>
          <a:prstGeom prst="rect">
            <a:avLst/>
          </a:prstGeom>
        </p:spPr>
        <p:txBody>
          <a:bodyPr/>
          <a:lstStyle/>
          <a:p>
            <a:pPr algn="l"/>
            <a:r>
              <a:rPr lang="en-IE" altLang="en-US" sz="3200" b="1" dirty="0" smtClean="0">
                <a:solidFill>
                  <a:schemeClr val="accent4">
                    <a:lumMod val="10000"/>
                  </a:schemeClr>
                </a:solidFill>
              </a:rPr>
              <a:t>Group Brainstorm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9122"/>
          <a:stretch/>
        </p:blipFill>
        <p:spPr>
          <a:xfrm>
            <a:off x="-16025" y="5898"/>
            <a:ext cx="9340553" cy="6852102"/>
          </a:xfrm>
          <a:prstGeom prst="rect">
            <a:avLst/>
          </a:prstGeom>
        </p:spPr>
      </p:pic>
    </p:spTree>
    <p:extLst>
      <p:ext uri="{BB962C8B-B14F-4D97-AF65-F5344CB8AC3E}">
        <p14:creationId xmlns:p14="http://schemas.microsoft.com/office/powerpoint/2010/main" val="4533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Discover DCU open in Loop" title="Loop"/>
          <p:cNvPicPr>
            <a:picLocks noChangeAspect="1"/>
          </p:cNvPicPr>
          <p:nvPr/>
        </p:nvPicPr>
        <p:blipFill rotWithShape="1">
          <a:blip r:embed="rId2"/>
          <a:srcRect l="15795" t="12521" r="979" b="10530"/>
          <a:stretch/>
        </p:blipFill>
        <p:spPr>
          <a:xfrm>
            <a:off x="1874067" y="3634966"/>
            <a:ext cx="5085587" cy="2644876"/>
          </a:xfrm>
          <a:prstGeom prst="rect">
            <a:avLst/>
          </a:prstGeom>
          <a:ln w="28575">
            <a:solidFill>
              <a:schemeClr val="accent1"/>
            </a:solidFill>
          </a:ln>
        </p:spPr>
      </p:pic>
      <p:pic>
        <p:nvPicPr>
          <p:cNvPr id="2" name="Picture 1" descr="Image of Loop homepage showing the Discover DCU module" title="Loop"/>
          <p:cNvPicPr>
            <a:picLocks noChangeAspect="1"/>
          </p:cNvPicPr>
          <p:nvPr/>
        </p:nvPicPr>
        <p:blipFill rotWithShape="1">
          <a:blip r:embed="rId3"/>
          <a:srcRect l="-1" t="2823" r="42728" b="38536"/>
          <a:stretch/>
        </p:blipFill>
        <p:spPr>
          <a:xfrm>
            <a:off x="366623" y="340416"/>
            <a:ext cx="5328007" cy="3068609"/>
          </a:xfrm>
          <a:prstGeom prst="rect">
            <a:avLst/>
          </a:prstGeom>
          <a:ln w="28575">
            <a:solidFill>
              <a:schemeClr val="accent1"/>
            </a:solidFill>
          </a:ln>
        </p:spPr>
      </p:pic>
      <p:sp>
        <p:nvSpPr>
          <p:cNvPr id="4" name="Oval 3" descr="Oval shape highlighting the Discover DCU module on Loop" title="Oval"/>
          <p:cNvSpPr/>
          <p:nvPr/>
        </p:nvSpPr>
        <p:spPr>
          <a:xfrm>
            <a:off x="1874067" y="2218099"/>
            <a:ext cx="1004935" cy="362139"/>
          </a:xfrm>
          <a:prstGeom prst="ellipse">
            <a:avLst/>
          </a:prstGeom>
          <a:noFill/>
          <a:ln>
            <a:solidFill>
              <a:srgbClr val="DE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fontAlgn="auto">
              <a:spcBef>
                <a:spcPts val="0"/>
              </a:spcBef>
              <a:spcAft>
                <a:spcPts val="0"/>
              </a:spcAft>
            </a:pPr>
            <a:endParaRPr lang="en-IE" sz="1800">
              <a:solidFill>
                <a:srgbClr val="103154"/>
              </a:solidFill>
            </a:endParaRPr>
          </a:p>
        </p:txBody>
      </p:sp>
    </p:spTree>
    <p:extLst>
      <p:ext uri="{BB962C8B-B14F-4D97-AF65-F5344CB8AC3E}">
        <p14:creationId xmlns:p14="http://schemas.microsoft.com/office/powerpoint/2010/main" val="426037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wo people giving each other a 'high five'." title="High f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915271"/>
            <a:ext cx="2201097" cy="3081536"/>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1916832"/>
            <a:ext cx="4608512" cy="461665"/>
          </a:xfrm>
          <a:prstGeom prst="rect">
            <a:avLst/>
          </a:prstGeom>
          <a:noFill/>
        </p:spPr>
        <p:txBody>
          <a:bodyPr wrap="square" rtlCol="0">
            <a:spAutoFit/>
          </a:bodyPr>
          <a:lstStyle/>
          <a:p>
            <a:endParaRPr lang="en-IE" b="1" dirty="0"/>
          </a:p>
        </p:txBody>
      </p:sp>
      <p:sp>
        <p:nvSpPr>
          <p:cNvPr id="4" name="Text Placeholder 3"/>
          <p:cNvSpPr>
            <a:spLocks noGrp="1"/>
          </p:cNvSpPr>
          <p:nvPr>
            <p:ph type="body" sz="quarter" idx="10"/>
          </p:nvPr>
        </p:nvSpPr>
        <p:spPr>
          <a:xfrm>
            <a:off x="696147" y="593326"/>
            <a:ext cx="5027981" cy="675434"/>
          </a:xfrm>
        </p:spPr>
        <p:txBody>
          <a:bodyPr>
            <a:normAutofit lnSpcReduction="10000"/>
          </a:bodyPr>
          <a:lstStyle/>
          <a:p>
            <a:r>
              <a:rPr lang="en-IE" dirty="0"/>
              <a:t>Learning outcomes</a:t>
            </a:r>
            <a:endParaRPr lang="en-IE" altLang="en-US" dirty="0"/>
          </a:p>
          <a:p>
            <a:endParaRPr lang="en-IE" dirty="0"/>
          </a:p>
        </p:txBody>
      </p:sp>
      <p:sp>
        <p:nvSpPr>
          <p:cNvPr id="5" name="Text Placeholder 4"/>
          <p:cNvSpPr>
            <a:spLocks noGrp="1"/>
          </p:cNvSpPr>
          <p:nvPr>
            <p:ph type="body" sz="quarter" idx="11"/>
          </p:nvPr>
        </p:nvSpPr>
        <p:spPr>
          <a:xfrm>
            <a:off x="395536" y="1772816"/>
            <a:ext cx="4752528" cy="2850703"/>
          </a:xfrm>
        </p:spPr>
        <p:txBody>
          <a:bodyPr/>
          <a:lstStyle/>
          <a:p>
            <a:pPr eaLnBrk="0" hangingPunct="0">
              <a:defRPr/>
            </a:pPr>
            <a:r>
              <a:rPr lang="en-IE" dirty="0"/>
              <a:t>Three steps to success</a:t>
            </a:r>
            <a:r>
              <a:rPr lang="en-IE" dirty="0" smtClean="0"/>
              <a:t>:</a:t>
            </a:r>
          </a:p>
          <a:p>
            <a:pPr eaLnBrk="0" hangingPunct="0">
              <a:defRPr/>
            </a:pPr>
            <a:endParaRPr lang="en-IE" dirty="0"/>
          </a:p>
          <a:p>
            <a:pPr marL="457200" indent="-457200" eaLnBrk="0" hangingPunct="0">
              <a:buFont typeface="+mj-lt"/>
              <a:buAutoNum type="arabicPeriod"/>
              <a:defRPr/>
            </a:pPr>
            <a:r>
              <a:rPr lang="en-IE" dirty="0" smtClean="0"/>
              <a:t>Get </a:t>
            </a:r>
            <a:r>
              <a:rPr lang="en-IE" dirty="0"/>
              <a:t>to know each other</a:t>
            </a:r>
          </a:p>
          <a:p>
            <a:pPr marL="457200" indent="-457200" eaLnBrk="0" hangingPunct="0">
              <a:buFont typeface="+mj-lt"/>
              <a:buAutoNum type="arabicPeriod"/>
              <a:defRPr/>
            </a:pPr>
            <a:endParaRPr lang="en-IE" dirty="0"/>
          </a:p>
          <a:p>
            <a:pPr marL="457200" indent="-457200" eaLnBrk="0" hangingPunct="0">
              <a:buFont typeface="+mj-lt"/>
              <a:buAutoNum type="arabicPeriod"/>
              <a:defRPr/>
            </a:pPr>
            <a:r>
              <a:rPr lang="en-IE" dirty="0"/>
              <a:t>Clarify the task</a:t>
            </a:r>
          </a:p>
          <a:p>
            <a:pPr marL="457200" indent="-457200" eaLnBrk="0" hangingPunct="0">
              <a:buFont typeface="+mj-lt"/>
              <a:buAutoNum type="arabicPeriod"/>
              <a:defRPr/>
            </a:pPr>
            <a:endParaRPr lang="en-IE" dirty="0"/>
          </a:p>
          <a:p>
            <a:pPr marL="457200" indent="-457200" eaLnBrk="0" hangingPunct="0">
              <a:buFont typeface="+mj-lt"/>
              <a:buAutoNum type="arabicPeriod"/>
              <a:defRPr/>
            </a:pPr>
            <a:r>
              <a:rPr lang="en-IE" dirty="0"/>
              <a:t>Set ground rules</a:t>
            </a:r>
          </a:p>
          <a:p>
            <a:endParaRPr lang="en-IE" dirty="0"/>
          </a:p>
        </p:txBody>
      </p:sp>
      <p:sp>
        <p:nvSpPr>
          <p:cNvPr id="8" name="TextBox 7"/>
          <p:cNvSpPr txBox="1"/>
          <p:nvPr/>
        </p:nvSpPr>
        <p:spPr>
          <a:xfrm>
            <a:off x="539552" y="4767535"/>
            <a:ext cx="2304256" cy="246221"/>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smtClean="0">
                <a:ln>
                  <a:noFill/>
                </a:ln>
                <a:solidFill>
                  <a:srgbClr val="000000"/>
                </a:solidFill>
                <a:effectLst/>
                <a:uLnTx/>
                <a:uFillTx/>
              </a:rPr>
              <a:t>Source: Trinity College Dublin (2017)</a:t>
            </a:r>
          </a:p>
        </p:txBody>
      </p:sp>
    </p:spTree>
    <p:extLst>
      <p:ext uri="{BB962C8B-B14F-4D97-AF65-F5344CB8AC3E}">
        <p14:creationId xmlns:p14="http://schemas.microsoft.com/office/powerpoint/2010/main" val="1239914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Image of two people holding a conversation." title="Conver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365104"/>
            <a:ext cx="151216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0"/>
          </p:nvPr>
        </p:nvSpPr>
        <p:spPr/>
        <p:txBody>
          <a:bodyPr/>
          <a:lstStyle/>
          <a:p>
            <a:r>
              <a:rPr lang="en-IE" altLang="en-US" dirty="0"/>
              <a:t>Activity</a:t>
            </a:r>
          </a:p>
          <a:p>
            <a:endParaRPr lang="en-IE" dirty="0"/>
          </a:p>
        </p:txBody>
      </p:sp>
      <p:sp>
        <p:nvSpPr>
          <p:cNvPr id="3" name="Text Placeholder 2"/>
          <p:cNvSpPr>
            <a:spLocks noGrp="1"/>
          </p:cNvSpPr>
          <p:nvPr>
            <p:ph type="body" sz="quarter" idx="11"/>
          </p:nvPr>
        </p:nvSpPr>
        <p:spPr>
          <a:xfrm>
            <a:off x="696147" y="1700808"/>
            <a:ext cx="5748061" cy="2592288"/>
          </a:xfrm>
        </p:spPr>
        <p:txBody>
          <a:bodyPr/>
          <a:lstStyle/>
          <a:p>
            <a:pPr>
              <a:spcBef>
                <a:spcPct val="0"/>
              </a:spcBef>
            </a:pPr>
            <a:r>
              <a:rPr lang="en-IE" altLang="en-US" dirty="0"/>
              <a:t>Split into three groups.</a:t>
            </a:r>
          </a:p>
          <a:p>
            <a:pPr>
              <a:spcBef>
                <a:spcPct val="0"/>
              </a:spcBef>
            </a:pPr>
            <a:endParaRPr lang="en-IE" altLang="en-US" dirty="0"/>
          </a:p>
          <a:p>
            <a:pPr>
              <a:spcBef>
                <a:spcPct val="0"/>
              </a:spcBef>
            </a:pPr>
            <a:r>
              <a:rPr lang="en-IE" altLang="en-US" dirty="0"/>
              <a:t>Group 1): Ideas for how to get to know each other.</a:t>
            </a:r>
          </a:p>
          <a:p>
            <a:pPr>
              <a:spcBef>
                <a:spcPct val="0"/>
              </a:spcBef>
            </a:pPr>
            <a:endParaRPr lang="en-IE" altLang="en-US" dirty="0"/>
          </a:p>
          <a:p>
            <a:pPr>
              <a:spcBef>
                <a:spcPct val="0"/>
              </a:spcBef>
            </a:pPr>
            <a:r>
              <a:rPr lang="en-IE" altLang="en-US" dirty="0"/>
              <a:t>Group 2): What can we do to understand the task?</a:t>
            </a:r>
          </a:p>
          <a:p>
            <a:pPr>
              <a:spcBef>
                <a:spcPct val="0"/>
              </a:spcBef>
            </a:pPr>
            <a:endParaRPr lang="en-IE" altLang="en-US" dirty="0"/>
          </a:p>
          <a:p>
            <a:pPr>
              <a:spcBef>
                <a:spcPct val="0"/>
              </a:spcBef>
            </a:pPr>
            <a:r>
              <a:rPr lang="en-IE" altLang="en-US" dirty="0"/>
              <a:t>Group 3): What rules for the group are important?</a:t>
            </a:r>
          </a:p>
          <a:p>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of two boys with their arms aroudn each other's shoulders." title="Frie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844148"/>
            <a:ext cx="2377404" cy="1576606"/>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5" name="Rectangle 3"/>
          <p:cNvSpPr>
            <a:spLocks noGrp="1" noChangeArrowheads="1"/>
          </p:cNvSpPr>
          <p:nvPr>
            <p:ph type="body" sz="quarter" idx="10"/>
          </p:nvPr>
        </p:nvSpPr>
        <p:spPr>
          <a:xfrm>
            <a:off x="696147" y="593326"/>
            <a:ext cx="6441989" cy="531418"/>
          </a:xfrm>
        </p:spPr>
        <p:txBody>
          <a:bodyPr>
            <a:normAutofit fontScale="77500" lnSpcReduction="20000"/>
          </a:bodyPr>
          <a:lstStyle/>
          <a:p>
            <a:r>
              <a:rPr lang="en-IE" altLang="en-US" dirty="0">
                <a:cs typeface="Arial" charset="0"/>
              </a:rPr>
              <a:t>Step 1: Get to know your </a:t>
            </a:r>
            <a:r>
              <a:rPr lang="en-IE" altLang="en-US" dirty="0" smtClean="0">
                <a:cs typeface="Arial" charset="0"/>
              </a:rPr>
              <a:t>group</a:t>
            </a:r>
            <a:endParaRPr lang="en-GB" altLang="en-US" dirty="0">
              <a:cs typeface="Arial" charset="0"/>
            </a:endParaRPr>
          </a:p>
        </p:txBody>
      </p:sp>
      <p:sp>
        <p:nvSpPr>
          <p:cNvPr id="2" name="Text Placeholder 1"/>
          <p:cNvSpPr>
            <a:spLocks noGrp="1"/>
          </p:cNvSpPr>
          <p:nvPr>
            <p:ph type="body" sz="quarter" idx="11"/>
          </p:nvPr>
        </p:nvSpPr>
        <p:spPr>
          <a:xfrm>
            <a:off x="611560" y="1484784"/>
            <a:ext cx="5832648" cy="3024336"/>
          </a:xfrm>
        </p:spPr>
        <p:txBody>
          <a:bodyPr>
            <a:normAutofit fontScale="85000" lnSpcReduction="20000"/>
          </a:bodyPr>
          <a:lstStyle/>
          <a:p>
            <a:pPr marL="457200" indent="-457200">
              <a:buFont typeface="Arial" panose="020B0604020202020204" pitchFamily="34" charset="0"/>
              <a:buChar char="•"/>
            </a:pPr>
            <a:r>
              <a:rPr lang="en-IE" altLang="en-US" sz="2000" b="0" dirty="0"/>
              <a:t>Chat to another person in the group and ask them the following, before reporting back about them to the rest of the team:</a:t>
            </a:r>
          </a:p>
          <a:p>
            <a:pPr lvl="1"/>
            <a:r>
              <a:rPr lang="en-IE" altLang="en-US" sz="2000" b="0" dirty="0">
                <a:solidFill>
                  <a:srgbClr val="000000"/>
                </a:solidFill>
              </a:rPr>
              <a:t>Have you done </a:t>
            </a:r>
            <a:r>
              <a:rPr lang="en-IE" altLang="en-US" sz="2000" b="0" dirty="0" err="1">
                <a:solidFill>
                  <a:srgbClr val="000000"/>
                </a:solidFill>
              </a:rPr>
              <a:t>groupwork</a:t>
            </a:r>
            <a:r>
              <a:rPr lang="en-IE" altLang="en-US" sz="2000" b="0" dirty="0">
                <a:solidFill>
                  <a:srgbClr val="000000"/>
                </a:solidFill>
              </a:rPr>
              <a:t> before in the past?</a:t>
            </a:r>
          </a:p>
          <a:p>
            <a:pPr lvl="1"/>
            <a:r>
              <a:rPr lang="en-IE" altLang="en-US" sz="2000" b="0" dirty="0">
                <a:solidFill>
                  <a:srgbClr val="000000"/>
                </a:solidFill>
              </a:rPr>
              <a:t>If so, what worked in the group?</a:t>
            </a:r>
          </a:p>
          <a:p>
            <a:pPr lvl="1"/>
            <a:r>
              <a:rPr lang="en-IE" altLang="en-US" sz="2000" b="0" dirty="0">
                <a:solidFill>
                  <a:srgbClr val="000000"/>
                </a:solidFill>
              </a:rPr>
              <a:t>Do you have any interests or skills relevant to this project?</a:t>
            </a:r>
          </a:p>
          <a:p>
            <a:pPr lvl="1"/>
            <a:r>
              <a:rPr lang="en-IE" altLang="en-US" sz="2000" b="0" dirty="0">
                <a:solidFill>
                  <a:srgbClr val="000000"/>
                </a:solidFill>
              </a:rPr>
              <a:t>One thing you are looking forward to about this group?</a:t>
            </a:r>
          </a:p>
          <a:p>
            <a:pPr lvl="1"/>
            <a:r>
              <a:rPr lang="en-IE" altLang="en-US" sz="2000" b="0" dirty="0">
                <a:solidFill>
                  <a:srgbClr val="000000"/>
                </a:solidFill>
              </a:rPr>
              <a:t>One thing you are apprehensive about this group?</a:t>
            </a:r>
          </a:p>
          <a:p>
            <a:pPr lvl="1"/>
            <a:endParaRPr lang="en-IE" altLang="en-US" sz="2000" b="0" dirty="0">
              <a:solidFill>
                <a:srgbClr val="000000"/>
              </a:solidFill>
            </a:endParaRPr>
          </a:p>
          <a:p>
            <a:pPr marL="457200" indent="-457200">
              <a:buFont typeface="Arial" panose="020B0604020202020204" pitchFamily="34" charset="0"/>
              <a:buChar char="•"/>
            </a:pPr>
            <a:r>
              <a:rPr lang="en-IE" altLang="en-US" sz="2000" b="0" dirty="0"/>
              <a:t>Create a master list of contact </a:t>
            </a:r>
            <a:r>
              <a:rPr lang="en-IE" altLang="en-US" sz="2000" b="0" dirty="0" smtClean="0"/>
              <a:t>details</a:t>
            </a:r>
            <a:endParaRPr lang="en-IE"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Image of two people studying a brief." title="The Ta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429" y="2060848"/>
            <a:ext cx="1775557" cy="266476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a:xfrm>
            <a:off x="467544" y="1484313"/>
            <a:ext cx="4968552" cy="4248943"/>
          </a:xfrm>
        </p:spPr>
        <p:txBody>
          <a:bodyPr>
            <a:normAutofit fontScale="85000" lnSpcReduction="10000"/>
          </a:bodyPr>
          <a:lstStyle/>
          <a:p>
            <a:pPr marL="342900" lvl="1" indent="-342900">
              <a:buFontTx/>
              <a:buChar char="•"/>
            </a:pPr>
            <a:r>
              <a:rPr lang="en-IE" altLang="en-US" sz="2400" dirty="0">
                <a:solidFill>
                  <a:schemeClr val="accent4">
                    <a:lumMod val="10000"/>
                  </a:schemeClr>
                </a:solidFill>
              </a:rPr>
              <a:t>Analyse the brief</a:t>
            </a:r>
          </a:p>
          <a:p>
            <a:pPr lvl="1"/>
            <a:r>
              <a:rPr lang="en-IE" altLang="en-US" sz="2400" b="0" dirty="0">
                <a:solidFill>
                  <a:schemeClr val="accent4">
                    <a:lumMod val="10000"/>
                  </a:schemeClr>
                </a:solidFill>
              </a:rPr>
              <a:t>What is the expected final output?</a:t>
            </a:r>
          </a:p>
          <a:p>
            <a:pPr lvl="1"/>
            <a:r>
              <a:rPr lang="en-IE" altLang="en-US" sz="2400" b="0" dirty="0">
                <a:solidFill>
                  <a:schemeClr val="accent4">
                    <a:lumMod val="10000"/>
                  </a:schemeClr>
                </a:solidFill>
              </a:rPr>
              <a:t>Final deadline?</a:t>
            </a:r>
          </a:p>
          <a:p>
            <a:pPr lvl="1"/>
            <a:r>
              <a:rPr lang="en-IE" altLang="en-US" sz="2400" b="0" dirty="0">
                <a:solidFill>
                  <a:schemeClr val="accent4">
                    <a:lumMod val="10000"/>
                  </a:schemeClr>
                </a:solidFill>
              </a:rPr>
              <a:t>Break down the question/title and check for understanding</a:t>
            </a:r>
          </a:p>
          <a:p>
            <a:pPr lvl="1"/>
            <a:r>
              <a:rPr lang="en-IE" altLang="en-US" sz="2400" b="0" dirty="0">
                <a:solidFill>
                  <a:schemeClr val="accent4">
                    <a:lumMod val="10000"/>
                  </a:schemeClr>
                </a:solidFill>
              </a:rPr>
              <a:t>Brainstorm</a:t>
            </a:r>
          </a:p>
          <a:p>
            <a:endParaRPr lang="en-IE" altLang="en-US" sz="2400" dirty="0">
              <a:solidFill>
                <a:schemeClr val="accent4">
                  <a:lumMod val="10000"/>
                </a:schemeClr>
              </a:solidFill>
            </a:endParaRPr>
          </a:p>
          <a:p>
            <a:pPr marL="342900" indent="-342900">
              <a:buFont typeface="Arial" panose="020B0604020202020204" pitchFamily="34" charset="0"/>
              <a:buChar char="•"/>
            </a:pPr>
            <a:r>
              <a:rPr lang="en-IE" altLang="en-US" sz="2400" dirty="0">
                <a:solidFill>
                  <a:schemeClr val="accent4">
                    <a:lumMod val="10000"/>
                  </a:schemeClr>
                </a:solidFill>
              </a:rPr>
              <a:t>Divide up the work</a:t>
            </a:r>
          </a:p>
          <a:p>
            <a:pPr lvl="1"/>
            <a:r>
              <a:rPr lang="en-IE" altLang="en-US" sz="2400" b="0" dirty="0">
                <a:solidFill>
                  <a:schemeClr val="accent4">
                    <a:lumMod val="10000"/>
                  </a:schemeClr>
                </a:solidFill>
                <a:cs typeface="Arial" charset="0"/>
              </a:rPr>
              <a:t>Divide the work amongst different people</a:t>
            </a:r>
          </a:p>
          <a:p>
            <a:pPr lvl="1"/>
            <a:r>
              <a:rPr lang="en-IE" altLang="en-US" sz="2400" b="0" dirty="0">
                <a:solidFill>
                  <a:schemeClr val="accent4">
                    <a:lumMod val="10000"/>
                  </a:schemeClr>
                </a:solidFill>
                <a:cs typeface="Arial" charset="0"/>
              </a:rPr>
              <a:t>Task manager appointed to ensure people working independently</a:t>
            </a:r>
            <a:endParaRPr lang="en-GB" altLang="en-US" sz="2400" b="0" dirty="0">
              <a:solidFill>
                <a:schemeClr val="accent4">
                  <a:lumMod val="10000"/>
                </a:schemeClr>
              </a:solidFill>
              <a:cs typeface="Arial" charset="0"/>
            </a:endParaRPr>
          </a:p>
          <a:p>
            <a:endParaRPr lang="en-IE" dirty="0"/>
          </a:p>
        </p:txBody>
      </p:sp>
      <p:sp>
        <p:nvSpPr>
          <p:cNvPr id="15362" name="Rectangle 2"/>
          <p:cNvSpPr>
            <a:spLocks noGrp="1" noChangeArrowheads="1"/>
          </p:cNvSpPr>
          <p:nvPr>
            <p:ph type="title" idx="4294967295"/>
          </p:nvPr>
        </p:nvSpPr>
        <p:spPr>
          <a:xfrm>
            <a:off x="675560" y="598390"/>
            <a:ext cx="5768648" cy="533400"/>
          </a:xfrm>
          <a:prstGeom prst="rect">
            <a:avLst/>
          </a:prstGeom>
        </p:spPr>
        <p:txBody>
          <a:bodyPr/>
          <a:lstStyle/>
          <a:p>
            <a:pPr lvl="1" algn="l" defTabSz="457200" rtl="0">
              <a:spcBef>
                <a:spcPct val="0"/>
              </a:spcBef>
            </a:pPr>
            <a:r>
              <a:rPr lang="en-IE" altLang="en-US" sz="3200" b="1" dirty="0" smtClean="0">
                <a:latin typeface="+mj-lt"/>
                <a:cs typeface="Arial" charset="0"/>
              </a:rPr>
              <a:t>Step 2: Understand the task</a:t>
            </a:r>
            <a:r>
              <a:rPr lang="en-GB" altLang="en-US" dirty="0" smtClean="0">
                <a:cs typeface="Arial" charset="0"/>
              </a:rPr>
              <a:t/>
            </a:r>
            <a:br>
              <a:rPr lang="en-GB" altLang="en-US" dirty="0" smtClean="0">
                <a:cs typeface="Arial" charset="0"/>
              </a:rPr>
            </a:br>
            <a:endParaRPr lang="en-GB" altLang="en-US" dirty="0"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7544" y="2335980"/>
            <a:ext cx="6552728" cy="4045348"/>
          </a:xfrm>
        </p:spPr>
        <p:txBody>
          <a:bodyPr/>
          <a:lstStyle/>
          <a:p>
            <a:pPr lvl="1"/>
            <a:r>
              <a:rPr lang="en-IE" sz="1800" b="0" dirty="0">
                <a:solidFill>
                  <a:schemeClr val="accent4">
                    <a:lumMod val="10000"/>
                  </a:schemeClr>
                </a:solidFill>
              </a:rPr>
              <a:t>Research 3 key areas and provide 3 key points for each. Deadline 1/3/15.</a:t>
            </a:r>
          </a:p>
          <a:p>
            <a:pPr lvl="2"/>
            <a:r>
              <a:rPr lang="en-IE" sz="1600" b="0" dirty="0">
                <a:solidFill>
                  <a:schemeClr val="accent4">
                    <a:lumMod val="10000"/>
                  </a:schemeClr>
                </a:solidFill>
              </a:rPr>
              <a:t>Barrier to inclusive profession for non-nationals (Ian)</a:t>
            </a:r>
          </a:p>
          <a:p>
            <a:pPr lvl="2"/>
            <a:r>
              <a:rPr lang="en-IE" sz="1600" b="0" dirty="0">
                <a:solidFill>
                  <a:schemeClr val="accent4">
                    <a:lumMod val="10000"/>
                  </a:schemeClr>
                </a:solidFill>
              </a:rPr>
              <a:t>Barrier to children with SEN (Emma)</a:t>
            </a:r>
          </a:p>
          <a:p>
            <a:pPr lvl="2"/>
            <a:r>
              <a:rPr lang="en-IE" sz="1600" b="0" dirty="0">
                <a:solidFill>
                  <a:schemeClr val="accent4">
                    <a:lumMod val="10000"/>
                  </a:schemeClr>
                </a:solidFill>
              </a:rPr>
              <a:t>Non-relevance of language to ethnic minority groupings (David)</a:t>
            </a:r>
          </a:p>
          <a:p>
            <a:pPr lvl="1"/>
            <a:r>
              <a:rPr lang="en-IE" sz="1800" b="0" dirty="0">
                <a:solidFill>
                  <a:schemeClr val="accent4">
                    <a:lumMod val="10000"/>
                  </a:schemeClr>
                </a:solidFill>
              </a:rPr>
              <a:t>Proof read everyone’s input (all group members). Deadline 3/3/18</a:t>
            </a:r>
          </a:p>
          <a:p>
            <a:pPr lvl="1"/>
            <a:r>
              <a:rPr lang="en-IE" sz="1800" b="0" dirty="0">
                <a:solidFill>
                  <a:schemeClr val="accent4">
                    <a:lumMod val="10000"/>
                  </a:schemeClr>
                </a:solidFill>
              </a:rPr>
              <a:t>Prepare slide show (Aoife). Deadline 5/3/18.</a:t>
            </a:r>
          </a:p>
          <a:p>
            <a:pPr lvl="1"/>
            <a:r>
              <a:rPr lang="en-IE" sz="1800" b="0" dirty="0">
                <a:solidFill>
                  <a:schemeClr val="accent4">
                    <a:lumMod val="10000"/>
                  </a:schemeClr>
                </a:solidFill>
              </a:rPr>
              <a:t>Present the </a:t>
            </a:r>
            <a:r>
              <a:rPr lang="en-IE" sz="1800" b="0" dirty="0" err="1">
                <a:solidFill>
                  <a:schemeClr val="accent4">
                    <a:lumMod val="10000"/>
                  </a:schemeClr>
                </a:solidFill>
              </a:rPr>
              <a:t>powerpoint</a:t>
            </a:r>
            <a:r>
              <a:rPr lang="en-IE" sz="1800" b="0" dirty="0">
                <a:solidFill>
                  <a:schemeClr val="accent4">
                    <a:lumMod val="10000"/>
                  </a:schemeClr>
                </a:solidFill>
              </a:rPr>
              <a:t> to group (Aoife). Deadline 7/3/18</a:t>
            </a:r>
            <a:r>
              <a:rPr lang="en-IE" b="0" dirty="0">
                <a:solidFill>
                  <a:schemeClr val="accent4">
                    <a:lumMod val="10000"/>
                  </a:schemeClr>
                </a:solidFill>
              </a:rPr>
              <a:t>.</a:t>
            </a:r>
          </a:p>
          <a:p>
            <a:pPr lvl="1"/>
            <a:r>
              <a:rPr lang="en-IE" sz="1800" b="0" dirty="0">
                <a:solidFill>
                  <a:schemeClr val="accent4">
                    <a:lumMod val="10000"/>
                  </a:schemeClr>
                </a:solidFill>
              </a:rPr>
              <a:t>Task Manager: David</a:t>
            </a:r>
          </a:p>
          <a:p>
            <a:endParaRPr lang="en-IE" dirty="0"/>
          </a:p>
        </p:txBody>
      </p:sp>
      <p:sp>
        <p:nvSpPr>
          <p:cNvPr id="2" name="Title 1"/>
          <p:cNvSpPr>
            <a:spLocks noGrp="1"/>
          </p:cNvSpPr>
          <p:nvPr>
            <p:ph type="title" idx="4294967295"/>
          </p:nvPr>
        </p:nvSpPr>
        <p:spPr>
          <a:xfrm>
            <a:off x="671441" y="499137"/>
            <a:ext cx="6781800" cy="533400"/>
          </a:xfrm>
          <a:prstGeom prst="rect">
            <a:avLst/>
          </a:prstGeom>
        </p:spPr>
        <p:txBody>
          <a:bodyPr/>
          <a:lstStyle/>
          <a:p>
            <a:pPr algn="l"/>
            <a:r>
              <a:rPr lang="en-IE" sz="3200" b="1" dirty="0" smtClean="0">
                <a:solidFill>
                  <a:schemeClr val="accent4">
                    <a:lumMod val="10000"/>
                  </a:schemeClr>
                </a:solidFill>
              </a:rPr>
              <a:t>Task Summary</a:t>
            </a:r>
            <a:endParaRPr lang="en-IE" sz="3200" b="1" dirty="0">
              <a:solidFill>
                <a:schemeClr val="accent4">
                  <a:lumMod val="10000"/>
                </a:schemeClr>
              </a:solidFill>
            </a:endParaRPr>
          </a:p>
        </p:txBody>
      </p:sp>
      <p:sp>
        <p:nvSpPr>
          <p:cNvPr id="4" name="TextBox 3"/>
          <p:cNvSpPr txBox="1"/>
          <p:nvPr/>
        </p:nvSpPr>
        <p:spPr>
          <a:xfrm>
            <a:off x="539552" y="1268760"/>
            <a:ext cx="6480720" cy="830997"/>
          </a:xfrm>
          <a:prstGeom prst="rect">
            <a:avLst/>
          </a:prstGeom>
          <a:noFill/>
          <a:ln w="28575">
            <a:solidFill>
              <a:schemeClr val="tx1"/>
            </a:solidFill>
          </a:ln>
        </p:spPr>
        <p:txBody>
          <a:bodyPr wrap="square" rtlCol="0">
            <a:spAutoFit/>
          </a:bodyPr>
          <a:lstStyle/>
          <a:p>
            <a:r>
              <a:rPr lang="en-IE" sz="1600" b="1" dirty="0">
                <a:solidFill>
                  <a:schemeClr val="accent4">
                    <a:lumMod val="10000"/>
                  </a:schemeClr>
                </a:solidFill>
              </a:rPr>
              <a:t>Title: </a:t>
            </a:r>
            <a:r>
              <a:rPr lang="en-IE" sz="1600" dirty="0">
                <a:solidFill>
                  <a:schemeClr val="accent4">
                    <a:lumMod val="10000"/>
                  </a:schemeClr>
                </a:solidFill>
              </a:rPr>
              <a:t>As a team, prepare </a:t>
            </a:r>
            <a:r>
              <a:rPr lang="en-IE" sz="1600" dirty="0" smtClean="0">
                <a:solidFill>
                  <a:schemeClr val="accent4">
                    <a:lumMod val="10000"/>
                  </a:schemeClr>
                </a:solidFill>
              </a:rPr>
              <a:t>and present a </a:t>
            </a:r>
            <a:r>
              <a:rPr lang="en-IE" sz="1600" dirty="0">
                <a:solidFill>
                  <a:schemeClr val="accent4">
                    <a:lumMod val="10000"/>
                  </a:schemeClr>
                </a:solidFill>
              </a:rPr>
              <a:t>fifteen minute </a:t>
            </a:r>
            <a:r>
              <a:rPr lang="en-IE" sz="1600" dirty="0" err="1">
                <a:solidFill>
                  <a:schemeClr val="accent4">
                    <a:lumMod val="10000"/>
                  </a:schemeClr>
                </a:solidFill>
              </a:rPr>
              <a:t>powerpoint</a:t>
            </a:r>
            <a:r>
              <a:rPr lang="en-IE" sz="1600" dirty="0">
                <a:solidFill>
                  <a:schemeClr val="accent4">
                    <a:lumMod val="10000"/>
                  </a:schemeClr>
                </a:solidFill>
              </a:rPr>
              <a:t> presentation to argue </a:t>
            </a:r>
            <a:r>
              <a:rPr lang="en-IE" sz="1600" i="1" dirty="0">
                <a:solidFill>
                  <a:schemeClr val="accent4">
                    <a:lumMod val="10000"/>
                  </a:schemeClr>
                </a:solidFill>
              </a:rPr>
              <a:t>for</a:t>
            </a:r>
            <a:r>
              <a:rPr lang="en-IE" sz="1600" dirty="0">
                <a:solidFill>
                  <a:schemeClr val="accent4">
                    <a:lumMod val="10000"/>
                  </a:schemeClr>
                </a:solidFill>
              </a:rPr>
              <a:t> the motion that ‘The compulsory teaching of Irish in primary schools is a threat to inclusive education</a:t>
            </a:r>
            <a:r>
              <a:rPr lang="en-IE" sz="1600" dirty="0" smtClean="0">
                <a:solidFill>
                  <a:schemeClr val="accent4">
                    <a:lumMod val="10000"/>
                  </a:schemeClr>
                </a:solidFill>
              </a:rPr>
              <a:t>.’</a:t>
            </a:r>
            <a:endParaRPr lang="en-IE" sz="1600" dirty="0">
              <a:solidFill>
                <a:schemeClr val="accent4">
                  <a:lumMod val="10000"/>
                </a:schemeClr>
              </a:solidFill>
            </a:endParaRPr>
          </a:p>
        </p:txBody>
      </p:sp>
    </p:spTree>
    <p:extLst>
      <p:ext uri="{BB962C8B-B14F-4D97-AF65-F5344CB8AC3E}">
        <p14:creationId xmlns:p14="http://schemas.microsoft.com/office/powerpoint/2010/main" val="10688665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4630</TotalTime>
  <Words>658</Words>
  <Application>Microsoft Office PowerPoint</Application>
  <PresentationFormat>On-screen Show (4:3)</PresentationFormat>
  <Paragraphs>95</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Helvetica</vt:lpstr>
      <vt:lpstr>ヒラギノ角ゴ Pro W3</vt:lpstr>
      <vt:lpstr>1_Office Theme</vt:lpstr>
      <vt:lpstr>PowerPoint Presentation</vt:lpstr>
      <vt:lpstr>Group Brainstorm</vt:lpstr>
      <vt:lpstr>PowerPoint Presentation</vt:lpstr>
      <vt:lpstr>PowerPoint Presentation</vt:lpstr>
      <vt:lpstr>PowerPoint Presentation</vt:lpstr>
      <vt:lpstr>PowerPoint Presentation</vt:lpstr>
      <vt:lpstr>PowerPoint Presentation</vt:lpstr>
      <vt:lpstr>Step 2: Understand the task </vt:lpstr>
      <vt:lpstr>Task Summary</vt:lpstr>
      <vt:lpstr>PowerPoint Presentation</vt:lpstr>
      <vt:lpstr>PowerPoint Presentation</vt:lpstr>
      <vt:lpstr>…</vt:lpstr>
      <vt:lpstr>PowerPoint Presentation</vt:lpstr>
      <vt:lpstr>PowerPoint Presentation</vt:lpstr>
      <vt:lpstr>PowerPoint Presentation</vt:lpstr>
    </vt:vector>
  </TitlesOfParts>
  <Company>DDFH&amp;B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Cillian Murphy</cp:lastModifiedBy>
  <cp:revision>241</cp:revision>
  <dcterms:created xsi:type="dcterms:W3CDTF">2010-08-05T15:35:38Z</dcterms:created>
  <dcterms:modified xsi:type="dcterms:W3CDTF">2017-10-11T13:24:58Z</dcterms:modified>
  <cp:contentStatus/>
</cp:coreProperties>
</file>