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20" r:id="rId3"/>
    <p:sldId id="329" r:id="rId4"/>
    <p:sldId id="291" r:id="rId5"/>
    <p:sldId id="277" r:id="rId6"/>
    <p:sldId id="312" r:id="rId7"/>
    <p:sldId id="278" r:id="rId8"/>
    <p:sldId id="313" r:id="rId9"/>
    <p:sldId id="292" r:id="rId10"/>
    <p:sldId id="300" r:id="rId11"/>
    <p:sldId id="293" r:id="rId12"/>
    <p:sldId id="301" r:id="rId13"/>
    <p:sldId id="294" r:id="rId14"/>
    <p:sldId id="302" r:id="rId15"/>
    <p:sldId id="261" r:id="rId16"/>
    <p:sldId id="321" r:id="rId17"/>
    <p:sldId id="323" r:id="rId18"/>
    <p:sldId id="324" r:id="rId19"/>
    <p:sldId id="328" r:id="rId20"/>
    <p:sldId id="325" r:id="rId21"/>
    <p:sldId id="326" r:id="rId22"/>
    <p:sldId id="279" r:id="rId23"/>
    <p:sldId id="263" r:id="rId24"/>
    <p:sldId id="303" r:id="rId25"/>
    <p:sldId id="288" r:id="rId26"/>
    <p:sldId id="289" r:id="rId27"/>
    <p:sldId id="266" r:id="rId28"/>
    <p:sldId id="267" r:id="rId29"/>
    <p:sldId id="327" r:id="rId30"/>
    <p:sldId id="276" r:id="rId31"/>
    <p:sldId id="271" r:id="rId32"/>
    <p:sldId id="272" r:id="rId33"/>
    <p:sldId id="304" r:id="rId34"/>
    <p:sldId id="273" r:id="rId35"/>
    <p:sldId id="305" r:id="rId36"/>
    <p:sldId id="274" r:id="rId37"/>
    <p:sldId id="275" r:id="rId38"/>
    <p:sldId id="306" r:id="rId39"/>
    <p:sldId id="307" r:id="rId40"/>
    <p:sldId id="308" r:id="rId41"/>
    <p:sldId id="309" r:id="rId42"/>
    <p:sldId id="295" r:id="rId43"/>
    <p:sldId id="296" r:id="rId44"/>
    <p:sldId id="297" r:id="rId45"/>
    <p:sldId id="298" r:id="rId46"/>
    <p:sldId id="299" r:id="rId47"/>
    <p:sldId id="310" r:id="rId48"/>
    <p:sldId id="319" r:id="rId49"/>
    <p:sldId id="314" r:id="rId50"/>
    <p:sldId id="315" r:id="rId51"/>
    <p:sldId id="316" r:id="rId52"/>
    <p:sldId id="317"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2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CF029-0877-446F-8BD5-2CA7B0B61642}" type="datetimeFigureOut">
              <a:rPr lang="en-IE" smtClean="0"/>
              <a:t>03/03/2017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81B21-4B50-47DA-AE42-967F669626EA}" type="slidenum">
              <a:rPr lang="en-IE" smtClean="0"/>
              <a:t>‹#›</a:t>
            </a:fld>
            <a:endParaRPr lang="en-IE"/>
          </a:p>
        </p:txBody>
      </p:sp>
    </p:spTree>
    <p:extLst>
      <p:ext uri="{BB962C8B-B14F-4D97-AF65-F5344CB8AC3E}">
        <p14:creationId xmlns:p14="http://schemas.microsoft.com/office/powerpoint/2010/main" val="201685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44E4C92-5B78-40D6-9212-B934F19B81ED}" type="slidenum">
              <a:rPr lang="en-IE" smtClean="0"/>
              <a:t>42</a:t>
            </a:fld>
            <a:endParaRPr lang="en-IE"/>
          </a:p>
        </p:txBody>
      </p:sp>
    </p:spTree>
    <p:extLst>
      <p:ext uri="{BB962C8B-B14F-4D97-AF65-F5344CB8AC3E}">
        <p14:creationId xmlns:p14="http://schemas.microsoft.com/office/powerpoint/2010/main" val="372108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t>03/03/2017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82283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t>03/03/2017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67117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t>03/03/2017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17670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t>03/03/2017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366697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A1C14-042B-4056-92A3-F5973D1CA935}" type="datetimeFigureOut">
              <a:rPr lang="en-IE" smtClean="0"/>
              <a:t>03/03/2017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327840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76A1C14-042B-4056-92A3-F5973D1CA935}" type="datetimeFigureOut">
              <a:rPr lang="en-IE" smtClean="0"/>
              <a:t>03/03/2017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314706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76A1C14-042B-4056-92A3-F5973D1CA935}" type="datetimeFigureOut">
              <a:rPr lang="en-IE" smtClean="0"/>
              <a:t>03/03/2017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220859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76A1C14-042B-4056-92A3-F5973D1CA935}" type="datetimeFigureOut">
              <a:rPr lang="en-IE" smtClean="0"/>
              <a:t>03/03/2017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10868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1C14-042B-4056-92A3-F5973D1CA935}" type="datetimeFigureOut">
              <a:rPr lang="en-IE" smtClean="0"/>
              <a:t>03/03/2017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11915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t>03/03/2017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344308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t>03/03/2017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4959FE-C899-456B-9402-83D20219CE66}" type="slidenum">
              <a:rPr lang="en-IE" smtClean="0"/>
              <a:t>‹#›</a:t>
            </a:fld>
            <a:endParaRPr lang="en-IE"/>
          </a:p>
        </p:txBody>
      </p:sp>
    </p:spTree>
    <p:extLst>
      <p:ext uri="{BB962C8B-B14F-4D97-AF65-F5344CB8AC3E}">
        <p14:creationId xmlns:p14="http://schemas.microsoft.com/office/powerpoint/2010/main" val="30969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1C14-042B-4056-92A3-F5973D1CA935}" type="datetimeFigureOut">
              <a:rPr lang="en-IE" smtClean="0"/>
              <a:t>03/03/2017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59FE-C899-456B-9402-83D20219CE66}" type="slidenum">
              <a:rPr lang="en-IE" smtClean="0"/>
              <a:t>‹#›</a:t>
            </a:fld>
            <a:endParaRPr lang="en-IE"/>
          </a:p>
        </p:txBody>
      </p:sp>
    </p:spTree>
    <p:extLst>
      <p:ext uri="{BB962C8B-B14F-4D97-AF65-F5344CB8AC3E}">
        <p14:creationId xmlns:p14="http://schemas.microsoft.com/office/powerpoint/2010/main" val="12738267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86909" cy="7109639"/>
          </a:xfrm>
          <a:prstGeom prst="rect">
            <a:avLst/>
          </a:prstGeom>
        </p:spPr>
        <p:txBody>
          <a:bodyPr wrap="square">
            <a:spAutoFit/>
          </a:bodyPr>
          <a:lstStyle/>
          <a:p>
            <a:pPr algn="ctr"/>
            <a:endParaRPr lang="en-IE" sz="2400" b="1" dirty="0" smtClean="0">
              <a:latin typeface="arial" panose="020B0604020202020204" pitchFamily="34" charset="0"/>
            </a:endParaRPr>
          </a:p>
          <a:p>
            <a:pPr algn="ctr"/>
            <a:r>
              <a:rPr lang="en-IE" sz="2400" b="1" dirty="0"/>
              <a:t>Addressing Continuity and Transitions in a Holistic, Multidimensional Way: Overcoming System Mismatch, Blockages in Communication and </a:t>
            </a:r>
            <a:r>
              <a:rPr lang="en-IE" sz="2400" b="1" dirty="0" smtClean="0"/>
              <a:t>Fragmentation</a:t>
            </a:r>
          </a:p>
          <a:p>
            <a:pPr algn="ctr"/>
            <a:endParaRPr lang="en-IE" sz="2400" b="1" dirty="0"/>
          </a:p>
          <a:p>
            <a:pPr algn="ctr"/>
            <a:r>
              <a:rPr lang="en-IE" sz="2400" dirty="0" smtClean="0"/>
              <a:t>Keynote Presentation: Directorate </a:t>
            </a:r>
            <a:r>
              <a:rPr lang="en-IE" sz="2400" dirty="0"/>
              <a:t>General of Education of the Portuguese Ministry of </a:t>
            </a:r>
            <a:r>
              <a:rPr lang="en-IE" sz="2400" dirty="0" smtClean="0"/>
              <a:t>Education &amp; European Commission Working Group on Schools International Meeting </a:t>
            </a:r>
            <a:r>
              <a:rPr lang="en-IE" sz="2400" dirty="0"/>
              <a:t>TEIP 2017 “Continuity and Transitions in Learner Development” </a:t>
            </a:r>
            <a:r>
              <a:rPr lang="en-IE" sz="2400" dirty="0" smtClean="0"/>
              <a:t>16</a:t>
            </a:r>
            <a:r>
              <a:rPr lang="en-IE" sz="2400" baseline="30000" dirty="0" smtClean="0"/>
              <a:t>th</a:t>
            </a:r>
            <a:r>
              <a:rPr lang="en-IE" sz="2400" dirty="0" smtClean="0"/>
              <a:t> February, 2017</a:t>
            </a:r>
            <a:endParaRPr lang="en-IE" sz="2400" dirty="0">
              <a:latin typeface="arial" panose="020B0604020202020204" pitchFamily="34" charset="0"/>
            </a:endParaRPr>
          </a:p>
          <a:p>
            <a:pPr algn="ctr"/>
            <a:endParaRPr lang="en-IE" sz="2400" dirty="0" smtClean="0">
              <a:latin typeface="Calibri" pitchFamily="34" charset="0"/>
              <a:cs typeface="Calibri" pitchFamily="34" charset="0"/>
            </a:endParaRPr>
          </a:p>
          <a:p>
            <a:pPr algn="ctr"/>
            <a:r>
              <a:rPr lang="en-IE" sz="2400" dirty="0" smtClean="0">
                <a:latin typeface="Calibri" pitchFamily="34" charset="0"/>
                <a:cs typeface="Calibri" pitchFamily="34" charset="0"/>
              </a:rPr>
              <a:t>Dr </a:t>
            </a:r>
            <a:r>
              <a:rPr lang="en-IE" sz="2400" dirty="0">
                <a:latin typeface="Calibri" pitchFamily="34" charset="0"/>
                <a:cs typeface="Calibri" pitchFamily="34" charset="0"/>
              </a:rPr>
              <a:t>Paul </a:t>
            </a:r>
            <a:r>
              <a:rPr lang="en-IE" sz="2400" dirty="0" err="1">
                <a:latin typeface="Calibri" pitchFamily="34" charset="0"/>
                <a:cs typeface="Calibri" pitchFamily="34" charset="0"/>
              </a:rPr>
              <a:t>Downes</a:t>
            </a:r>
            <a:r>
              <a:rPr lang="en-IE" sz="2400" dirty="0">
                <a:latin typeface="Calibri" pitchFamily="34" charset="0"/>
                <a:cs typeface="Calibri" pitchFamily="34" charset="0"/>
              </a:rPr>
              <a:t/>
            </a:r>
            <a:br>
              <a:rPr lang="en-IE" sz="2400" dirty="0">
                <a:latin typeface="Calibri" pitchFamily="34" charset="0"/>
                <a:cs typeface="Calibri" pitchFamily="34" charset="0"/>
              </a:rPr>
            </a:br>
            <a:r>
              <a:rPr lang="en-IE" sz="2400" dirty="0">
                <a:latin typeface="Calibri" pitchFamily="34" charset="0"/>
                <a:cs typeface="Calibri" pitchFamily="34" charset="0"/>
              </a:rPr>
              <a:t>Director, Educational Disadvantage Centre</a:t>
            </a:r>
            <a:br>
              <a:rPr lang="en-IE" sz="2400" dirty="0">
                <a:latin typeface="Calibri" pitchFamily="34" charset="0"/>
                <a:cs typeface="Calibri" pitchFamily="34" charset="0"/>
              </a:rPr>
            </a:br>
            <a:r>
              <a:rPr lang="en-IE" sz="2400" dirty="0">
                <a:latin typeface="Calibri" pitchFamily="34" charset="0"/>
                <a:cs typeface="Calibri" pitchFamily="34" charset="0"/>
              </a:rPr>
              <a:t>Senior Lecturer in Education (Psychology)</a:t>
            </a:r>
            <a:br>
              <a:rPr lang="en-IE" sz="2400" dirty="0">
                <a:latin typeface="Calibri" pitchFamily="34" charset="0"/>
                <a:cs typeface="Calibri" pitchFamily="34" charset="0"/>
              </a:rPr>
            </a:br>
            <a:r>
              <a:rPr lang="en-IE" sz="2400" dirty="0">
                <a:latin typeface="Calibri" pitchFamily="34" charset="0"/>
                <a:cs typeface="Calibri" pitchFamily="34" charset="0"/>
              </a:rPr>
              <a:t>Member of the European Commission Network of Experts on the Social Aspects of Education and Training (</a:t>
            </a:r>
            <a:r>
              <a:rPr lang="en-IE" sz="2400" dirty="0" smtClean="0">
                <a:latin typeface="Calibri" pitchFamily="34" charset="0"/>
                <a:cs typeface="Calibri" pitchFamily="34" charset="0"/>
              </a:rPr>
              <a:t>NESET I &amp; II) </a:t>
            </a:r>
            <a:r>
              <a:rPr lang="en-IE" sz="2400" dirty="0">
                <a:latin typeface="Calibri" pitchFamily="34" charset="0"/>
                <a:cs typeface="Calibri" pitchFamily="34" charset="0"/>
              </a:rPr>
              <a:t>(</a:t>
            </a:r>
            <a:r>
              <a:rPr lang="en-IE" sz="2400" dirty="0" smtClean="0">
                <a:latin typeface="Calibri" pitchFamily="34" charset="0"/>
                <a:cs typeface="Calibri" pitchFamily="34" charset="0"/>
              </a:rPr>
              <a:t>2011-2017) </a:t>
            </a:r>
            <a:r>
              <a:rPr lang="en-IE" sz="2400" dirty="0">
                <a:latin typeface="Calibri" pitchFamily="34" charset="0"/>
                <a:cs typeface="Calibri" pitchFamily="34" charset="0"/>
              </a:rPr>
              <a:t/>
            </a:r>
            <a:br>
              <a:rPr lang="en-IE" sz="2400" dirty="0">
                <a:latin typeface="Calibri" pitchFamily="34" charset="0"/>
                <a:cs typeface="Calibri" pitchFamily="34" charset="0"/>
              </a:rPr>
            </a:br>
            <a:r>
              <a:rPr lang="en-IE" sz="2400" dirty="0">
                <a:latin typeface="Calibri" pitchFamily="34" charset="0"/>
                <a:cs typeface="Calibri" pitchFamily="34" charset="0"/>
              </a:rPr>
              <a:t>Institute of Education</a:t>
            </a:r>
            <a:br>
              <a:rPr lang="en-IE" sz="2400" dirty="0">
                <a:latin typeface="Calibri" pitchFamily="34" charset="0"/>
                <a:cs typeface="Calibri" pitchFamily="34" charset="0"/>
              </a:rPr>
            </a:br>
            <a:r>
              <a:rPr lang="en-IE" sz="2400" dirty="0">
                <a:latin typeface="Calibri" pitchFamily="34" charset="0"/>
                <a:cs typeface="Calibri" pitchFamily="34" charset="0"/>
              </a:rPr>
              <a:t>Dublin City </a:t>
            </a:r>
            <a:r>
              <a:rPr lang="en-IE" sz="2400" dirty="0" smtClean="0">
                <a:latin typeface="Calibri" pitchFamily="34" charset="0"/>
                <a:cs typeface="Calibri" pitchFamily="34" charset="0"/>
              </a:rPr>
              <a:t>University, Ireland </a:t>
            </a:r>
          </a:p>
          <a:p>
            <a:pPr algn="ctr"/>
            <a:r>
              <a:rPr lang="en-IE" sz="2400" u="sng" dirty="0" smtClean="0">
                <a:latin typeface="Calibri" pitchFamily="34" charset="0"/>
                <a:cs typeface="Calibri" pitchFamily="34" charset="0"/>
              </a:rPr>
              <a:t>paul.downes@dcu.ie </a:t>
            </a:r>
            <a:endParaRPr lang="en-IE" sz="2400" u="sng" dirty="0">
              <a:latin typeface="Calibri" pitchFamily="34" charset="0"/>
              <a:cs typeface="Calibri" pitchFamily="34" charset="0"/>
            </a:endParaRPr>
          </a:p>
          <a:p>
            <a:endParaRPr lang="en-IE"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632450"/>
            <a:ext cx="21637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287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136904" cy="3416320"/>
          </a:xfrm>
          <a:prstGeom prst="rect">
            <a:avLst/>
          </a:prstGeom>
        </p:spPr>
        <p:txBody>
          <a:bodyPr wrap="square">
            <a:spAutoFit/>
          </a:bodyPr>
          <a:lstStyle/>
          <a:p>
            <a:pPr marL="285750" indent="-285750">
              <a:buFont typeface="Arial" panose="020B0604020202020204" pitchFamily="34" charset="0"/>
              <a:buChar char="•"/>
            </a:pPr>
            <a:r>
              <a:rPr lang="en-IE" sz="2400" dirty="0"/>
              <a:t>The primary teachers also reported little or no input into the way students were prepared for transition, as one primary teacher explained: We talk about what they might experience at secondary school but I don’t do anything specific to deal with teaching them about secondary school [Primary Teacher 4].</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Unlike the primary teachers, the secondary teachers assumed an active role in preparing students for transition.</a:t>
            </a:r>
          </a:p>
        </p:txBody>
      </p:sp>
      <p:pic>
        <p:nvPicPr>
          <p:cNvPr id="3" name="Picture 2" descr="C:\Documents and Settings\mcloughv\Local Settings\Temporary Internet Files\Content.IE5\67RP7K88\MP9004487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726095"/>
            <a:ext cx="2345464" cy="229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51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712968" cy="6678751"/>
          </a:xfrm>
          <a:prstGeom prst="rect">
            <a:avLst/>
          </a:prstGeom>
        </p:spPr>
        <p:txBody>
          <a:bodyPr wrap="square">
            <a:spAutoFit/>
          </a:bodyPr>
          <a:lstStyle/>
          <a:p>
            <a:pPr marL="285750" indent="-285750">
              <a:buFont typeface="Arial" panose="020B0604020202020204" pitchFamily="34" charset="0"/>
              <a:buChar char="•"/>
            </a:pPr>
            <a:r>
              <a:rPr lang="en-IE" sz="2400" dirty="0"/>
              <a:t>Hopwood et al. (2016) </a:t>
            </a:r>
            <a:r>
              <a:rPr lang="en-IE" sz="2400" dirty="0" smtClean="0"/>
              <a:t>Although the secondary teachers had a structured approach to transition, the teacher data also revealed that methods of preparation were focused on preparing students for the physical and structural aspects of secondary school rather than the academic demands of Year 7.</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smtClean="0"/>
              <a:t>All primary school teachers and 71 % of the secondary school teachers felt that an increase in communication was needed between primary and secondary staff in relation to the transition phase.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solidFill>
                  <a:srgbClr val="FFFF00"/>
                </a:solidFill>
              </a:rPr>
              <a:t>But a Proportionality Principle ?? Need to distinguish levels of need</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A</a:t>
            </a:r>
            <a:r>
              <a:rPr lang="en-IE" sz="2400" dirty="0" smtClean="0"/>
              <a:t>ll primary teachers and all secondary teachers felt that running consistent programmes between the schools and being familiar with the curriculum was essential.</a:t>
            </a:r>
          </a:p>
          <a:p>
            <a:pPr marL="285750" indent="-285750">
              <a:buFont typeface="Arial" panose="020B0604020202020204" pitchFamily="34" charset="0"/>
              <a:buChar char="•"/>
            </a:pPr>
            <a:endParaRPr lang="en-IE" sz="2000" dirty="0" smtClean="0"/>
          </a:p>
        </p:txBody>
      </p:sp>
    </p:spTree>
    <p:extLst>
      <p:ext uri="{BB962C8B-B14F-4D97-AF65-F5344CB8AC3E}">
        <p14:creationId xmlns:p14="http://schemas.microsoft.com/office/powerpoint/2010/main" val="216728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843"/>
            <a:ext cx="8568952" cy="4893647"/>
          </a:xfrm>
          <a:prstGeom prst="rect">
            <a:avLst/>
          </a:prstGeom>
        </p:spPr>
        <p:txBody>
          <a:bodyPr wrap="square">
            <a:spAutoFit/>
          </a:bodyPr>
          <a:lstStyle/>
          <a:p>
            <a:pPr marL="285750" indent="-285750">
              <a:buFont typeface="Arial" panose="020B0604020202020204" pitchFamily="34" charset="0"/>
              <a:buChar char="•"/>
            </a:pPr>
            <a:r>
              <a:rPr lang="en-IE" sz="2400" dirty="0"/>
              <a:t>Teacher support was the main contributing factor in enabling them to support students more effectively throughout the transition </a:t>
            </a:r>
            <a:r>
              <a:rPr lang="en-IE" sz="2400" dirty="0" smtClean="0"/>
              <a:t>phase</a:t>
            </a:r>
            <a:endParaRPr lang="en-IE" sz="2400" dirty="0"/>
          </a:p>
          <a:p>
            <a:r>
              <a:rPr lang="en-IE" sz="2400" dirty="0" smtClean="0"/>
              <a:t>-all </a:t>
            </a:r>
            <a:r>
              <a:rPr lang="en-IE" sz="2400" dirty="0"/>
              <a:t>of the primary and secondary teachers reporting that adequate teacher support was essential for transition success.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Teacher support referred </a:t>
            </a:r>
            <a:r>
              <a:rPr lang="en-IE" sz="2400" dirty="0" smtClean="0"/>
              <a:t>to:</a:t>
            </a:r>
          </a:p>
          <a:p>
            <a:pPr marL="342900" indent="-342900">
              <a:buFontTx/>
              <a:buChar char="-"/>
            </a:pPr>
            <a:r>
              <a:rPr lang="en-IE" sz="2400" dirty="0" smtClean="0"/>
              <a:t>the </a:t>
            </a:r>
            <a:r>
              <a:rPr lang="en-IE" sz="2400" dirty="0"/>
              <a:t>types of resources available to assist teachers, including access to age appropriate resources, </a:t>
            </a:r>
            <a:endParaRPr lang="en-IE" sz="2400" dirty="0" smtClean="0"/>
          </a:p>
          <a:p>
            <a:pPr marL="342900" indent="-342900">
              <a:buFontTx/>
              <a:buChar char="-"/>
            </a:pPr>
            <a:r>
              <a:rPr lang="en-IE" sz="2400" dirty="0" smtClean="0"/>
              <a:t>teacher’s </a:t>
            </a:r>
            <a:r>
              <a:rPr lang="en-IE" sz="2400" dirty="0"/>
              <a:t>aides to work with students in the classroom</a:t>
            </a:r>
            <a:r>
              <a:rPr lang="en-IE" sz="2400" dirty="0" smtClean="0"/>
              <a:t>,</a:t>
            </a:r>
          </a:p>
          <a:p>
            <a:pPr marL="342900" indent="-342900">
              <a:buFontTx/>
              <a:buChar char="-"/>
            </a:pPr>
            <a:r>
              <a:rPr lang="en-IE" sz="2400" dirty="0" smtClean="0"/>
              <a:t>increased </a:t>
            </a:r>
            <a:r>
              <a:rPr lang="en-IE" sz="2400" dirty="0"/>
              <a:t>planning time, </a:t>
            </a:r>
            <a:endParaRPr lang="en-IE" sz="2400" dirty="0" smtClean="0"/>
          </a:p>
          <a:p>
            <a:pPr marL="342900" indent="-342900">
              <a:buFontTx/>
              <a:buChar char="-"/>
            </a:pPr>
            <a:r>
              <a:rPr lang="en-IE" sz="2400" dirty="0" smtClean="0"/>
              <a:t>support </a:t>
            </a:r>
            <a:r>
              <a:rPr lang="en-IE" sz="2400" dirty="0"/>
              <a:t>from colleagues and </a:t>
            </a:r>
            <a:endParaRPr lang="en-IE" sz="2400" dirty="0" smtClean="0"/>
          </a:p>
          <a:p>
            <a:pPr marL="342900" indent="-342900">
              <a:buFontTx/>
              <a:buChar char="-"/>
            </a:pPr>
            <a:r>
              <a:rPr lang="en-IE" sz="2400" dirty="0" smtClean="0"/>
              <a:t>opportunities </a:t>
            </a:r>
            <a:r>
              <a:rPr lang="en-IE" sz="2400" dirty="0"/>
              <a:t>to attend professional development days.</a:t>
            </a:r>
          </a:p>
        </p:txBody>
      </p:sp>
    </p:spTree>
    <p:extLst>
      <p:ext uri="{BB962C8B-B14F-4D97-AF65-F5344CB8AC3E}">
        <p14:creationId xmlns:p14="http://schemas.microsoft.com/office/powerpoint/2010/main" val="91375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4345"/>
            <a:ext cx="8280920" cy="5139869"/>
          </a:xfrm>
          <a:prstGeom prst="rect">
            <a:avLst/>
          </a:prstGeom>
        </p:spPr>
        <p:txBody>
          <a:bodyPr wrap="square">
            <a:spAutoFit/>
          </a:bodyPr>
          <a:lstStyle/>
          <a:p>
            <a:pPr marL="285750" indent="-285750">
              <a:buFont typeface="Arial" panose="020B0604020202020204" pitchFamily="34" charset="0"/>
              <a:buChar char="•"/>
            </a:pPr>
            <a:r>
              <a:rPr lang="en-IE" sz="2800" dirty="0"/>
              <a:t>Hopwood et al. (2016) </a:t>
            </a:r>
            <a:r>
              <a:rPr lang="en-IE" sz="2800" dirty="0" smtClean="0"/>
              <a:t>Australia: </a:t>
            </a:r>
            <a:r>
              <a:rPr lang="en-IE" sz="2800" dirty="0"/>
              <a:t>Secondary </a:t>
            </a:r>
            <a:r>
              <a:rPr lang="en-IE" sz="2800" dirty="0" smtClean="0"/>
              <a:t>teacher’s words, “For resources, more levelled specific texts that are not out-dated and more books for the kids to read that are not little kid’s books” </a:t>
            </a:r>
          </a:p>
          <a:p>
            <a:pPr marL="285750" indent="-285750">
              <a:buFont typeface="Arial" panose="020B0604020202020204" pitchFamily="34" charset="0"/>
              <a:buChar char="•"/>
            </a:pPr>
            <a:endParaRPr lang="en-IE" sz="2800" dirty="0"/>
          </a:p>
          <a:p>
            <a:pPr marL="285750" indent="-285750">
              <a:buFont typeface="Arial" panose="020B0604020202020204" pitchFamily="34" charset="0"/>
              <a:buChar char="•"/>
            </a:pPr>
            <a:r>
              <a:rPr lang="en-IE" sz="2800" dirty="0" smtClean="0"/>
              <a:t>The results revealed a concerning trend indicating that the types of programmes and practices used by primary and secondary school teachers were somewhat inconsistent, pointing to a disparity in how the two school systems prepared their students for transition.</a:t>
            </a:r>
          </a:p>
          <a:p>
            <a:pPr marL="285750" indent="-285750">
              <a:buFont typeface="Arial" panose="020B0604020202020204" pitchFamily="34" charset="0"/>
              <a:buChar char="•"/>
            </a:pPr>
            <a:endParaRPr lang="en-IE" sz="2000" dirty="0" smtClean="0"/>
          </a:p>
        </p:txBody>
      </p:sp>
    </p:spTree>
    <p:extLst>
      <p:ext uri="{BB962C8B-B14F-4D97-AF65-F5344CB8AC3E}">
        <p14:creationId xmlns:p14="http://schemas.microsoft.com/office/powerpoint/2010/main" val="492585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20840"/>
            <a:ext cx="8496944" cy="3847207"/>
          </a:xfrm>
          <a:prstGeom prst="rect">
            <a:avLst/>
          </a:prstGeom>
        </p:spPr>
        <p:txBody>
          <a:bodyPr wrap="square">
            <a:spAutoFit/>
          </a:bodyPr>
          <a:lstStyle/>
          <a:p>
            <a:pPr marL="285750" indent="-285750">
              <a:buFont typeface="Arial" panose="020B0604020202020204" pitchFamily="34" charset="0"/>
              <a:buChar char="•"/>
            </a:pPr>
            <a:r>
              <a:rPr lang="en-IE" sz="2400" dirty="0"/>
              <a:t>Hopwood et al. (2016) A common misunderstanding about transition preparation that was identified in this research is that transition preparation is the sole responsibility of secondary schools.</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Ensuring that Year 6 and Year 7 teachers are familiar with the curriculum taught in each year level. For example, Year 6 teachers acquiring knowledge of the Year 7 curriculum and Year 7 teachers acquiring knowledge of the Year 6 curriculum – 100% Primary and </a:t>
            </a:r>
            <a:r>
              <a:rPr lang="en-IE" sz="2400" dirty="0" err="1" smtClean="0"/>
              <a:t>Postprimary</a:t>
            </a:r>
            <a:r>
              <a:rPr lang="en-IE" sz="2400" dirty="0" smtClean="0"/>
              <a:t> </a:t>
            </a:r>
            <a:r>
              <a:rPr lang="en-IE" sz="2400" dirty="0"/>
              <a:t>teachers</a:t>
            </a:r>
          </a:p>
        </p:txBody>
      </p:sp>
    </p:spTree>
    <p:extLst>
      <p:ext uri="{BB962C8B-B14F-4D97-AF65-F5344CB8AC3E}">
        <p14:creationId xmlns:p14="http://schemas.microsoft.com/office/powerpoint/2010/main" val="262373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b="1" dirty="0" smtClean="0"/>
              <a:t>3. System Mismatch where at least one system needs reform: Is it the destination rather than the bridge that is the problem ?</a:t>
            </a:r>
            <a:endParaRPr lang="en-IE" sz="3200" b="1" dirty="0"/>
          </a:p>
        </p:txBody>
      </p:sp>
      <p:pic>
        <p:nvPicPr>
          <p:cNvPr id="6147" name="Picture 3" descr="C:\Users\mcloughv\AppData\Local\Microsoft\Windows\Temporary Internet Files\Content.IE5\8354ZLZM\Broken-He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52941" y="4581128"/>
            <a:ext cx="133531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mcloughv\Local Settings\Temporary Internet Files\Content.IE5\EGN1QYWT\MP9003859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844" y="4581128"/>
            <a:ext cx="280831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9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274639"/>
            <a:ext cx="7931224" cy="6370975"/>
          </a:xfrm>
          <a:prstGeom prst="rect">
            <a:avLst/>
          </a:prstGeom>
        </p:spPr>
        <p:txBody>
          <a:bodyPr wrap="square">
            <a:spAutoFit/>
          </a:bodyPr>
          <a:lstStyle/>
          <a:p>
            <a:r>
              <a:rPr lang="en-IE" sz="2400" dirty="0"/>
              <a:t>System Mismatch where at least one system needs reform:</a:t>
            </a:r>
            <a:endParaRPr lang="en-IE" sz="2400" i="1" dirty="0"/>
          </a:p>
          <a:p>
            <a:r>
              <a:rPr lang="en-IE" sz="2400" i="1" dirty="0"/>
              <a:t>Transition as Derivative Problem from a More Fundamental Problematic System Area of School Climate or Environment</a:t>
            </a:r>
          </a:p>
          <a:p>
            <a:r>
              <a:rPr lang="en-IE" sz="2400" dirty="0"/>
              <a:t> </a:t>
            </a:r>
          </a:p>
          <a:p>
            <a:endParaRPr lang="en-IE" sz="2400" dirty="0"/>
          </a:p>
          <a:p>
            <a:endParaRPr lang="en-IE" sz="2400" dirty="0"/>
          </a:p>
          <a:p>
            <a:r>
              <a:rPr lang="en-IE" sz="2400" dirty="0"/>
              <a:t>Fish out of Water – or Polluted River ?</a:t>
            </a:r>
          </a:p>
          <a:p>
            <a:r>
              <a:rPr lang="en-IE" sz="2400" dirty="0"/>
              <a:t>Is the Transition the Problem or is it the School Environment ? Systems framework of Bronfenbrenner (1979, 1995) – overlooks system blockage (</a:t>
            </a:r>
            <a:r>
              <a:rPr lang="en-IE" sz="2400" dirty="0" err="1"/>
              <a:t>Downes</a:t>
            </a:r>
            <a:r>
              <a:rPr lang="en-IE" sz="2400" dirty="0"/>
              <a:t> 2014)</a:t>
            </a:r>
          </a:p>
          <a:p>
            <a:endParaRPr lang="en-IE" sz="2400" dirty="0"/>
          </a:p>
          <a:p>
            <a:endParaRPr lang="en-IE" sz="2400" dirty="0"/>
          </a:p>
          <a:p>
            <a:r>
              <a:rPr lang="en-IE" sz="2400" dirty="0"/>
              <a:t>Authoritarian School Climate</a:t>
            </a:r>
          </a:p>
          <a:p>
            <a:endParaRPr lang="en-IE" sz="2400" dirty="0"/>
          </a:p>
          <a:p>
            <a:r>
              <a:rPr lang="en-IE" sz="2400" dirty="0"/>
              <a:t>Bullying Environment</a:t>
            </a:r>
          </a:p>
          <a:p>
            <a:endParaRPr lang="en-IE" sz="2400" dirty="0"/>
          </a:p>
          <a:p>
            <a:r>
              <a:rPr lang="en-IE" sz="2400" dirty="0"/>
              <a:t>Poor Working Conditions for VET Placements (</a:t>
            </a:r>
            <a:r>
              <a:rPr lang="en-IE" sz="2400" dirty="0" err="1"/>
              <a:t>Cedefop</a:t>
            </a:r>
            <a:r>
              <a:rPr lang="en-IE" sz="2400" dirty="0"/>
              <a:t> 2016)</a:t>
            </a:r>
          </a:p>
        </p:txBody>
      </p:sp>
      <p:pic>
        <p:nvPicPr>
          <p:cNvPr id="4" name="Picture 6" descr="C:\Users\mcloughv\AppData\Local\Microsoft\Windows\Temporary Internet Files\Content.IE5\K7KZXTZA\Fi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433" y="1484784"/>
            <a:ext cx="2589253" cy="1228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mcloughv\Local Settings\Temporary Internet Files\Content.IE5\8A3W2QIX\MC900441886[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4823" y="3471977"/>
            <a:ext cx="169012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7693"/>
            <a:ext cx="7499176" cy="5632311"/>
          </a:xfrm>
          <a:prstGeom prst="rect">
            <a:avLst/>
          </a:prstGeom>
        </p:spPr>
        <p:txBody>
          <a:bodyPr wrap="square">
            <a:spAutoFit/>
          </a:bodyPr>
          <a:lstStyle/>
          <a:p>
            <a:r>
              <a:rPr lang="en-IE" sz="2400" b="1" dirty="0"/>
              <a:t>Western Cognitive Bias: Individual Foreground Perception Neglects Background System </a:t>
            </a:r>
          </a:p>
          <a:p>
            <a:endParaRPr lang="en-IE" sz="2400" dirty="0"/>
          </a:p>
          <a:p>
            <a:r>
              <a:rPr lang="en-IE" sz="2400" dirty="0"/>
              <a:t>Masuda and </a:t>
            </a:r>
            <a:r>
              <a:rPr lang="en-IE" sz="2400" dirty="0" err="1"/>
              <a:t>Nisbett</a:t>
            </a:r>
            <a:r>
              <a:rPr lang="en-IE" sz="2400" dirty="0"/>
              <a:t> (2001) presented realistic animated </a:t>
            </a:r>
          </a:p>
          <a:p>
            <a:r>
              <a:rPr lang="en-IE" sz="2400" dirty="0"/>
              <a:t>scenes of fish and other underwater objects to Japanese and Americans and asked them to report what they had seen. </a:t>
            </a:r>
          </a:p>
          <a:p>
            <a:r>
              <a:rPr lang="en-IE" sz="2400" dirty="0"/>
              <a:t>*The first statement by American participants usually referred to the focal fish (‘there was what looked like a trout swimming to the right’) whereas the first statement by Japanese participants usually referred to background elements (‘there was a lake or pond’). </a:t>
            </a:r>
          </a:p>
          <a:p>
            <a:endParaRPr lang="en-IE" sz="2400" dirty="0"/>
          </a:p>
          <a:p>
            <a:r>
              <a:rPr lang="en-IE" sz="2400" dirty="0"/>
              <a:t>*Japanese participants made about 70 percent more statements about background aspects of the environment. </a:t>
            </a:r>
          </a:p>
        </p:txBody>
      </p:sp>
      <p:pic>
        <p:nvPicPr>
          <p:cNvPr id="4" name="Picture 3" descr="C:\Users\mcloughv\AppData\Local\Microsoft\Windows\Temporary Internet Files\Content.IE5\L7CPUEFQ\large-tropical-fish-166.6-846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2805" y="692696"/>
            <a:ext cx="1224136" cy="1177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cloughv\AppData\Local\Microsoft\Windows\Temporary Internet Files\Content.IE5\XOLY8YM1\large-gold-fish-0-1596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8986" y="4581128"/>
            <a:ext cx="936064" cy="8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7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74638"/>
            <a:ext cx="4572000" cy="6001643"/>
          </a:xfrm>
          <a:prstGeom prst="rect">
            <a:avLst/>
          </a:prstGeom>
        </p:spPr>
        <p:txBody>
          <a:bodyPr>
            <a:spAutoFit/>
          </a:bodyPr>
          <a:lstStyle/>
          <a:p>
            <a:pPr marL="342900" indent="-342900">
              <a:buFont typeface="Arial" panose="020B0604020202020204" pitchFamily="34" charset="0"/>
              <a:buChar char="•"/>
            </a:pPr>
            <a:r>
              <a:rPr lang="en-IE" sz="2400" dirty="0" smtClean="0"/>
              <a:t>Masuda </a:t>
            </a:r>
            <a:r>
              <a:rPr lang="en-IE" sz="2400" dirty="0"/>
              <a:t>and </a:t>
            </a:r>
            <a:r>
              <a:rPr lang="en-IE" sz="2400" dirty="0" err="1"/>
              <a:t>Nisbett</a:t>
            </a:r>
            <a:r>
              <a:rPr lang="en-IE" sz="2400" dirty="0"/>
              <a:t> (2001) In a subsequent recognition task, Japanese performance was weakened by showing the focal fish with the wrong background, indicating that the perception of the object had been intimately linked with the field in which it had appeared. </a:t>
            </a:r>
            <a:endParaRPr lang="en-IE" sz="2400" dirty="0" smtClean="0"/>
          </a:p>
          <a:p>
            <a:pPr marL="342900" indent="-342900">
              <a:buFont typeface="Arial" panose="020B0604020202020204" pitchFamily="34" charset="0"/>
              <a:buChar char="•"/>
            </a:pPr>
            <a:endParaRPr lang="en-IE" sz="2400" dirty="0"/>
          </a:p>
          <a:p>
            <a:r>
              <a:rPr lang="en-IE" sz="2400" dirty="0"/>
              <a:t>*In contrast, American recognition of the object was unaffected by the wrong background</a:t>
            </a:r>
          </a:p>
          <a:p>
            <a:endParaRPr lang="en-IE" sz="2400" dirty="0"/>
          </a:p>
          <a:p>
            <a:r>
              <a:rPr lang="en-IE" sz="2400" dirty="0" smtClean="0"/>
              <a:t>Foreground </a:t>
            </a:r>
            <a:r>
              <a:rPr lang="en-IE" sz="2400" dirty="0"/>
              <a:t>– Child</a:t>
            </a:r>
          </a:p>
          <a:p>
            <a:r>
              <a:rPr lang="en-IE" sz="2400" dirty="0"/>
              <a:t>Background system - School</a:t>
            </a:r>
          </a:p>
        </p:txBody>
      </p:sp>
      <p:pic>
        <p:nvPicPr>
          <p:cNvPr id="4" name="Picture 6" descr="C:\Users\mcloughv\AppData\Local\Microsoft\Windows\Temporary Internet Files\Content.IE5\K7KZXTZA\Fi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547" y="2564904"/>
            <a:ext cx="2589253" cy="122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38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48680"/>
            <a:ext cx="7704856" cy="4524315"/>
          </a:xfrm>
          <a:prstGeom prst="rect">
            <a:avLst/>
          </a:prstGeom>
        </p:spPr>
        <p:txBody>
          <a:bodyPr wrap="square">
            <a:spAutoFit/>
          </a:bodyPr>
          <a:lstStyle/>
          <a:p>
            <a:r>
              <a:rPr lang="en-IE" sz="2400" i="1" dirty="0"/>
              <a:t>Transition as Derivative Problem from a More Fundamental Problematic Area of School Climate</a:t>
            </a:r>
          </a:p>
          <a:p>
            <a:endParaRPr lang="en-IE" sz="2400" dirty="0"/>
          </a:p>
          <a:p>
            <a:r>
              <a:rPr lang="en-IE" sz="2400" dirty="0"/>
              <a:t>Recent concern with </a:t>
            </a:r>
            <a:r>
              <a:rPr lang="en-IE" sz="2400" dirty="0">
                <a:solidFill>
                  <a:srgbClr val="FFFF00"/>
                </a:solidFill>
              </a:rPr>
              <a:t>school climate as key to transition </a:t>
            </a:r>
            <a:r>
              <a:rPr lang="en-IE" sz="2400" dirty="0"/>
              <a:t>to secondary school (</a:t>
            </a:r>
            <a:r>
              <a:rPr lang="en-IE" sz="2400" dirty="0" err="1"/>
              <a:t>Madjar</a:t>
            </a:r>
            <a:r>
              <a:rPr lang="en-IE" sz="2400" dirty="0"/>
              <a:t> &amp; Cohen-</a:t>
            </a:r>
            <a:r>
              <a:rPr lang="en-IE" sz="2400" dirty="0" err="1"/>
              <a:t>Malayev</a:t>
            </a:r>
            <a:r>
              <a:rPr lang="en-IE" sz="2400" dirty="0"/>
              <a:t> 2016) and central to preschool-primary transition (</a:t>
            </a:r>
            <a:r>
              <a:rPr lang="en-IE" sz="2400" dirty="0" err="1"/>
              <a:t>Cadima</a:t>
            </a:r>
            <a:r>
              <a:rPr lang="en-IE" sz="2400" dirty="0"/>
              <a:t> et al. 2015)</a:t>
            </a:r>
          </a:p>
          <a:p>
            <a:endParaRPr lang="en-IE" sz="2400" dirty="0"/>
          </a:p>
          <a:p>
            <a:r>
              <a:rPr lang="en-IE" sz="2400" dirty="0"/>
              <a:t>West et al. (2010) study of over 200 Scottish pupils – students with lower ability and lower self-esteem had more negative school transition experiences which led to lower levels of attainment and higher levels of depression. Also anxious students </a:t>
            </a:r>
            <a:r>
              <a:rPr lang="en-IE" sz="2400" i="1" dirty="0"/>
              <a:t>experienced bullying</a:t>
            </a:r>
          </a:p>
        </p:txBody>
      </p:sp>
      <p:pic>
        <p:nvPicPr>
          <p:cNvPr id="4" name="Picture 3" descr="C:\Documents and Settings\mcloughv\Local Settings\Temporary Internet Files\Content.IE5\PKFNM6PK\MC9002321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60232" y="4579881"/>
            <a:ext cx="2321573" cy="227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323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6" y="0"/>
            <a:ext cx="9577064" cy="6740307"/>
          </a:xfrm>
          <a:prstGeom prst="rect">
            <a:avLst/>
          </a:prstGeom>
        </p:spPr>
        <p:txBody>
          <a:bodyPr wrap="square">
            <a:spAutoFit/>
          </a:bodyPr>
          <a:lstStyle/>
          <a:p>
            <a:r>
              <a:rPr lang="en-IE" dirty="0" smtClean="0"/>
              <a:t> </a:t>
            </a:r>
            <a:r>
              <a:rPr lang="en-IE" sz="2400" b="1" dirty="0"/>
              <a:t>Multidimensional </a:t>
            </a:r>
            <a:r>
              <a:rPr lang="en-IE" sz="2400" b="1" dirty="0" smtClean="0"/>
              <a:t>Holistic Strategies </a:t>
            </a:r>
            <a:r>
              <a:rPr lang="en-IE" sz="2400" b="1" dirty="0"/>
              <a:t>in </a:t>
            </a:r>
            <a:r>
              <a:rPr lang="en-IE" sz="2400" b="1" dirty="0" smtClean="0"/>
              <a:t>Place for Transitions</a:t>
            </a:r>
            <a:endParaRPr lang="en-IE" sz="2400" b="1" dirty="0"/>
          </a:p>
          <a:p>
            <a:endParaRPr lang="en-IE" sz="2400" dirty="0">
              <a:ea typeface="Calibri" panose="020F0502020204030204" pitchFamily="34" charset="0"/>
            </a:endParaRPr>
          </a:p>
          <a:p>
            <a:r>
              <a:rPr lang="en-IE" sz="2400" dirty="0" smtClean="0">
                <a:ea typeface="Calibri" panose="020F0502020204030204" pitchFamily="34" charset="0"/>
              </a:rPr>
              <a:t>Problems </a:t>
            </a:r>
            <a:r>
              <a:rPr lang="en-IE" sz="2400" dirty="0">
                <a:ea typeface="Calibri" panose="020F0502020204030204" pitchFamily="34" charset="0"/>
              </a:rPr>
              <a:t>of transition need recognition as being multidimensional regarding not only the intensity of the needs of students but also the kind of need:</a:t>
            </a:r>
          </a:p>
          <a:p>
            <a:pPr marL="342900" indent="-342900">
              <a:buFont typeface="Arial" panose="020B0604020202020204" pitchFamily="34" charset="0"/>
              <a:buChar char="•"/>
            </a:pPr>
            <a:r>
              <a:rPr lang="en-IE" sz="2400" dirty="0">
                <a:ea typeface="Calibri" panose="020F0502020204030204" pitchFamily="34" charset="0"/>
              </a:rPr>
              <a:t>academic supports, </a:t>
            </a:r>
          </a:p>
          <a:p>
            <a:pPr marL="342900" indent="-342900">
              <a:buFont typeface="Arial" panose="020B0604020202020204" pitchFamily="34" charset="0"/>
              <a:buChar char="•"/>
            </a:pPr>
            <a:r>
              <a:rPr lang="en-IE" sz="2400" dirty="0">
                <a:ea typeface="Calibri" panose="020F0502020204030204" pitchFamily="34" charset="0"/>
              </a:rPr>
              <a:t>peer relations, </a:t>
            </a:r>
            <a:r>
              <a:rPr lang="en-IE" sz="2400" dirty="0" smtClean="0">
                <a:ea typeface="Calibri" panose="020F0502020204030204" pitchFamily="34" charset="0"/>
              </a:rPr>
              <a:t>relations </a:t>
            </a:r>
            <a:r>
              <a:rPr lang="en-IE" sz="2400" dirty="0">
                <a:ea typeface="Calibri" panose="020F0502020204030204" pitchFamily="34" charset="0"/>
              </a:rPr>
              <a:t>with teachers,</a:t>
            </a:r>
          </a:p>
          <a:p>
            <a:pPr marL="342900" indent="-342900">
              <a:buFont typeface="Arial" panose="020B0604020202020204" pitchFamily="34" charset="0"/>
              <a:buChar char="•"/>
            </a:pPr>
            <a:r>
              <a:rPr lang="en-IE" sz="2400" dirty="0">
                <a:ea typeface="Calibri" panose="020F0502020204030204" pitchFamily="34" charset="0"/>
              </a:rPr>
              <a:t>mental health and wellbeing, </a:t>
            </a:r>
          </a:p>
          <a:p>
            <a:pPr marL="342900" indent="-342900">
              <a:buFont typeface="Arial" panose="020B0604020202020204" pitchFamily="34" charset="0"/>
              <a:buChar char="•"/>
            </a:pPr>
            <a:r>
              <a:rPr lang="en-IE" sz="2400" dirty="0">
                <a:ea typeface="Calibri" panose="020F0502020204030204" pitchFamily="34" charset="0"/>
              </a:rPr>
              <a:t>behaviour difficulties, </a:t>
            </a:r>
          </a:p>
          <a:p>
            <a:pPr marL="342900" indent="-342900">
              <a:buFont typeface="Arial" panose="020B0604020202020204" pitchFamily="34" charset="0"/>
              <a:buChar char="•"/>
            </a:pPr>
            <a:r>
              <a:rPr lang="en-IE" sz="2400" dirty="0">
                <a:ea typeface="Calibri" panose="020F0502020204030204" pitchFamily="34" charset="0"/>
              </a:rPr>
              <a:t>nonattendance at school, </a:t>
            </a:r>
          </a:p>
          <a:p>
            <a:pPr marL="342900" indent="-342900">
              <a:buFont typeface="Arial" panose="020B0604020202020204" pitchFamily="34" charset="0"/>
              <a:buChar char="•"/>
            </a:pPr>
            <a:r>
              <a:rPr lang="en-IE" sz="2400" dirty="0">
                <a:ea typeface="Calibri" panose="020F0502020204030204" pitchFamily="34" charset="0"/>
              </a:rPr>
              <a:t>bullying and safety</a:t>
            </a:r>
          </a:p>
          <a:p>
            <a:pPr marL="342900" indent="-342900">
              <a:buFont typeface="Arial" panose="020B0604020202020204" pitchFamily="34" charset="0"/>
              <a:buChar char="•"/>
            </a:pPr>
            <a:r>
              <a:rPr lang="en-IE" sz="2400" dirty="0">
                <a:ea typeface="Calibri" panose="020F0502020204030204" pitchFamily="34" charset="0"/>
              </a:rPr>
              <a:t>m</a:t>
            </a:r>
            <a:r>
              <a:rPr lang="en-IE" sz="2400" dirty="0" smtClean="0">
                <a:ea typeface="Calibri" panose="020F0502020204030204" pitchFamily="34" charset="0"/>
              </a:rPr>
              <a:t>otivation</a:t>
            </a:r>
          </a:p>
          <a:p>
            <a:pPr marL="342900" indent="-342900">
              <a:buFont typeface="Arial" panose="020B0604020202020204" pitchFamily="34" charset="0"/>
              <a:buChar char="•"/>
            </a:pPr>
            <a:r>
              <a:rPr lang="en-IE" sz="2400" dirty="0">
                <a:ea typeface="Calibri" panose="020F0502020204030204" pitchFamily="34" charset="0"/>
              </a:rPr>
              <a:t>p</a:t>
            </a:r>
            <a:r>
              <a:rPr lang="en-IE" sz="2400" dirty="0" smtClean="0">
                <a:ea typeface="Calibri" panose="020F0502020204030204" pitchFamily="34" charset="0"/>
              </a:rPr>
              <a:t>hysical needs (sleep, hunger) </a:t>
            </a:r>
            <a:endParaRPr lang="en-IE" sz="2400" dirty="0">
              <a:ea typeface="Calibri" panose="020F0502020204030204" pitchFamily="34" charset="0"/>
            </a:endParaRPr>
          </a:p>
          <a:p>
            <a:pPr marL="342900" indent="-342900">
              <a:buFont typeface="Arial" panose="020B0604020202020204" pitchFamily="34" charset="0"/>
              <a:buChar char="•"/>
            </a:pPr>
            <a:endParaRPr lang="en-IE" sz="2400" dirty="0"/>
          </a:p>
          <a:p>
            <a:r>
              <a:rPr lang="en-IE" sz="2400" dirty="0"/>
              <a:t>Though multidimensional, issues such as bullying and early school leaving prevention can be addressed through </a:t>
            </a:r>
            <a:r>
              <a:rPr lang="en-IE" sz="2400" dirty="0">
                <a:solidFill>
                  <a:srgbClr val="FFFF00"/>
                </a:solidFill>
              </a:rPr>
              <a:t>common system sets of supports</a:t>
            </a:r>
            <a:r>
              <a:rPr lang="en-IE" sz="2400" dirty="0"/>
              <a:t> (</a:t>
            </a:r>
            <a:r>
              <a:rPr lang="en-IE" sz="2400" dirty="0" err="1"/>
              <a:t>Downes</a:t>
            </a:r>
            <a:r>
              <a:rPr lang="en-IE" sz="2400" dirty="0"/>
              <a:t> &amp; </a:t>
            </a:r>
            <a:r>
              <a:rPr lang="en-IE" sz="2400" dirty="0" err="1"/>
              <a:t>Cefai</a:t>
            </a:r>
            <a:r>
              <a:rPr lang="en-IE" sz="2400" dirty="0"/>
              <a:t> 2016</a:t>
            </a:r>
            <a:r>
              <a:rPr lang="en-IE" sz="2400" dirty="0" smtClean="0"/>
              <a:t>) for </a:t>
            </a:r>
            <a:r>
              <a:rPr lang="en-IE" sz="2400" dirty="0" smtClean="0">
                <a:solidFill>
                  <a:srgbClr val="FFFF00"/>
                </a:solidFill>
              </a:rPr>
              <a:t>inclusive systems </a:t>
            </a:r>
            <a:r>
              <a:rPr lang="en-IE" sz="2400" dirty="0" smtClean="0"/>
              <a:t>(</a:t>
            </a:r>
            <a:r>
              <a:rPr lang="en-IE" sz="2400" dirty="0" err="1" smtClean="0"/>
              <a:t>Downes</a:t>
            </a:r>
            <a:r>
              <a:rPr lang="en-IE" sz="2400" dirty="0" smtClean="0"/>
              <a:t>, </a:t>
            </a:r>
            <a:r>
              <a:rPr lang="en-IE" sz="2400" dirty="0" err="1" smtClean="0"/>
              <a:t>Nairz</a:t>
            </a:r>
            <a:r>
              <a:rPr lang="en-IE" sz="2400" dirty="0" smtClean="0"/>
              <a:t>-Wirth &amp; </a:t>
            </a:r>
            <a:r>
              <a:rPr lang="en-IE" sz="2400" dirty="0" err="1" smtClean="0"/>
              <a:t>Rusinaite</a:t>
            </a:r>
            <a:r>
              <a:rPr lang="en-IE" sz="2400" dirty="0" smtClean="0"/>
              <a:t> 2017) as part of a quality focus</a:t>
            </a:r>
            <a:endParaRPr lang="en-IE" sz="2400" dirty="0"/>
          </a:p>
        </p:txBody>
      </p:sp>
    </p:spTree>
    <p:extLst>
      <p:ext uri="{BB962C8B-B14F-4D97-AF65-F5344CB8AC3E}">
        <p14:creationId xmlns:p14="http://schemas.microsoft.com/office/powerpoint/2010/main" val="108549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70" y="260648"/>
            <a:ext cx="8229600" cy="1143000"/>
          </a:xfrm>
        </p:spPr>
        <p:txBody>
          <a:bodyPr>
            <a:normAutofit fontScale="90000"/>
          </a:bodyPr>
          <a:lstStyle/>
          <a:p>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a:solidFill>
                  <a:srgbClr val="FFFF00"/>
                </a:solidFill>
                <a:cs typeface="Times New Roman" panose="02020603050405020304" pitchFamily="18" charset="0"/>
              </a:rPr>
              <a:t/>
            </a:r>
            <a:br>
              <a:rPr lang="en-GB" sz="2700" dirty="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
            </a:r>
            <a:br>
              <a:rPr lang="en-GB" sz="2700" dirty="0" smtClean="0">
                <a:solidFill>
                  <a:srgbClr val="FFFF00"/>
                </a:solidFill>
                <a:cs typeface="Times New Roman" panose="02020603050405020304" pitchFamily="18" charset="0"/>
              </a:rPr>
            </a:br>
            <a:r>
              <a:rPr lang="en-GB" sz="2700" dirty="0" smtClean="0">
                <a:solidFill>
                  <a:srgbClr val="FFFF00"/>
                </a:solidFill>
                <a:cs typeface="Times New Roman" panose="02020603050405020304" pitchFamily="18" charset="0"/>
              </a:rPr>
              <a:t>Authoritarian </a:t>
            </a:r>
            <a:r>
              <a:rPr lang="en-GB" sz="2700" dirty="0">
                <a:solidFill>
                  <a:srgbClr val="FFFF00"/>
                </a:solidFill>
                <a:cs typeface="Times New Roman" panose="02020603050405020304" pitchFamily="18" charset="0"/>
              </a:rPr>
              <a:t>Teaching</a:t>
            </a:r>
            <a:br>
              <a:rPr lang="en-GB" sz="2700" dirty="0">
                <a:solidFill>
                  <a:srgbClr val="FFFF00"/>
                </a:solidFill>
                <a:cs typeface="Times New Roman" panose="02020603050405020304" pitchFamily="18" charset="0"/>
              </a:rPr>
            </a:br>
            <a:r>
              <a:rPr lang="en-GB" sz="2700" dirty="0" err="1">
                <a:cs typeface="Times New Roman" panose="02020603050405020304" pitchFamily="18" charset="0"/>
              </a:rPr>
              <a:t>Downes</a:t>
            </a:r>
            <a:r>
              <a:rPr lang="en-GB" sz="2700" dirty="0">
                <a:cs typeface="Times New Roman" panose="02020603050405020304" pitchFamily="18" charset="0"/>
              </a:rPr>
              <a:t> (2004)</a:t>
            </a:r>
            <a:br>
              <a:rPr lang="en-GB" sz="2700" dirty="0">
                <a:cs typeface="Times New Roman" panose="02020603050405020304" pitchFamily="18" charset="0"/>
              </a:rPr>
            </a:br>
            <a:r>
              <a:rPr lang="en-GB" sz="2700" dirty="0">
                <a:cs typeface="Times New Roman" panose="02020603050405020304" pitchFamily="18" charset="0"/>
              </a:rPr>
              <a:t>‘Have anger management courses for teachers’ </a:t>
            </a:r>
            <a:br>
              <a:rPr lang="en-GB" sz="2700" dirty="0">
                <a:cs typeface="Times New Roman" panose="02020603050405020304" pitchFamily="18" charset="0"/>
              </a:rPr>
            </a:br>
            <a:r>
              <a:rPr lang="en-GB" sz="2700" dirty="0">
                <a:cs typeface="Times New Roman" panose="02020603050405020304" pitchFamily="18" charset="0"/>
              </a:rPr>
              <a:t>(Secondary, F, FG)</a:t>
            </a:r>
            <a:br>
              <a:rPr lang="en-GB" sz="2700" dirty="0">
                <a:cs typeface="Times New Roman" panose="02020603050405020304" pitchFamily="18" charset="0"/>
              </a:rPr>
            </a:br>
            <a:r>
              <a:rPr lang="en-IE" sz="2700" b="1" dirty="0">
                <a:cs typeface="Times New Roman" panose="02020603050405020304" pitchFamily="18" charset="0"/>
              </a:rPr>
              <a:t/>
            </a:r>
            <a:br>
              <a:rPr lang="en-IE" sz="2700" b="1" dirty="0">
                <a:cs typeface="Times New Roman" panose="02020603050405020304" pitchFamily="18" charset="0"/>
              </a:rPr>
            </a:br>
            <a:r>
              <a:rPr lang="en-GB" sz="2700" dirty="0">
                <a:cs typeface="Times New Roman" panose="02020603050405020304" pitchFamily="18" charset="0"/>
              </a:rPr>
              <a:t>“The teachers shouting at you. That makes me really </a:t>
            </a:r>
            <a:r>
              <a:rPr lang="en-GB" sz="2700" dirty="0" err="1">
                <a:cs typeface="Times New Roman" panose="02020603050405020304" pitchFamily="18" charset="0"/>
              </a:rPr>
              <a:t>really</a:t>
            </a:r>
            <a:r>
              <a:rPr lang="en-GB" sz="2700" dirty="0">
                <a:cs typeface="Times New Roman" panose="02020603050405020304" pitchFamily="18" charset="0"/>
              </a:rPr>
              <a:t> down” (Age 13, F, Q)</a:t>
            </a:r>
            <a:br>
              <a:rPr lang="en-GB" sz="2700" dirty="0">
                <a:cs typeface="Times New Roman" panose="02020603050405020304" pitchFamily="18" charset="0"/>
              </a:rPr>
            </a:br>
            <a:r>
              <a:rPr lang="en-IE" sz="2700" b="1" dirty="0">
                <a:cs typeface="Times New Roman" panose="02020603050405020304" pitchFamily="18" charset="0"/>
              </a:rPr>
              <a:t/>
            </a:r>
            <a:br>
              <a:rPr lang="en-IE" sz="2700" b="1" dirty="0">
                <a:cs typeface="Times New Roman" panose="02020603050405020304" pitchFamily="18" charset="0"/>
              </a:rPr>
            </a:br>
            <a:r>
              <a:rPr lang="en-GB" sz="2700" dirty="0">
                <a:cs typeface="Times New Roman" panose="02020603050405020304" pitchFamily="18" charset="0"/>
              </a:rPr>
              <a:t>“if the teachers didn’t roar at you” (Age 13, F, Q)</a:t>
            </a:r>
            <a:br>
              <a:rPr lang="en-GB" sz="2700" dirty="0">
                <a:cs typeface="Times New Roman" panose="02020603050405020304" pitchFamily="18" charset="0"/>
              </a:rPr>
            </a:br>
            <a:r>
              <a:rPr lang="en-IE" sz="2700" b="1" dirty="0">
                <a:cs typeface="Times New Roman" panose="02020603050405020304" pitchFamily="18" charset="0"/>
              </a:rPr>
              <a:t/>
            </a:r>
            <a:br>
              <a:rPr lang="en-IE" sz="2700" b="1" dirty="0">
                <a:cs typeface="Times New Roman" panose="02020603050405020304" pitchFamily="18" charset="0"/>
              </a:rPr>
            </a:br>
            <a:r>
              <a:rPr lang="en-GB" sz="2700" dirty="0">
                <a:cs typeface="Times New Roman" panose="02020603050405020304" pitchFamily="18" charset="0"/>
              </a:rPr>
              <a:t>- “Have an equal teaching system and sack ignorant snobby teachers…very harsh teachers usually make me stay </a:t>
            </a:r>
            <a:br>
              <a:rPr lang="en-GB" sz="2700" dirty="0">
                <a:cs typeface="Times New Roman" panose="02020603050405020304" pitchFamily="18" charset="0"/>
              </a:rPr>
            </a:br>
            <a:r>
              <a:rPr lang="en-GB" sz="2700" dirty="0">
                <a:cs typeface="Times New Roman" panose="02020603050405020304" pitchFamily="18" charset="0"/>
              </a:rPr>
              <a:t>out of school” (Age 16, M, Q)</a:t>
            </a:r>
            <a:r>
              <a:rPr lang="en-IE" sz="6600" b="1" dirty="0">
                <a:cs typeface="Times New Roman" panose="02020603050405020304" pitchFamily="18" charset="0"/>
              </a:rPr>
              <a:t/>
            </a:r>
            <a:br>
              <a:rPr lang="en-IE" sz="6600" b="1" dirty="0">
                <a:cs typeface="Times New Roman" panose="02020603050405020304" pitchFamily="18" charset="0"/>
              </a:rPr>
            </a:br>
            <a:endParaRPr lang="en-IE" dirty="0"/>
          </a:p>
        </p:txBody>
      </p:sp>
      <p:pic>
        <p:nvPicPr>
          <p:cNvPr id="3" name="Picture 2" descr="C:\Documents and Settings\mcloughv\Local Settings\Temporary Internet Files\Content.IE5\QYM6N3DI\MC9102175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744" y="34477"/>
            <a:ext cx="2295218" cy="21428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Documents and Settings\mcloughv\Local Settings\Temporary Internet Files\Content.IE5\QYM6N3DI\MP9004231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911" y="4725144"/>
            <a:ext cx="1821403"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7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680"/>
            <a:ext cx="8229600" cy="6801862"/>
          </a:xfrm>
          <a:prstGeom prst="rect">
            <a:avLst/>
          </a:prstGeom>
        </p:spPr>
        <p:txBody>
          <a:bodyPr wrap="square">
            <a:spAutoFit/>
          </a:bodyPr>
          <a:lstStyle/>
          <a:p>
            <a:r>
              <a:rPr lang="en-GB" altLang="en-US" sz="2400" b="1" dirty="0">
                <a:cs typeface="Times New Roman" pitchFamily="18" charset="0"/>
              </a:rPr>
              <a:t>Marginalised students’ voices, transition and classroom climate</a:t>
            </a:r>
          </a:p>
          <a:p>
            <a:endParaRPr lang="en-IE" sz="2400" dirty="0"/>
          </a:p>
          <a:p>
            <a:r>
              <a:rPr lang="en-IE" sz="2400" dirty="0" err="1"/>
              <a:t>Downes</a:t>
            </a:r>
            <a:r>
              <a:rPr lang="en-IE" sz="2400" dirty="0"/>
              <a:t>, </a:t>
            </a:r>
            <a:r>
              <a:rPr lang="en-IE" sz="2400" dirty="0" err="1"/>
              <a:t>Maunsell</a:t>
            </a:r>
            <a:r>
              <a:rPr lang="en-IE" sz="2400" dirty="0"/>
              <a:t> &amp; </a:t>
            </a:r>
            <a:r>
              <a:rPr lang="en-IE" sz="2400" dirty="0" err="1"/>
              <a:t>Ivers</a:t>
            </a:r>
            <a:r>
              <a:rPr lang="en-IE" sz="2400" dirty="0"/>
              <a:t> (2006):</a:t>
            </a:r>
          </a:p>
          <a:p>
            <a:endParaRPr lang="en-IE" sz="2400" dirty="0"/>
          </a:p>
          <a:p>
            <a:endParaRPr lang="en-IE" sz="2400" dirty="0"/>
          </a:p>
          <a:p>
            <a:endParaRPr lang="en-IE" sz="2400" dirty="0"/>
          </a:p>
          <a:p>
            <a:r>
              <a:rPr lang="en-IE" sz="2400" dirty="0"/>
              <a:t>•Approximately 74% of pupils at primary level (6th class) state that they are treated fairly by teachers in school</a:t>
            </a:r>
          </a:p>
          <a:p>
            <a:r>
              <a:rPr lang="en-IE" sz="2400" dirty="0"/>
              <a:t>•Approximately 55% of students at secondary level (first year) state that they are treated fairly by teachers in school-</a:t>
            </a:r>
          </a:p>
          <a:p>
            <a:r>
              <a:rPr lang="en-IE" sz="2400" dirty="0"/>
              <a:t>•Approximately 15% of pupils at primary level (6th class) state that they are not treated fairly by teachers in school-</a:t>
            </a:r>
          </a:p>
          <a:p>
            <a:r>
              <a:rPr lang="en-IE" sz="2400" dirty="0"/>
              <a:t>•Approximately 25% of students at secondary level (first year) state that they are not treated fairly by teachers in school</a:t>
            </a:r>
          </a:p>
          <a:p>
            <a:endParaRPr lang="en-IE" sz="2000" dirty="0"/>
          </a:p>
          <a:p>
            <a:r>
              <a:rPr lang="en-IE" sz="2000" dirty="0"/>
              <a:t>*These differences between 6th class primary and 1st year secondary are statistically significant i.e., there is a statistically significant increase in perception of being treated unfairly by teachers in secondary school compared to primary school.</a:t>
            </a:r>
          </a:p>
        </p:txBody>
      </p:sp>
      <p:pic>
        <p:nvPicPr>
          <p:cNvPr id="4" name="Picture 3"/>
          <p:cNvPicPr/>
          <p:nvPr/>
        </p:nvPicPr>
        <p:blipFill>
          <a:blip r:embed="rId2" cstate="print"/>
          <a:srcRect/>
          <a:stretch>
            <a:fillRect/>
          </a:stretch>
        </p:blipFill>
        <p:spPr bwMode="auto">
          <a:xfrm>
            <a:off x="6047656" y="404664"/>
            <a:ext cx="3096344" cy="1797932"/>
          </a:xfrm>
          <a:prstGeom prst="rect">
            <a:avLst/>
          </a:prstGeom>
          <a:noFill/>
          <a:ln w="9525">
            <a:noFill/>
            <a:miter lim="800000"/>
            <a:headEnd/>
            <a:tailEnd/>
          </a:ln>
        </p:spPr>
      </p:pic>
    </p:spTree>
    <p:extLst>
      <p:ext uri="{BB962C8B-B14F-4D97-AF65-F5344CB8AC3E}">
        <p14:creationId xmlns:p14="http://schemas.microsoft.com/office/powerpoint/2010/main" val="3568506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6632"/>
            <a:ext cx="7920880" cy="6740307"/>
          </a:xfrm>
          <a:prstGeom prst="rect">
            <a:avLst/>
          </a:prstGeom>
        </p:spPr>
        <p:txBody>
          <a:bodyPr wrap="square">
            <a:spAutoFit/>
          </a:bodyPr>
          <a:lstStyle/>
          <a:p>
            <a:pPr marL="342900" indent="-342900">
              <a:buFont typeface="Arial" panose="020B0604020202020204" pitchFamily="34" charset="0"/>
              <a:buChar char="•"/>
            </a:pPr>
            <a:r>
              <a:rPr lang="en-IE" sz="2400" dirty="0"/>
              <a:t>Lester and Cross (</a:t>
            </a:r>
            <a:r>
              <a:rPr lang="en-IE" sz="2400" dirty="0" smtClean="0"/>
              <a:t>2015) </a:t>
            </a:r>
            <a:r>
              <a:rPr lang="en-IE" sz="2400" dirty="0"/>
              <a:t>1800 students’ aged 11–14 </a:t>
            </a:r>
            <a:endParaRPr lang="en-IE" sz="2400" dirty="0" smtClean="0"/>
          </a:p>
          <a:p>
            <a:pPr marL="342900" indent="-342900">
              <a:buFont typeface="Arial" panose="020B0604020202020204" pitchFamily="34" charset="0"/>
              <a:buChar char="•"/>
            </a:pPr>
            <a:r>
              <a:rPr lang="en-IE" sz="2400" dirty="0" smtClean="0"/>
              <a:t>In the last year of primary school, peer support was the strongest protective predictor of wellbeing, while feeling less connected and less safe at school predicted lack of mental wellbeing. </a:t>
            </a:r>
          </a:p>
          <a:p>
            <a:pPr marL="342900" indent="-342900">
              <a:buFont typeface="Arial" panose="020B0604020202020204" pitchFamily="34" charset="0"/>
              <a:buChar char="•"/>
            </a:pPr>
            <a:endParaRPr lang="en-IE" sz="2400" dirty="0" smtClean="0"/>
          </a:p>
          <a:p>
            <a:pPr marL="342900" indent="-342900">
              <a:buFont typeface="Arial" panose="020B0604020202020204" pitchFamily="34" charset="0"/>
              <a:buChar char="•"/>
            </a:pPr>
            <a:r>
              <a:rPr lang="en-IE" sz="2400" dirty="0" smtClean="0"/>
              <a:t>Feeling safe at school was the strongest protective factor for student wellbeing in the first year of secondary school. </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In the second year of secondary school, peer support was the strongest protective factor for mental wellbeing, while feeling safe at school, feeling connected to school and having support from peers were predictive of emotional wellbeing.</a:t>
            </a:r>
          </a:p>
          <a:p>
            <a:pPr marL="342900" indent="-342900">
              <a:buFont typeface="Arial" panose="020B0604020202020204" pitchFamily="34" charset="0"/>
              <a:buChar char="•"/>
            </a:pPr>
            <a:endParaRPr lang="en-IE" sz="2400" dirty="0" smtClean="0"/>
          </a:p>
          <a:p>
            <a:pPr marL="342900" indent="-342900">
              <a:buFont typeface="Arial" panose="020B0604020202020204" pitchFamily="34" charset="0"/>
              <a:buChar char="•"/>
            </a:pPr>
            <a:r>
              <a:rPr lang="en-IE" sz="2400" dirty="0" smtClean="0"/>
              <a:t>School policies and practices promoting safety and encouraging and enabling connectedness are important during the first years of secondary school.</a:t>
            </a:r>
            <a:endParaRPr lang="en-IE" sz="2400" dirty="0"/>
          </a:p>
        </p:txBody>
      </p:sp>
      <p:pic>
        <p:nvPicPr>
          <p:cNvPr id="7170" name="Picture 2" descr="C:\Users\mcloughv\AppData\Local\Microsoft\Windows\Temporary Internet Files\Content.IE5\8354ZLZM\800px-Friendly_stickma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869160"/>
            <a:ext cx="3401746" cy="972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mcloughv\Local Settings\Temporary Internet Files\Content.IE5\8A3W2QIX\MC9003835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2780928"/>
            <a:ext cx="1019925"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7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76672"/>
            <a:ext cx="8208912" cy="3785652"/>
          </a:xfrm>
          <a:prstGeom prst="rect">
            <a:avLst/>
          </a:prstGeom>
        </p:spPr>
        <p:txBody>
          <a:bodyPr wrap="square">
            <a:spAutoFit/>
          </a:bodyPr>
          <a:lstStyle/>
          <a:p>
            <a:r>
              <a:rPr lang="en-IE" sz="2400" dirty="0" err="1"/>
              <a:t>Gniewosz</a:t>
            </a:r>
            <a:r>
              <a:rPr lang="en-IE" sz="2400" dirty="0"/>
              <a:t> et al. (2011) refer to ‘a lot of structural changes’ in transition to secondary school – </a:t>
            </a:r>
            <a:r>
              <a:rPr lang="en-IE" sz="2400" i="1" dirty="0"/>
              <a:t>a stronger emphasis on teacher authority</a:t>
            </a:r>
            <a:r>
              <a:rPr lang="en-IE" sz="2400" dirty="0"/>
              <a:t>, ability grouping, less autonomy – which ‘do not fit the developmental changes starting around puberty, namely the intensified need for autonomy</a:t>
            </a:r>
            <a:r>
              <a:rPr lang="en-IE" sz="2400" dirty="0" smtClean="0"/>
              <a:t>…’</a:t>
            </a:r>
          </a:p>
          <a:p>
            <a:endParaRPr lang="en-IE" sz="2400" dirty="0"/>
          </a:p>
          <a:p>
            <a:r>
              <a:rPr lang="en-IE" sz="2400" dirty="0"/>
              <a:t>Five common school climate domains have previously been identified: order, safety, and discipline; academic outcomes; social relationships; school facilities; and school connectedness (</a:t>
            </a:r>
            <a:r>
              <a:rPr lang="en-IE" sz="2400" dirty="0" err="1"/>
              <a:t>Zullig</a:t>
            </a:r>
            <a:r>
              <a:rPr lang="en-IE" sz="2400" dirty="0"/>
              <a:t>, </a:t>
            </a:r>
            <a:r>
              <a:rPr lang="en-IE" sz="2400" dirty="0" err="1"/>
              <a:t>Koopman</a:t>
            </a:r>
            <a:r>
              <a:rPr lang="en-IE" sz="2400" dirty="0"/>
              <a:t>, Patton, &amp; </a:t>
            </a:r>
            <a:r>
              <a:rPr lang="en-IE" sz="2400" dirty="0" err="1"/>
              <a:t>Ubbes</a:t>
            </a:r>
            <a:r>
              <a:rPr lang="en-IE" sz="2400" dirty="0"/>
              <a:t>, 2010).</a:t>
            </a:r>
          </a:p>
        </p:txBody>
      </p:sp>
      <p:pic>
        <p:nvPicPr>
          <p:cNvPr id="8195" name="Picture 3" descr="C:\Users\mcloughv\AppData\Local\Microsoft\Windows\Temporary Internet Files\Content.IE5\AZRF00J1\friendship-220x1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915023" y="4444662"/>
            <a:ext cx="2351625" cy="160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3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26" y="404664"/>
            <a:ext cx="7776864" cy="5632311"/>
          </a:xfrm>
          <a:prstGeom prst="rect">
            <a:avLst/>
          </a:prstGeom>
        </p:spPr>
        <p:txBody>
          <a:bodyPr wrap="square">
            <a:spAutoFit/>
          </a:bodyPr>
          <a:lstStyle/>
          <a:p>
            <a:pPr marL="285750" lvl="0" indent="-285750">
              <a:buFont typeface="Arial" panose="020B0604020202020204" pitchFamily="34" charset="0"/>
              <a:buChar char="•"/>
            </a:pPr>
            <a:r>
              <a:rPr lang="en-IE" sz="2400" dirty="0"/>
              <a:t>Lester and Cross (2015) Depression, anxiety, emotional problems, conduct problems and total difficulties significantly increased after the transition into secondary school, whereas peer problems and pro-social tendencies significantly decreased after the transition into secondary school. </a:t>
            </a:r>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IE" sz="2400" dirty="0"/>
              <a:t>School connectedness was the most significant protective factor against depression , while peer support was the most significant predictor against </a:t>
            </a:r>
            <a:r>
              <a:rPr lang="en-IE" sz="2400" dirty="0" smtClean="0"/>
              <a:t>anxiety</a:t>
            </a:r>
          </a:p>
          <a:p>
            <a:pPr marL="285750" lvl="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Feeling safe at school includes social-emotional safety, physical safety, and substance use (Bradshaw, </a:t>
            </a:r>
            <a:r>
              <a:rPr lang="en-IE" sz="2400" dirty="0" err="1"/>
              <a:t>Waasdorp</a:t>
            </a:r>
            <a:r>
              <a:rPr lang="en-IE" sz="2400" dirty="0"/>
              <a:t>, </a:t>
            </a:r>
            <a:r>
              <a:rPr lang="en-IE" sz="2400" dirty="0" err="1"/>
              <a:t>Debnam</a:t>
            </a:r>
            <a:r>
              <a:rPr lang="en-IE" sz="2400" dirty="0"/>
              <a:t>, &amp; Johnson, 2014)</a:t>
            </a:r>
          </a:p>
          <a:p>
            <a:pPr marL="285750" lvl="0" indent="-285750">
              <a:buFont typeface="Arial" panose="020B0604020202020204" pitchFamily="34" charset="0"/>
              <a:buChar char="•"/>
            </a:pPr>
            <a:endParaRPr lang="en-IE" sz="2400" dirty="0"/>
          </a:p>
        </p:txBody>
      </p:sp>
      <p:pic>
        <p:nvPicPr>
          <p:cNvPr id="1026" name="Picture 2" descr="C:\Users\mcloughv\AppData\Local\Microsoft\Windows\Temporary Internet Files\Content.IE5\K7KZXTZA\sadness_by_rosemaryspice-d730fx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931167"/>
            <a:ext cx="1781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cloughv\AppData\Local\Microsoft\Windows\Temporary Internet Files\Content.IE5\9MZSY8RO\solidaridad-v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538" y="908720"/>
            <a:ext cx="1380753" cy="204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4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5005515"/>
              </p:ext>
            </p:extLst>
          </p:nvPr>
        </p:nvGraphicFramePr>
        <p:xfrm>
          <a:off x="2051720" y="908720"/>
          <a:ext cx="5760720" cy="5576443"/>
        </p:xfrm>
        <a:graphic>
          <a:graphicData uri="http://schemas.openxmlformats.org/drawingml/2006/table">
            <a:tbl>
              <a:tblPr firstRow="1" firstCol="1" bandRow="1">
                <a:tableStyleId>{5C22544A-7EE6-4342-B048-85BDC9FD1C3A}</a:tableStyleId>
              </a:tblPr>
              <a:tblGrid>
                <a:gridCol w="1710690"/>
                <a:gridCol w="1979930"/>
                <a:gridCol w="2070100"/>
              </a:tblGrid>
              <a:tr h="1018731">
                <a:tc>
                  <a:txBody>
                    <a:bodyPr/>
                    <a:lstStyle/>
                    <a:p>
                      <a:pPr algn="ctr">
                        <a:lnSpc>
                          <a:spcPct val="107000"/>
                        </a:lnSpc>
                        <a:spcAft>
                          <a:spcPts val="0"/>
                        </a:spcAft>
                      </a:pPr>
                      <a:r>
                        <a:rPr lang="en-GB" sz="1800" spc="-10" dirty="0">
                          <a:effectLst/>
                        </a:rPr>
                        <a:t>Countries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spc="-10">
                          <a:effectLst/>
                        </a:rPr>
                        <a:t>I feel like I belong at school, %   Agree (S.E)</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spc="-10" dirty="0">
                          <a:effectLst/>
                        </a:rPr>
                        <a:t>I feel like an outsider (or left out of things at school), %   Disagree (S.E)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6116">
                <a:tc>
                  <a:txBody>
                    <a:bodyPr/>
                    <a:lstStyle/>
                    <a:p>
                      <a:pPr algn="ctr">
                        <a:lnSpc>
                          <a:spcPct val="107000"/>
                        </a:lnSpc>
                        <a:spcAft>
                          <a:spcPts val="0"/>
                        </a:spcAft>
                      </a:pPr>
                      <a:r>
                        <a:rPr lang="en-GB" sz="1800" spc="-10">
                          <a:effectLst/>
                        </a:rPr>
                        <a:t>Austria</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82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89.9 (1.1)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Belgium</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63.5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88.4 (1.0)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tabLst>
                          <a:tab pos="475615" algn="l"/>
                        </a:tabLst>
                      </a:pPr>
                      <a:r>
                        <a:rPr lang="en-GB" sz="1800" spc="-10">
                          <a:effectLst/>
                        </a:rPr>
                        <a:t>Czech Republic</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73.6 (1.9)</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80.5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Denmark</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69.3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90.3 (1.0)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Estonia</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78.2 (1.8)</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90.0 (1.3)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Finland</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80.5 (1.1)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89.2 (1.0)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France</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38 (1.7)</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73.2 (1.8)</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Germany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83.8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89.7 (1.4)</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Greece</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87.8 (1.2)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83.9 (1.4)</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Hungary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83.5 (1.1)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85.6 (1.6)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Ireland</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76.7 (1.5)</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91.6 (1.0)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Italy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75 (0.9)</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89.3 (0.6)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Luxembourg</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71.9 (1.7)</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85.9 (1.2)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Netherlands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82.4 (1.7)</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89.8 (1.3)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a:effectLst/>
                        </a:rPr>
                        <a:t>Norway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83.5 (1.5)</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89.1 (1.0)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1692275" y="1726327"/>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6250" algn="l"/>
              </a:tabLst>
              <a:defRPr>
                <a:solidFill>
                  <a:schemeClr val="tx1"/>
                </a:solidFill>
                <a:latin typeface="Arial" panose="020B0604020202020204" pitchFamily="34" charset="0"/>
              </a:defRPr>
            </a:lvl1pPr>
            <a:lvl2pPr eaLnBrk="0" fontAlgn="base" hangingPunct="0">
              <a:spcBef>
                <a:spcPct val="0"/>
              </a:spcBef>
              <a:spcAft>
                <a:spcPct val="0"/>
              </a:spcAft>
              <a:tabLst>
                <a:tab pos="476250" algn="l"/>
              </a:tabLst>
              <a:defRPr>
                <a:solidFill>
                  <a:schemeClr val="tx1"/>
                </a:solidFill>
                <a:latin typeface="Arial" panose="020B0604020202020204" pitchFamily="34" charset="0"/>
              </a:defRPr>
            </a:lvl2pPr>
            <a:lvl3pPr eaLnBrk="0" fontAlgn="base" hangingPunct="0">
              <a:spcBef>
                <a:spcPct val="0"/>
              </a:spcBef>
              <a:spcAft>
                <a:spcPct val="0"/>
              </a:spcAft>
              <a:tabLst>
                <a:tab pos="476250" algn="l"/>
              </a:tabLst>
              <a:defRPr>
                <a:solidFill>
                  <a:schemeClr val="tx1"/>
                </a:solidFill>
                <a:latin typeface="Arial" panose="020B0604020202020204" pitchFamily="34" charset="0"/>
              </a:defRPr>
            </a:lvl3pPr>
            <a:lvl4pPr eaLnBrk="0" fontAlgn="base" hangingPunct="0">
              <a:spcBef>
                <a:spcPct val="0"/>
              </a:spcBef>
              <a:spcAft>
                <a:spcPct val="0"/>
              </a:spcAft>
              <a:tabLst>
                <a:tab pos="476250" algn="l"/>
              </a:tabLst>
              <a:defRPr>
                <a:solidFill>
                  <a:schemeClr val="tx1"/>
                </a:solidFill>
                <a:latin typeface="Arial" panose="020B0604020202020204" pitchFamily="34" charset="0"/>
              </a:defRPr>
            </a:lvl4pPr>
            <a:lvl5pPr eaLnBrk="0" fontAlgn="base" hangingPunct="0">
              <a:spcBef>
                <a:spcPct val="0"/>
              </a:spcBef>
              <a:spcAft>
                <a:spcPct val="0"/>
              </a:spcAft>
              <a:tabLst>
                <a:tab pos="476250" algn="l"/>
              </a:tabLst>
              <a:defRPr>
                <a:solidFill>
                  <a:schemeClr val="tx1"/>
                </a:solidFill>
                <a:latin typeface="Arial" panose="020B0604020202020204" pitchFamily="34" charset="0"/>
              </a:defRPr>
            </a:lvl5pPr>
            <a:lvl6pPr eaLnBrk="0" fontAlgn="base" hangingPunct="0">
              <a:spcBef>
                <a:spcPct val="0"/>
              </a:spcBef>
              <a:spcAft>
                <a:spcPct val="0"/>
              </a:spcAft>
              <a:tabLst>
                <a:tab pos="476250" algn="l"/>
              </a:tabLst>
              <a:defRPr>
                <a:solidFill>
                  <a:schemeClr val="tx1"/>
                </a:solidFill>
                <a:latin typeface="Arial" panose="020B0604020202020204" pitchFamily="34" charset="0"/>
              </a:defRPr>
            </a:lvl6pPr>
            <a:lvl7pPr eaLnBrk="0" fontAlgn="base" hangingPunct="0">
              <a:spcBef>
                <a:spcPct val="0"/>
              </a:spcBef>
              <a:spcAft>
                <a:spcPct val="0"/>
              </a:spcAft>
              <a:tabLst>
                <a:tab pos="476250" algn="l"/>
              </a:tabLst>
              <a:defRPr>
                <a:solidFill>
                  <a:schemeClr val="tx1"/>
                </a:solidFill>
                <a:latin typeface="Arial" panose="020B0604020202020204" pitchFamily="34" charset="0"/>
              </a:defRPr>
            </a:lvl7pPr>
            <a:lvl8pPr eaLnBrk="0" fontAlgn="base" hangingPunct="0">
              <a:spcBef>
                <a:spcPct val="0"/>
              </a:spcBef>
              <a:spcAft>
                <a:spcPct val="0"/>
              </a:spcAft>
              <a:tabLst>
                <a:tab pos="476250" algn="l"/>
              </a:tabLst>
              <a:defRPr>
                <a:solidFill>
                  <a:schemeClr val="tx1"/>
                </a:solidFill>
                <a:latin typeface="Arial" panose="020B0604020202020204" pitchFamily="34" charset="0"/>
              </a:defRPr>
            </a:lvl8pPr>
            <a:lvl9pPr eaLnBrk="0" fontAlgn="base" hangingPunct="0">
              <a:spcBef>
                <a:spcPct val="0"/>
              </a:spcBef>
              <a:spcAft>
                <a:spcPct val="0"/>
              </a:spcAft>
              <a:tabLst>
                <a:tab pos="476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6250" algn="l"/>
              </a:tabLst>
            </a:pPr>
            <a:r>
              <a:rPr kumimoji="0" lang="en-IE" altLang="en-US" sz="1000" b="1" i="0" u="none" strike="noStrike" cap="none" normalizeH="0" baseline="0" dirty="0" smtClean="0" bmk="_Toc446406805">
                <a:ln>
                  <a:noFill/>
                </a:ln>
                <a:solidFill>
                  <a:srgbClr val="A3C1DB"/>
                </a:solidFill>
                <a:effectLst/>
                <a:latin typeface="Calibri Light" panose="020F0302020204030204" pitchFamily="34" charset="0"/>
                <a:ea typeface="Calibri" panose="020F0502020204030204" pitchFamily="34" charset="0"/>
                <a:cs typeface="Times New Roman" panose="02020603050405020304" pitchFamily="18" charset="0"/>
              </a:rPr>
              <a:t> </a:t>
            </a: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0" y="24313"/>
            <a:ext cx="9548576" cy="1015663"/>
          </a:xfrm>
          <a:prstGeom prst="rect">
            <a:avLst/>
          </a:prstGeom>
        </p:spPr>
        <p:txBody>
          <a:bodyPr wrap="none">
            <a:spAutoFit/>
          </a:bodyPr>
          <a:lstStyle/>
          <a:p>
            <a:r>
              <a:rPr lang="en-GB" sz="2000" b="1" dirty="0"/>
              <a:t>Percentage of Socioeconomically Disadvantaged Students who Agree/Disagree with the </a:t>
            </a:r>
            <a:endParaRPr lang="en-GB" sz="2000" b="1" dirty="0" smtClean="0"/>
          </a:p>
          <a:p>
            <a:r>
              <a:rPr lang="en-GB" sz="2000" b="1" dirty="0" smtClean="0"/>
              <a:t>Following </a:t>
            </a:r>
            <a:r>
              <a:rPr lang="en-GB" sz="2000" b="1" dirty="0"/>
              <a:t>Statements: School Belonging and Feeling Like an Outsider (PISA 2012)</a:t>
            </a:r>
            <a:endParaRPr lang="en-IE" sz="2000" b="1" dirty="0"/>
          </a:p>
          <a:p>
            <a:r>
              <a:rPr lang="en-IE" sz="2000" b="1" dirty="0" smtClean="0"/>
              <a:t>(OECD 2012)</a:t>
            </a:r>
            <a:endParaRPr lang="en-IE" sz="2000" b="1" dirty="0"/>
          </a:p>
        </p:txBody>
      </p:sp>
    </p:spTree>
    <p:extLst>
      <p:ext uri="{BB962C8B-B14F-4D97-AF65-F5344CB8AC3E}">
        <p14:creationId xmlns:p14="http://schemas.microsoft.com/office/powerpoint/2010/main" val="2467284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600200"/>
          <a:ext cx="5760720" cy="1467485"/>
        </p:xfrm>
        <a:graphic>
          <a:graphicData uri="http://schemas.openxmlformats.org/drawingml/2006/table">
            <a:tbl>
              <a:tblPr firstRow="1" firstCol="1" bandRow="1">
                <a:tableStyleId>{5C22544A-7EE6-4342-B048-85BDC9FD1C3A}</a:tableStyleId>
              </a:tblPr>
              <a:tblGrid>
                <a:gridCol w="1710690"/>
                <a:gridCol w="1979930"/>
                <a:gridCol w="2070100"/>
              </a:tblGrid>
              <a:tr h="0">
                <a:tc>
                  <a:txBody>
                    <a:bodyPr/>
                    <a:lstStyle/>
                    <a:p>
                      <a:pPr algn="ctr">
                        <a:lnSpc>
                          <a:spcPct val="107000"/>
                        </a:lnSpc>
                        <a:spcAft>
                          <a:spcPts val="0"/>
                        </a:spcAft>
                      </a:pPr>
                      <a:r>
                        <a:rPr lang="en-GB" sz="1800" spc="-10" dirty="0">
                          <a:effectLst/>
                        </a:rPr>
                        <a:t>Slovenia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83.7 (1.7)</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89.0 (1.2)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n-GB" sz="1800" spc="-10" dirty="0">
                          <a:effectLst/>
                        </a:rPr>
                        <a:t>Spain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92.1 (0.7)</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90.1 (1.0)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n-GB" sz="1800" spc="-10">
                          <a:effectLst/>
                        </a:rPr>
                        <a:t>Sweden</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74.8 (1.9)</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87.0 (1.3)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n-GB" sz="1800" spc="-10">
                          <a:effectLst/>
                        </a:rPr>
                        <a:t>United Kingdom</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74.9 (1.5)</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86.9 (1.1)</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n-GB" sz="1800" spc="-10" dirty="0">
                          <a:effectLst/>
                        </a:rPr>
                        <a:t>OECD Average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78.1 (0.3)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86.2 (0.2)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85416333"/>
              </p:ext>
            </p:extLst>
          </p:nvPr>
        </p:nvGraphicFramePr>
        <p:xfrm>
          <a:off x="457200" y="719709"/>
          <a:ext cx="5760720" cy="880491"/>
        </p:xfrm>
        <a:graphic>
          <a:graphicData uri="http://schemas.openxmlformats.org/drawingml/2006/table">
            <a:tbl>
              <a:tblPr firstRow="1" firstCol="1" bandRow="1">
                <a:tableStyleId>{5C22544A-7EE6-4342-B048-85BDC9FD1C3A}</a:tableStyleId>
              </a:tblPr>
              <a:tblGrid>
                <a:gridCol w="1710690"/>
                <a:gridCol w="1979930"/>
                <a:gridCol w="2070100"/>
              </a:tblGrid>
              <a:tr h="246116">
                <a:tc>
                  <a:txBody>
                    <a:bodyPr/>
                    <a:lstStyle/>
                    <a:p>
                      <a:pPr algn="ctr">
                        <a:lnSpc>
                          <a:spcPct val="107000"/>
                        </a:lnSpc>
                        <a:spcAft>
                          <a:spcPts val="0"/>
                        </a:spcAft>
                      </a:pPr>
                      <a:r>
                        <a:rPr lang="en-GB" sz="1800" spc="-10" dirty="0">
                          <a:effectLst/>
                        </a:rPr>
                        <a:t>Poland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73.2 (1.8)</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effectLst/>
                        </a:rPr>
                        <a:t>88.2 (1.3)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dirty="0">
                          <a:effectLst/>
                        </a:rPr>
                        <a:t>Portugal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a:solidFill>
                            <a:srgbClr val="FF0000"/>
                          </a:solidFill>
                          <a:effectLst/>
                        </a:rPr>
                        <a:t>87.9 (1.2)</a:t>
                      </a:r>
                      <a:endParaRPr lang="en-IE"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solidFill>
                            <a:srgbClr val="FF0000"/>
                          </a:solidFill>
                          <a:effectLst/>
                        </a:rPr>
                        <a:t>87.4 (1.5)</a:t>
                      </a:r>
                      <a:endParaRPr lang="en-I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116">
                <a:tc>
                  <a:txBody>
                    <a:bodyPr/>
                    <a:lstStyle/>
                    <a:p>
                      <a:pPr algn="ctr">
                        <a:lnSpc>
                          <a:spcPct val="107000"/>
                        </a:lnSpc>
                        <a:spcAft>
                          <a:spcPts val="0"/>
                        </a:spcAft>
                      </a:pPr>
                      <a:r>
                        <a:rPr lang="en-GB" sz="1800" spc="-10" dirty="0">
                          <a:effectLst/>
                        </a:rPr>
                        <a:t>Slovak Republic</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75.4 (1.8)</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spc="-10" dirty="0">
                          <a:effectLst/>
                        </a:rPr>
                        <a:t>74.0 (2.3)</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17643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b="1" dirty="0" smtClean="0"/>
              <a:t>4. Beyond System Fragmentation: Early Warning Systems and Transitions</a:t>
            </a:r>
            <a:endParaRPr lang="en-IE" sz="2800" b="1" dirty="0"/>
          </a:p>
        </p:txBody>
      </p:sp>
      <p:sp>
        <p:nvSpPr>
          <p:cNvPr id="3" name="Rectangle 2"/>
          <p:cNvSpPr/>
          <p:nvPr/>
        </p:nvSpPr>
        <p:spPr>
          <a:xfrm>
            <a:off x="94935" y="1484784"/>
            <a:ext cx="8568952" cy="5262979"/>
          </a:xfrm>
          <a:prstGeom prst="rect">
            <a:avLst/>
          </a:prstGeom>
        </p:spPr>
        <p:txBody>
          <a:bodyPr wrap="square">
            <a:spAutoFit/>
          </a:bodyPr>
          <a:lstStyle/>
          <a:p>
            <a:pPr marL="285750" lvl="0" indent="-285750">
              <a:buFont typeface="Arial" panose="020B0604020202020204" pitchFamily="34" charset="0"/>
              <a:buChar char="•"/>
            </a:pPr>
            <a:r>
              <a:rPr lang="en-IE" sz="2400" dirty="0" smtClean="0"/>
              <a:t>Absences </a:t>
            </a:r>
            <a:r>
              <a:rPr lang="en-IE" sz="2400" dirty="0"/>
              <a:t>in elementary grades were linked with markedly </a:t>
            </a:r>
            <a:r>
              <a:rPr lang="en-IE" sz="2400" dirty="0" err="1"/>
              <a:t>unfavorable</a:t>
            </a:r>
            <a:r>
              <a:rPr lang="en-IE" sz="2400" dirty="0"/>
              <a:t> outcomes on standardized tests of reading and mathematics (Gottfried, 2009). </a:t>
            </a:r>
            <a:endParaRPr lang="en-IE" sz="2400" dirty="0" smtClean="0"/>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IE" sz="2400" dirty="0" smtClean="0"/>
              <a:t>The </a:t>
            </a:r>
            <a:r>
              <a:rPr lang="en-IE" sz="2400" dirty="0"/>
              <a:t>US National </a:t>
            </a:r>
            <a:r>
              <a:rPr lang="en-IE" sz="2400" dirty="0" err="1"/>
              <a:t>Center</a:t>
            </a:r>
            <a:r>
              <a:rPr lang="en-IE" sz="2400" dirty="0"/>
              <a:t> for Children in Poverty conducted a large study of chronic early absences using the Early Childhood Longitudinal Study, Kindergarten Cohort (Chang &amp; Romero, 2008). This inquiry found that chronic kindergarten absence coupled with lower academic performance in 1st grade, regardless of child gender, ethnicity, or socioeconomic status. </a:t>
            </a:r>
            <a:endParaRPr lang="en-IE" sz="2400" dirty="0" smtClean="0"/>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IE" sz="2400" dirty="0" smtClean="0"/>
              <a:t>But </a:t>
            </a:r>
            <a:r>
              <a:rPr lang="en-IE" sz="2400" dirty="0"/>
              <a:t>for children from families living in poverty, chronic absenteeism signalled the very lowest levels of reading and mathematics at the end of 5th grade.</a:t>
            </a:r>
          </a:p>
        </p:txBody>
      </p:sp>
    </p:spTree>
    <p:extLst>
      <p:ext uri="{BB962C8B-B14F-4D97-AF65-F5344CB8AC3E}">
        <p14:creationId xmlns:p14="http://schemas.microsoft.com/office/powerpoint/2010/main" val="390872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568952" cy="6740307"/>
          </a:xfrm>
          <a:prstGeom prst="rect">
            <a:avLst/>
          </a:prstGeom>
        </p:spPr>
        <p:txBody>
          <a:bodyPr wrap="square">
            <a:spAutoFit/>
          </a:bodyPr>
          <a:lstStyle/>
          <a:p>
            <a:r>
              <a:rPr lang="en-IE" sz="2400" dirty="0" smtClean="0"/>
              <a:t>McDermott et al. (2016) A large US sample (N = 2152) of Head Start children was followed through prekindergarten, kindergarten, and 1st grade.</a:t>
            </a:r>
          </a:p>
          <a:p>
            <a:endParaRPr lang="en-IE" sz="2400" dirty="0" smtClean="0"/>
          </a:p>
          <a:p>
            <a:pPr marL="285750" indent="-285750">
              <a:buFont typeface="Arial" panose="020B0604020202020204" pitchFamily="34" charset="0"/>
              <a:buChar char="•"/>
            </a:pPr>
            <a:r>
              <a:rPr lang="en-IE" sz="2400" dirty="0" smtClean="0"/>
              <a:t>Overall, learning </a:t>
            </a:r>
            <a:r>
              <a:rPr lang="en-IE" sz="2400" dirty="0" err="1" smtClean="0"/>
              <a:t>behavior</a:t>
            </a:r>
            <a:r>
              <a:rPr lang="en-IE" sz="2400" dirty="0" smtClean="0"/>
              <a:t> proficiency tends to decline across the years, especially as children transition into kindergarten and thereafter, with age of school entry making little or no difference but male children and African American children </a:t>
            </a:r>
          </a:p>
          <a:p>
            <a:pPr marL="285750" indent="-285750">
              <a:buFont typeface="Arial" panose="020B0604020202020204" pitchFamily="34" charset="0"/>
              <a:buChar char="•"/>
            </a:pPr>
            <a:r>
              <a:rPr lang="en-IE" sz="2400" dirty="0" smtClean="0"/>
              <a:t>showing somewhat poorer learning </a:t>
            </a:r>
            <a:r>
              <a:rPr lang="en-IE" sz="2400" dirty="0" err="1" smtClean="0"/>
              <a:t>behavior</a:t>
            </a:r>
            <a:r>
              <a:rPr lang="en-IE" sz="2400" dirty="0" smtClean="0"/>
              <a:t> than others.</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smtClean="0"/>
              <a:t>…teachers were early able to detect eventual diffident and unassertive children by their lower levels of competence motivation, while knowledge of early attentional persistence was unhelpful in that regard.</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To avoid fragmentation: Is co-location of early childhood and primary settings the way forward especially in areas of </a:t>
            </a:r>
          </a:p>
          <a:p>
            <a:r>
              <a:rPr lang="en-IE" sz="2400" dirty="0"/>
              <a:t>h</a:t>
            </a:r>
            <a:r>
              <a:rPr lang="en-IE" sz="2400" dirty="0" smtClean="0"/>
              <a:t>igh poverty ? Capacity to respect distinct goals of both settings ?</a:t>
            </a:r>
            <a:endParaRPr lang="en-IE" sz="2400" dirty="0"/>
          </a:p>
        </p:txBody>
      </p:sp>
      <p:pic>
        <p:nvPicPr>
          <p:cNvPr id="10242" name="Picture 2" descr="C:\Users\mcloughv\AppData\Local\Microsoft\Windows\Temporary Internet Files\Content.IE5\3TVFHSRT\1317919_f4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571" y="2708920"/>
            <a:ext cx="1801429" cy="120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0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6858000" cy="6740307"/>
          </a:xfrm>
          <a:prstGeom prst="rect">
            <a:avLst/>
          </a:prstGeom>
        </p:spPr>
        <p:txBody>
          <a:bodyPr wrap="square">
            <a:spAutoFit/>
          </a:bodyPr>
          <a:lstStyle/>
          <a:p>
            <a:r>
              <a:rPr lang="en-IE" sz="2400" b="1" dirty="0"/>
              <a:t>5. Multidimensional Strategies in Place - for Meeting Individual Needs </a:t>
            </a:r>
            <a:r>
              <a:rPr lang="en-IE" sz="2400" b="1" dirty="0" smtClean="0"/>
              <a:t>for </a:t>
            </a:r>
            <a:r>
              <a:rPr lang="en-IE" sz="2400" b="1" dirty="0"/>
              <a:t>Transition</a:t>
            </a:r>
          </a:p>
          <a:p>
            <a:endParaRPr lang="en-IE" sz="2400" dirty="0"/>
          </a:p>
          <a:p>
            <a:r>
              <a:rPr lang="en-IE" sz="2400" dirty="0" smtClean="0"/>
              <a:t>Individual </a:t>
            </a:r>
            <a:r>
              <a:rPr lang="en-IE" sz="2400" dirty="0"/>
              <a:t>Vulnerability to Transition:</a:t>
            </a:r>
          </a:p>
          <a:p>
            <a:r>
              <a:rPr lang="en-IE" sz="2400" dirty="0"/>
              <a:t>* Low Academic Attainment – individual supports in place</a:t>
            </a:r>
          </a:p>
          <a:p>
            <a:r>
              <a:rPr lang="en-IE" sz="2400" dirty="0"/>
              <a:t>* Special Needs – series of visits to cope with change to </a:t>
            </a:r>
            <a:r>
              <a:rPr lang="en-IE" sz="2400" dirty="0" smtClean="0"/>
              <a:t>structure (</a:t>
            </a:r>
            <a:r>
              <a:rPr lang="en-IE" sz="2400" dirty="0" err="1" smtClean="0"/>
              <a:t>Maunsell</a:t>
            </a:r>
            <a:r>
              <a:rPr lang="en-IE" sz="2400" dirty="0" smtClean="0"/>
              <a:t> et al. 2007)</a:t>
            </a:r>
            <a:endParaRPr lang="en-IE" sz="2400" dirty="0"/>
          </a:p>
          <a:p>
            <a:pPr marL="342900" indent="-342900">
              <a:buFont typeface="Arial" panose="020B0604020202020204" pitchFamily="34" charset="0"/>
              <a:buChar char="•"/>
            </a:pPr>
            <a:r>
              <a:rPr lang="en-IE" sz="2400" dirty="0" smtClean="0"/>
              <a:t>Insecure Attachment (Golding et al. 2013, 2013a)</a:t>
            </a:r>
          </a:p>
          <a:p>
            <a:pPr marL="342900" indent="-342900">
              <a:buFont typeface="Arial" panose="020B0604020202020204" pitchFamily="34" charset="0"/>
              <a:buChar char="•"/>
            </a:pPr>
            <a:r>
              <a:rPr lang="en-IE" sz="2400" dirty="0" smtClean="0"/>
              <a:t>Mental health Difficulties</a:t>
            </a:r>
            <a:endParaRPr lang="en-IE" sz="2400" dirty="0"/>
          </a:p>
          <a:p>
            <a:r>
              <a:rPr lang="en-IE" sz="2400" dirty="0"/>
              <a:t>* Family Difficulties</a:t>
            </a:r>
          </a:p>
          <a:p>
            <a:pPr marL="342900" indent="-342900">
              <a:buFont typeface="Arial" panose="020B0604020202020204" pitchFamily="34" charset="0"/>
              <a:buChar char="•"/>
            </a:pPr>
            <a:r>
              <a:rPr lang="en-IE" sz="2400" dirty="0"/>
              <a:t>Migrant Needs for Language and Other Supports</a:t>
            </a:r>
          </a:p>
          <a:p>
            <a:pPr marL="342900" indent="-342900">
              <a:buFont typeface="Arial" panose="020B0604020202020204" pitchFamily="34" charset="0"/>
              <a:buChar char="•"/>
            </a:pPr>
            <a:r>
              <a:rPr lang="en-IE" sz="2400" dirty="0"/>
              <a:t>Experiencing Trauma and Defensive Reaction of Structure </a:t>
            </a:r>
            <a:r>
              <a:rPr lang="en-IE" sz="2400" dirty="0" smtClean="0"/>
              <a:t>(Freud 1920)</a:t>
            </a:r>
            <a:endParaRPr lang="en-IE" sz="2400" dirty="0"/>
          </a:p>
          <a:p>
            <a:pPr marL="342900" indent="-342900">
              <a:buFont typeface="Arial" panose="020B0604020202020204" pitchFamily="34" charset="0"/>
              <a:buChar char="•"/>
            </a:pPr>
            <a:r>
              <a:rPr lang="en-IE" sz="2400" dirty="0" smtClean="0"/>
              <a:t>Introversion (Jung 1921)</a:t>
            </a:r>
          </a:p>
          <a:p>
            <a:pPr marL="342900" indent="-342900">
              <a:buFont typeface="Arial" panose="020B0604020202020204" pitchFamily="34" charset="0"/>
              <a:buChar char="•"/>
            </a:pPr>
            <a:endParaRPr lang="en-IE" sz="2400" dirty="0"/>
          </a:p>
          <a:p>
            <a:r>
              <a:rPr lang="en-IE" sz="2400" dirty="0" smtClean="0"/>
              <a:t>Individuals are systems of relation (</a:t>
            </a:r>
            <a:r>
              <a:rPr lang="en-IE" sz="2400" dirty="0" err="1" smtClean="0"/>
              <a:t>Downes</a:t>
            </a:r>
            <a:r>
              <a:rPr lang="en-IE" sz="2400" dirty="0" smtClean="0"/>
              <a:t> 2012)</a:t>
            </a:r>
          </a:p>
          <a:p>
            <a:r>
              <a:rPr lang="en-IE" sz="2400" dirty="0" smtClean="0"/>
              <a:t>Individual </a:t>
            </a:r>
            <a:r>
              <a:rPr lang="en-IE" sz="2400" dirty="0"/>
              <a:t>Strengths – Opportunities from transition</a:t>
            </a:r>
          </a:p>
        </p:txBody>
      </p:sp>
    </p:spTree>
    <p:extLst>
      <p:ext uri="{BB962C8B-B14F-4D97-AF65-F5344CB8AC3E}">
        <p14:creationId xmlns:p14="http://schemas.microsoft.com/office/powerpoint/2010/main" val="2956943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8236807" cy="3970318"/>
          </a:xfrm>
          <a:prstGeom prst="rect">
            <a:avLst/>
          </a:prstGeom>
        </p:spPr>
        <p:txBody>
          <a:bodyPr wrap="none">
            <a:spAutoFit/>
          </a:bodyPr>
          <a:lstStyle/>
          <a:p>
            <a:r>
              <a:rPr lang="en-IE" sz="2800" dirty="0" smtClean="0"/>
              <a:t>Portugal – Progress being made on ESL</a:t>
            </a:r>
          </a:p>
          <a:p>
            <a:endParaRPr lang="en-IE" sz="2800" dirty="0"/>
          </a:p>
          <a:p>
            <a:r>
              <a:rPr lang="en-IE" sz="2800" dirty="0" smtClean="0"/>
              <a:t>– Early School Leaving Rate 2012: 20.8%</a:t>
            </a:r>
          </a:p>
          <a:p>
            <a:endParaRPr lang="en-IE" sz="2800" dirty="0"/>
          </a:p>
          <a:p>
            <a:r>
              <a:rPr lang="en-IE" sz="2800" dirty="0"/>
              <a:t>– Early School Leaving Rate </a:t>
            </a:r>
            <a:r>
              <a:rPr lang="en-IE" sz="2800" dirty="0" smtClean="0"/>
              <a:t>2014 17.4% (Eurostat 2015)</a:t>
            </a:r>
          </a:p>
          <a:p>
            <a:endParaRPr lang="en-IE" sz="2800" dirty="0"/>
          </a:p>
          <a:p>
            <a:r>
              <a:rPr lang="en-IE" sz="2800" dirty="0" smtClean="0"/>
              <a:t>EU2020 headline target: 10%</a:t>
            </a:r>
          </a:p>
          <a:p>
            <a:endParaRPr lang="en-IE" sz="2800" dirty="0"/>
          </a:p>
          <a:p>
            <a:r>
              <a:rPr lang="en-IE" sz="2800" dirty="0" smtClean="0"/>
              <a:t>* Not one ESL Problem </a:t>
            </a:r>
            <a:endParaRPr lang="en-IE" sz="2800" dirty="0"/>
          </a:p>
        </p:txBody>
      </p:sp>
    </p:spTree>
    <p:extLst>
      <p:ext uri="{BB962C8B-B14F-4D97-AF65-F5344CB8AC3E}">
        <p14:creationId xmlns:p14="http://schemas.microsoft.com/office/powerpoint/2010/main" val="3699048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8892480" cy="2308324"/>
          </a:xfrm>
          <a:prstGeom prst="rect">
            <a:avLst/>
          </a:prstGeom>
        </p:spPr>
        <p:txBody>
          <a:bodyPr wrap="square">
            <a:spAutoFit/>
          </a:bodyPr>
          <a:lstStyle/>
          <a:p>
            <a:r>
              <a:rPr lang="en-IE" sz="2400" b="1" dirty="0" smtClean="0"/>
              <a:t>5. Multidimensional </a:t>
            </a:r>
            <a:r>
              <a:rPr lang="en-IE" sz="2400" b="1" dirty="0"/>
              <a:t>Strategies </a:t>
            </a:r>
            <a:r>
              <a:rPr lang="en-IE" sz="2400" b="1" dirty="0" smtClean="0"/>
              <a:t>in Place - </a:t>
            </a:r>
            <a:r>
              <a:rPr lang="en-IE" sz="2400" b="1" dirty="0"/>
              <a:t>for Meeting Individual Needs at Different Levels of </a:t>
            </a:r>
            <a:r>
              <a:rPr lang="en-IE" sz="2400" b="1" dirty="0" smtClean="0"/>
              <a:t>Need/Risk for Transition</a:t>
            </a:r>
            <a:endParaRPr lang="en-IE" sz="2400" b="1" dirty="0"/>
          </a:p>
          <a:p>
            <a:endParaRPr lang="en-IE" sz="2400" b="1" dirty="0" smtClean="0"/>
          </a:p>
          <a:p>
            <a:r>
              <a:rPr lang="en-IE" sz="2400" b="1" dirty="0" smtClean="0"/>
              <a:t>Universal – </a:t>
            </a:r>
            <a:r>
              <a:rPr lang="en-IE" sz="2400" b="1" i="1" dirty="0" smtClean="0"/>
              <a:t>All</a:t>
            </a:r>
          </a:p>
          <a:p>
            <a:r>
              <a:rPr lang="en-IE" sz="2400" b="1" dirty="0" smtClean="0"/>
              <a:t>Selected – </a:t>
            </a:r>
            <a:r>
              <a:rPr lang="en-IE" sz="2400" b="1" i="1" dirty="0" smtClean="0"/>
              <a:t>Some, Groups, Moderate Risk</a:t>
            </a:r>
          </a:p>
          <a:p>
            <a:r>
              <a:rPr lang="en-IE" sz="2400" b="1" dirty="0" smtClean="0"/>
              <a:t>Indicated – </a:t>
            </a:r>
            <a:r>
              <a:rPr lang="en-IE" sz="2400" b="1" i="1" dirty="0" smtClean="0"/>
              <a:t>Individual, Intensive, Chronic Need</a:t>
            </a:r>
            <a:endParaRPr lang="en-IE" sz="2400" b="1" i="1" dirty="0"/>
          </a:p>
        </p:txBody>
      </p:sp>
      <p:pic>
        <p:nvPicPr>
          <p:cNvPr id="3" name="Picture 2"/>
          <p:cNvPicPr/>
          <p:nvPr/>
        </p:nvPicPr>
        <p:blipFill rotWithShape="1">
          <a:blip r:embed="rId2">
            <a:extLst>
              <a:ext uri="{28A0092B-C50C-407E-A947-70E740481C1C}">
                <a14:useLocalDpi xmlns:a14="http://schemas.microsoft.com/office/drawing/2010/main" val="0"/>
              </a:ext>
            </a:extLst>
          </a:blip>
          <a:srcRect l="15101" t="7504" r="15941" b="13563"/>
          <a:stretch/>
        </p:blipFill>
        <p:spPr bwMode="auto">
          <a:xfrm>
            <a:off x="899592" y="2708920"/>
            <a:ext cx="7219056" cy="414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6736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dirty="0" smtClean="0"/>
              <a:t>Universal Strategies – Gender</a:t>
            </a:r>
            <a:endParaRPr lang="en-IE" sz="3600" b="1" dirty="0"/>
          </a:p>
        </p:txBody>
      </p:sp>
      <p:sp>
        <p:nvSpPr>
          <p:cNvPr id="3" name="Rectangle 2"/>
          <p:cNvSpPr/>
          <p:nvPr/>
        </p:nvSpPr>
        <p:spPr>
          <a:xfrm>
            <a:off x="108007" y="1397222"/>
            <a:ext cx="8640960" cy="4893647"/>
          </a:xfrm>
          <a:prstGeom prst="rect">
            <a:avLst/>
          </a:prstGeom>
        </p:spPr>
        <p:txBody>
          <a:bodyPr wrap="square">
            <a:spAutoFit/>
          </a:bodyPr>
          <a:lstStyle/>
          <a:p>
            <a:r>
              <a:rPr lang="en-IE" sz="2400" dirty="0" err="1" smtClean="0"/>
              <a:t>Cadima</a:t>
            </a:r>
            <a:r>
              <a:rPr lang="en-IE" sz="2400" dirty="0" smtClean="0"/>
              <a:t> et al (2015): Belgium</a:t>
            </a:r>
          </a:p>
          <a:p>
            <a:endParaRPr lang="en-IE" sz="2400" dirty="0" smtClean="0"/>
          </a:p>
          <a:p>
            <a:pPr marL="285750" indent="-285750">
              <a:buFont typeface="Arial" panose="020B0604020202020204" pitchFamily="34" charset="0"/>
              <a:buChar char="•"/>
            </a:pPr>
            <a:r>
              <a:rPr lang="en-IE" sz="2400" dirty="0" smtClean="0"/>
              <a:t>145 children and their kindergarten and first-grade teachers. Participating children included 75 girls and 70 boys. Their mean age at the beginning of first grade was 6 years and 2 months</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a:t>B</a:t>
            </a:r>
            <a:r>
              <a:rPr lang="en-IE" sz="2400" dirty="0" smtClean="0"/>
              <a:t>oys showed significantly lower levels of </a:t>
            </a:r>
            <a:r>
              <a:rPr lang="en-IE" sz="2400" dirty="0" err="1" smtClean="0"/>
              <a:t>behavioral</a:t>
            </a:r>
            <a:r>
              <a:rPr lang="en-IE" sz="2400" dirty="0" smtClean="0"/>
              <a:t> engagement in both kindergarten and first grade, including observed and teacher-report, as well as lower levels of teacher–child closeness and higher levels of teacher–child conflict.</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Byrne (2007) Boys especially benefit from</a:t>
            </a:r>
          </a:p>
          <a:p>
            <a:r>
              <a:rPr lang="en-IE" sz="2400" dirty="0"/>
              <a:t>a</a:t>
            </a:r>
            <a:r>
              <a:rPr lang="en-IE" sz="2400" dirty="0" smtClean="0"/>
              <a:t>ctivity based learning</a:t>
            </a:r>
            <a:endParaRPr lang="en-IE" sz="2400" dirty="0"/>
          </a:p>
        </p:txBody>
      </p:sp>
      <p:pic>
        <p:nvPicPr>
          <p:cNvPr id="11266" name="Picture 2" descr="C:\Users\mcloughv\AppData\Local\Microsoft\Windows\Temporary Internet Files\Content.IE5\8354ZLZM\homework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869160"/>
            <a:ext cx="1729199" cy="17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75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352928" cy="7355860"/>
          </a:xfrm>
          <a:prstGeom prst="rect">
            <a:avLst/>
          </a:prstGeom>
        </p:spPr>
        <p:txBody>
          <a:bodyPr wrap="square">
            <a:spAutoFit/>
          </a:bodyPr>
          <a:lstStyle/>
          <a:p>
            <a:r>
              <a:rPr lang="en-IE" sz="2400" b="1" dirty="0" smtClean="0"/>
              <a:t>Universal Strategies - Afterschool</a:t>
            </a:r>
          </a:p>
          <a:p>
            <a:r>
              <a:rPr lang="en-IE" sz="2400" dirty="0" smtClean="0"/>
              <a:t>Across the high school transition, adolescents become less involved in extracurricular activities (Barber &amp; Olsen 2004, Seidman et al. 1996) but this may be dependent on the school environment opportunities itself</a:t>
            </a:r>
          </a:p>
          <a:p>
            <a:endParaRPr lang="en-IE" sz="2400" dirty="0" smtClean="0"/>
          </a:p>
          <a:p>
            <a:endParaRPr lang="en-IE" sz="2400" b="1" dirty="0"/>
          </a:p>
          <a:p>
            <a:r>
              <a:rPr lang="en-IE" sz="2400" b="1" dirty="0" smtClean="0"/>
              <a:t>Universal Strategies - Sleep</a:t>
            </a:r>
          </a:p>
          <a:p>
            <a:r>
              <a:rPr lang="en-IE" sz="2400" dirty="0" smtClean="0"/>
              <a:t>Swedish longitudinal study 6693 questionnaires for sample from 6-16 (</a:t>
            </a:r>
            <a:r>
              <a:rPr lang="en-IE" sz="2400" dirty="0" err="1" smtClean="0"/>
              <a:t>Holmstrom</a:t>
            </a:r>
            <a:r>
              <a:rPr lang="en-IE" sz="2400" dirty="0" smtClean="0"/>
              <a:t> et al. 2014) explored three school based transitions – from preschool to elementary school (6-10), elementary to junior high school (10-13) and junior high to upper secondary 13-16). </a:t>
            </a:r>
          </a:p>
          <a:p>
            <a:endParaRPr lang="en-IE" sz="2400" dirty="0"/>
          </a:p>
          <a:p>
            <a:r>
              <a:rPr lang="en-IE" sz="2400" dirty="0" smtClean="0"/>
              <a:t>It found an association between experiencing positive sleep and feeling comfortable in school and not feeling afraid or worried for all children age 6-10. Likewise all children age 10-13 years who reported positive health reported positive sleep.</a:t>
            </a:r>
          </a:p>
          <a:p>
            <a:endParaRPr lang="en-IE" sz="2000" dirty="0"/>
          </a:p>
          <a:p>
            <a:endParaRPr lang="en-IE" sz="2000" dirty="0"/>
          </a:p>
        </p:txBody>
      </p:sp>
    </p:spTree>
    <p:extLst>
      <p:ext uri="{BB962C8B-B14F-4D97-AF65-F5344CB8AC3E}">
        <p14:creationId xmlns:p14="http://schemas.microsoft.com/office/powerpoint/2010/main" val="2773900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413338"/>
            <a:ext cx="8640960" cy="2308324"/>
          </a:xfrm>
          <a:prstGeom prst="rect">
            <a:avLst/>
          </a:prstGeom>
        </p:spPr>
        <p:txBody>
          <a:bodyPr wrap="square">
            <a:spAutoFit/>
          </a:bodyPr>
          <a:lstStyle/>
          <a:p>
            <a:r>
              <a:rPr lang="en-IE" sz="2400" b="1" dirty="0"/>
              <a:t>Universal Strategies – Teacher Preservice Education Focus on Transitions</a:t>
            </a:r>
          </a:p>
          <a:p>
            <a:r>
              <a:rPr lang="en-IE" sz="2400" dirty="0" err="1"/>
              <a:t>Hanewald’s</a:t>
            </a:r>
            <a:r>
              <a:rPr lang="en-IE" sz="2400" dirty="0"/>
              <a:t> (2013) international review of transition between primary and </a:t>
            </a:r>
            <a:r>
              <a:rPr lang="en-IE" sz="2400" dirty="0" err="1"/>
              <a:t>postprimary</a:t>
            </a:r>
            <a:r>
              <a:rPr lang="en-IE" sz="2400" dirty="0"/>
              <a:t> concludes that ‘teacher educators need to consider how they can incorporate transition programs and strategies in their courses’</a:t>
            </a:r>
          </a:p>
        </p:txBody>
      </p:sp>
    </p:spTree>
    <p:extLst>
      <p:ext uri="{BB962C8B-B14F-4D97-AF65-F5344CB8AC3E}">
        <p14:creationId xmlns:p14="http://schemas.microsoft.com/office/powerpoint/2010/main" val="246453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0768"/>
            <a:ext cx="8424936" cy="3416320"/>
          </a:xfrm>
          <a:prstGeom prst="rect">
            <a:avLst/>
          </a:prstGeom>
        </p:spPr>
        <p:txBody>
          <a:bodyPr wrap="square">
            <a:spAutoFit/>
          </a:bodyPr>
          <a:lstStyle/>
          <a:p>
            <a:r>
              <a:rPr lang="en-IE" sz="2400" b="1" dirty="0" smtClean="0"/>
              <a:t>Selected Prevention – Moderate Risk - Fresh Start Approaches – Building on Strengths</a:t>
            </a:r>
          </a:p>
          <a:p>
            <a:r>
              <a:rPr lang="en-IE" sz="2400" dirty="0" smtClean="0"/>
              <a:t>Fresh Starts to overcome Negative Labelling: System Supports for this ?</a:t>
            </a:r>
          </a:p>
          <a:p>
            <a:endParaRPr lang="en-IE" sz="2400" dirty="0" smtClean="0"/>
          </a:p>
          <a:p>
            <a:r>
              <a:rPr lang="en-IE" sz="2400" dirty="0" smtClean="0"/>
              <a:t>Kinney (1993) identified a group of white students who used the high school transition to reinvent themselves, going from ‘nerds to </a:t>
            </a:r>
            <a:r>
              <a:rPr lang="en-IE" sz="2400" dirty="0" err="1" smtClean="0"/>
              <a:t>normals</a:t>
            </a:r>
            <a:r>
              <a:rPr lang="en-IE" sz="2400" dirty="0" smtClean="0"/>
              <a:t>’ which in turn contributed to improved self-perceptions following the transition</a:t>
            </a:r>
          </a:p>
        </p:txBody>
      </p:sp>
    </p:spTree>
    <p:extLst>
      <p:ext uri="{BB962C8B-B14F-4D97-AF65-F5344CB8AC3E}">
        <p14:creationId xmlns:p14="http://schemas.microsoft.com/office/powerpoint/2010/main" val="463194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43841"/>
            <a:ext cx="7776864" cy="4431983"/>
          </a:xfrm>
          <a:prstGeom prst="rect">
            <a:avLst/>
          </a:prstGeom>
        </p:spPr>
        <p:txBody>
          <a:bodyPr wrap="square">
            <a:spAutoFit/>
          </a:bodyPr>
          <a:lstStyle/>
          <a:p>
            <a:endParaRPr lang="en-IE" dirty="0"/>
          </a:p>
          <a:p>
            <a:r>
              <a:rPr lang="en-IE" sz="2400" dirty="0"/>
              <a:t>Among adolescents who felt socially isolated during middle school, Weiss &amp; </a:t>
            </a:r>
            <a:r>
              <a:rPr lang="en-IE" sz="2400" dirty="0" err="1"/>
              <a:t>Bearman</a:t>
            </a:r>
            <a:r>
              <a:rPr lang="en-IE" sz="2400" dirty="0"/>
              <a:t> (2007) reported that the high school transition was accompanied by less involvement in delinquent activities and improvements in school connectedness</a:t>
            </a:r>
          </a:p>
          <a:p>
            <a:endParaRPr lang="en-IE" sz="2400" dirty="0"/>
          </a:p>
          <a:p>
            <a:r>
              <a:rPr lang="en-IE" sz="2400" dirty="0" err="1"/>
              <a:t>Langenkamp</a:t>
            </a:r>
            <a:r>
              <a:rPr lang="en-IE" sz="2400" dirty="0"/>
              <a:t> (2011) found that low performing middle school students who transitioned to high school with the majority of their peers struggled more academically following the transition than those who transitioned with fewer middle school peers</a:t>
            </a:r>
          </a:p>
        </p:txBody>
      </p:sp>
    </p:spTree>
    <p:extLst>
      <p:ext uri="{BB962C8B-B14F-4D97-AF65-F5344CB8AC3E}">
        <p14:creationId xmlns:p14="http://schemas.microsoft.com/office/powerpoint/2010/main" val="358940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7758608" cy="5262979"/>
          </a:xfrm>
          <a:prstGeom prst="rect">
            <a:avLst/>
          </a:prstGeom>
        </p:spPr>
        <p:txBody>
          <a:bodyPr wrap="square">
            <a:spAutoFit/>
          </a:bodyPr>
          <a:lstStyle/>
          <a:p>
            <a:r>
              <a:rPr lang="en-IE" sz="2400" dirty="0" smtClean="0"/>
              <a:t>One of the most concerning findings amongst the transition literature is that the transition phase can cause considerable problems for students’ academic achievement (</a:t>
            </a:r>
            <a:r>
              <a:rPr lang="en-IE" sz="2400" dirty="0" err="1" smtClean="0"/>
              <a:t>Hanewald</a:t>
            </a:r>
            <a:r>
              <a:rPr lang="en-IE" sz="2400" dirty="0" smtClean="0"/>
              <a:t> 2013).</a:t>
            </a:r>
          </a:p>
          <a:p>
            <a:endParaRPr lang="en-IE" sz="2400" dirty="0" smtClean="0"/>
          </a:p>
          <a:p>
            <a:r>
              <a:rPr lang="en-IE" sz="2400" dirty="0"/>
              <a:t>S</a:t>
            </a:r>
            <a:r>
              <a:rPr lang="en-IE" sz="2400" dirty="0" smtClean="0"/>
              <a:t>tudents entering middle or secondary school, </a:t>
            </a:r>
            <a:r>
              <a:rPr lang="en-IE" sz="2400" dirty="0" err="1" smtClean="0"/>
              <a:t>Cauley</a:t>
            </a:r>
            <a:r>
              <a:rPr lang="en-IE" sz="2400" dirty="0" smtClean="0"/>
              <a:t> and Jovanovich (2006) established that 38 % of students did less well academically after they had undergone the process of transition. Similarly, West and </a:t>
            </a:r>
            <a:r>
              <a:rPr lang="en-IE" sz="2400" dirty="0" err="1" smtClean="0"/>
              <a:t>Schwerdt</a:t>
            </a:r>
            <a:r>
              <a:rPr lang="en-IE" sz="2400" dirty="0" smtClean="0"/>
              <a:t> (2012) </a:t>
            </a:r>
          </a:p>
          <a:p>
            <a:endParaRPr lang="en-IE" sz="2400" dirty="0"/>
          </a:p>
          <a:p>
            <a:r>
              <a:rPr lang="en-IE" sz="2400" dirty="0" smtClean="0"/>
              <a:t>Identified that student achievement in reading decreased dramatically after students had entered secondary school, whereby for some students this decline was as large as seven months of learning.</a:t>
            </a:r>
            <a:endParaRPr lang="en-IE" sz="2400" dirty="0"/>
          </a:p>
        </p:txBody>
      </p:sp>
      <p:pic>
        <p:nvPicPr>
          <p:cNvPr id="12291" name="Picture 3" descr="C:\Users\mcloughv\AppData\Local\Microsoft\Windows\Temporary Internet Files\Content.IE5\5PDNA1DC\Reading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055734"/>
            <a:ext cx="1727836" cy="119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20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5845"/>
            <a:ext cx="8136904" cy="4739759"/>
          </a:xfrm>
          <a:prstGeom prst="rect">
            <a:avLst/>
          </a:prstGeom>
        </p:spPr>
        <p:txBody>
          <a:bodyPr wrap="square">
            <a:spAutoFit/>
          </a:bodyPr>
          <a:lstStyle/>
          <a:p>
            <a:r>
              <a:rPr lang="en-IE" sz="2400" b="1" dirty="0" smtClean="0"/>
              <a:t>Selected Prevention </a:t>
            </a:r>
          </a:p>
          <a:p>
            <a:endParaRPr lang="en-IE" sz="2400" b="1" dirty="0" smtClean="0"/>
          </a:p>
          <a:p>
            <a:r>
              <a:rPr lang="en-IE" sz="2400" dirty="0" smtClean="0"/>
              <a:t>Vale et al (2013) Australia: academic attainment declined during the summer holiday period.</a:t>
            </a:r>
          </a:p>
          <a:p>
            <a:endParaRPr lang="en-IE" sz="2400" dirty="0" smtClean="0"/>
          </a:p>
          <a:p>
            <a:r>
              <a:rPr lang="en-IE" sz="2400" dirty="0" smtClean="0"/>
              <a:t>Rutter (1987) Cumulative effect of more than one risk factor </a:t>
            </a:r>
          </a:p>
          <a:p>
            <a:endParaRPr lang="en-IE" sz="2400" dirty="0" smtClean="0"/>
          </a:p>
          <a:p>
            <a:pPr marL="285750" indent="-285750">
              <a:buFont typeface="Arial" panose="020B0604020202020204" pitchFamily="34" charset="0"/>
              <a:buChar char="•"/>
            </a:pPr>
            <a:r>
              <a:rPr lang="en-IE" sz="2400" dirty="0" smtClean="0"/>
              <a:t>Transition plus summer holiday reading and academic attainment loss are cumulative risk factors</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endParaRPr lang="en-IE" sz="2400" dirty="0" smtClean="0"/>
          </a:p>
          <a:p>
            <a:endParaRPr lang="en-IE" sz="2000" dirty="0" smtClean="0"/>
          </a:p>
          <a:p>
            <a:pPr marL="285750" indent="-285750">
              <a:buFont typeface="Arial" panose="020B0604020202020204" pitchFamily="34" charset="0"/>
              <a:buChar char="•"/>
            </a:pPr>
            <a:endParaRPr lang="en-IE" dirty="0"/>
          </a:p>
        </p:txBody>
      </p:sp>
      <p:pic>
        <p:nvPicPr>
          <p:cNvPr id="2050" name="Picture 2" descr="C:\Users\mcloughv\AppData\Local\Microsoft\Windows\Temporary Internet Files\Content.IE5\XOLY8YM1\Screen_Shot_2013-06-03_at_1.24.42_P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05064"/>
            <a:ext cx="1955676" cy="168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54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89844"/>
            <a:ext cx="8280920" cy="5262979"/>
          </a:xfrm>
          <a:prstGeom prst="rect">
            <a:avLst/>
          </a:prstGeom>
        </p:spPr>
        <p:txBody>
          <a:bodyPr wrap="square">
            <a:spAutoFit/>
          </a:bodyPr>
          <a:lstStyle/>
          <a:p>
            <a:r>
              <a:rPr lang="en-IE" sz="2400" b="1" dirty="0"/>
              <a:t>Selected Prevention </a:t>
            </a:r>
          </a:p>
          <a:p>
            <a:pPr marL="285750" indent="-285750">
              <a:buFont typeface="Arial" panose="020B0604020202020204" pitchFamily="34" charset="0"/>
              <a:buChar char="•"/>
            </a:pPr>
            <a:r>
              <a:rPr lang="en-IE" sz="2400" dirty="0"/>
              <a:t>Hopwood et al. (2016) Australia: Similarities occurred in the types of transition activities the students would engage in on orientation days, with many of these activities involving a hands-on experience. For example, the secondary teachers reported art and craft activities, sporting activities (such as rock climbing), and cooking classes to be the most common form of activity offered on orientation days.</a:t>
            </a:r>
          </a:p>
          <a:p>
            <a:pPr marL="285750" indent="-285750">
              <a:buFont typeface="Arial" panose="020B0604020202020204" pitchFamily="34" charset="0"/>
              <a:buChar char="•"/>
            </a:pPr>
            <a:endParaRPr lang="en-IE" sz="2400" dirty="0"/>
          </a:p>
          <a:p>
            <a:r>
              <a:rPr lang="en-IE" sz="2400" b="1" dirty="0"/>
              <a:t>Indicated Prevention – Chronic need – Requires Multidisciplinary Supports</a:t>
            </a:r>
          </a:p>
          <a:p>
            <a:pPr marL="285750" indent="-285750">
              <a:buFont typeface="Arial" panose="020B0604020202020204" pitchFamily="34" charset="0"/>
              <a:buChar char="•"/>
            </a:pPr>
            <a:r>
              <a:rPr lang="en-IE" sz="2400" dirty="0"/>
              <a:t>Lester and Cross (2015)The extent to which young people feel supported by their teachers was found to be protective of only emotional wellbeing, not mental health.</a:t>
            </a:r>
          </a:p>
        </p:txBody>
      </p:sp>
    </p:spTree>
    <p:extLst>
      <p:ext uri="{BB962C8B-B14F-4D97-AF65-F5344CB8AC3E}">
        <p14:creationId xmlns:p14="http://schemas.microsoft.com/office/powerpoint/2010/main" val="3121972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792" y="4653136"/>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942" y="476673"/>
            <a:ext cx="8864058" cy="4524315"/>
          </a:xfrm>
          <a:prstGeom prst="rect">
            <a:avLst/>
          </a:prstGeom>
        </p:spPr>
        <p:txBody>
          <a:bodyPr wrap="square">
            <a:spAutoFit/>
          </a:bodyPr>
          <a:lstStyle/>
          <a:p>
            <a:r>
              <a:rPr lang="en-IE" sz="2400" dirty="0">
                <a:solidFill>
                  <a:prstClr val="white"/>
                </a:solidFill>
              </a:rPr>
              <a:t>The </a:t>
            </a:r>
            <a:r>
              <a:rPr lang="en-IE" sz="2400" i="1" dirty="0">
                <a:solidFill>
                  <a:prstClr val="white"/>
                </a:solidFill>
              </a:rPr>
              <a:t>Alliances for Inclusion</a:t>
            </a:r>
            <a:r>
              <a:rPr lang="en-IE" sz="2400" dirty="0">
                <a:solidFill>
                  <a:prstClr val="white"/>
                </a:solidFill>
              </a:rPr>
              <a:t> report </a:t>
            </a:r>
            <a:r>
              <a:rPr lang="en-IE" sz="2400" dirty="0" smtClean="0">
                <a:solidFill>
                  <a:prstClr val="white"/>
                </a:solidFill>
              </a:rPr>
              <a:t>for the Commission (Edwards </a:t>
            </a:r>
            <a:r>
              <a:rPr lang="en-IE" sz="2400" dirty="0">
                <a:solidFill>
                  <a:prstClr val="white"/>
                </a:solidFill>
              </a:rPr>
              <a:t>&amp; </a:t>
            </a:r>
            <a:r>
              <a:rPr lang="en-IE" sz="2400" dirty="0" err="1">
                <a:solidFill>
                  <a:prstClr val="white"/>
                </a:solidFill>
              </a:rPr>
              <a:t>Downes</a:t>
            </a:r>
            <a:r>
              <a:rPr lang="en-IE" sz="2400" dirty="0">
                <a:solidFill>
                  <a:prstClr val="white"/>
                </a:solidFill>
              </a:rPr>
              <a:t> 2013) reviewed the enabling conditions for the effectiveness of multidisciplinary teams and </a:t>
            </a:r>
            <a:r>
              <a:rPr lang="en-IE" sz="2400" dirty="0" err="1">
                <a:solidFill>
                  <a:prstClr val="white"/>
                </a:solidFill>
              </a:rPr>
              <a:t>crosssectoral</a:t>
            </a:r>
            <a:r>
              <a:rPr lang="en-IE" sz="2400" dirty="0">
                <a:solidFill>
                  <a:prstClr val="white"/>
                </a:solidFill>
              </a:rPr>
              <a:t> approaches for early school leaving prevention, building on 16 examples from 10 European countries. </a:t>
            </a:r>
          </a:p>
          <a:p>
            <a:r>
              <a:rPr lang="en-IE" sz="2400" dirty="0">
                <a:solidFill>
                  <a:prstClr val="white"/>
                </a:solidFill>
              </a:rPr>
              <a:t> </a:t>
            </a:r>
          </a:p>
          <a:p>
            <a:r>
              <a:rPr lang="en-IE" sz="2400" dirty="0">
                <a:solidFill>
                  <a:prstClr val="white"/>
                </a:solidFill>
              </a:rPr>
              <a:t>-A policy focus is needed to go beyond multiple agencies -Need to minimise fragmentation across diverse services ‘passing on bits of’ the  young person (Edwards &amp; </a:t>
            </a:r>
            <a:r>
              <a:rPr lang="en-IE" sz="2400" dirty="0" err="1">
                <a:solidFill>
                  <a:prstClr val="white"/>
                </a:solidFill>
              </a:rPr>
              <a:t>Downes</a:t>
            </a:r>
            <a:r>
              <a:rPr lang="en-IE" sz="2400" dirty="0">
                <a:solidFill>
                  <a:prstClr val="white"/>
                </a:solidFill>
              </a:rPr>
              <a:t> 2013)</a:t>
            </a:r>
          </a:p>
          <a:p>
            <a:r>
              <a:rPr lang="en-IE" sz="2400" dirty="0">
                <a:solidFill>
                  <a:prstClr val="white"/>
                </a:solidFill>
              </a:rPr>
              <a:t> </a:t>
            </a:r>
          </a:p>
          <a:p>
            <a:r>
              <a:rPr lang="en-IE" sz="2400" dirty="0">
                <a:solidFill>
                  <a:prstClr val="white"/>
                </a:solidFill>
              </a:rPr>
              <a:t>-the multi-faceted nature of risk requires a multi-faceted response that needs to go beyond referrals to disparate services  </a:t>
            </a:r>
          </a:p>
        </p:txBody>
      </p:sp>
      <p:sp>
        <p:nvSpPr>
          <p:cNvPr id="4" name="Rectangle 3"/>
          <p:cNvSpPr/>
          <p:nvPr/>
        </p:nvSpPr>
        <p:spPr>
          <a:xfrm>
            <a:off x="279942" y="5000988"/>
            <a:ext cx="6236274" cy="1569660"/>
          </a:xfrm>
          <a:prstGeom prst="rect">
            <a:avLst/>
          </a:prstGeom>
        </p:spPr>
        <p:txBody>
          <a:bodyPr wrap="square">
            <a:spAutoFit/>
          </a:bodyPr>
          <a:lstStyle/>
          <a:p>
            <a:r>
              <a:rPr lang="en-IE" sz="2400" dirty="0" smtClean="0">
                <a:solidFill>
                  <a:prstClr val="white"/>
                </a:solidFill>
              </a:rPr>
              <a:t>- multidisciplinary </a:t>
            </a:r>
            <a:r>
              <a:rPr lang="en-IE" sz="2400" dirty="0">
                <a:solidFill>
                  <a:prstClr val="white"/>
                </a:solidFill>
              </a:rPr>
              <a:t>teams of outreach care workers, therapists/counsellors, nurses, speech and language therapists, social workers, occupational therapists</a:t>
            </a:r>
            <a:endParaRPr lang="en-IE" sz="2400" dirty="0"/>
          </a:p>
        </p:txBody>
      </p:sp>
    </p:spTree>
    <p:extLst>
      <p:ext uri="{BB962C8B-B14F-4D97-AF65-F5344CB8AC3E}">
        <p14:creationId xmlns:p14="http://schemas.microsoft.com/office/powerpoint/2010/main" val="86002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2" y="9636"/>
            <a:ext cx="9012212" cy="6555641"/>
          </a:xfrm>
          <a:prstGeom prst="rect">
            <a:avLst/>
          </a:prstGeom>
        </p:spPr>
        <p:txBody>
          <a:bodyPr wrap="square">
            <a:spAutoFit/>
          </a:bodyPr>
          <a:lstStyle/>
          <a:p>
            <a:r>
              <a:rPr lang="en-IE" sz="2800" dirty="0" smtClean="0"/>
              <a:t>Rethinking Transitions in </a:t>
            </a:r>
            <a:r>
              <a:rPr lang="en-IE" sz="2800" b="1" dirty="0" smtClean="0"/>
              <a:t>Systems</a:t>
            </a:r>
            <a:r>
              <a:rPr lang="en-IE" sz="2800" dirty="0" smtClean="0"/>
              <a:t> as the need for responsive inclusive systems – beyond Bronfenbrenner (1979, 1995) and beyond a reduction of transition to the individual</a:t>
            </a:r>
          </a:p>
          <a:p>
            <a:endParaRPr lang="en-IE" sz="2800" dirty="0" smtClean="0"/>
          </a:p>
          <a:p>
            <a:r>
              <a:rPr lang="en-IE" sz="2800" dirty="0" smtClean="0"/>
              <a:t>1. System </a:t>
            </a:r>
            <a:r>
              <a:rPr lang="en-IE" sz="2800" dirty="0"/>
              <a:t>Mismatch between 2 Well functioning Systems</a:t>
            </a:r>
            <a:br>
              <a:rPr lang="en-IE" sz="2800" dirty="0"/>
            </a:br>
            <a:endParaRPr lang="en-IE" sz="2800" dirty="0"/>
          </a:p>
          <a:p>
            <a:r>
              <a:rPr lang="en-IE" sz="2800" dirty="0" smtClean="0"/>
              <a:t>2. System </a:t>
            </a:r>
            <a:r>
              <a:rPr lang="en-IE" sz="2800" dirty="0"/>
              <a:t>Blockage </a:t>
            </a:r>
            <a:r>
              <a:rPr lang="en-IE" sz="2800" dirty="0" smtClean="0"/>
              <a:t>(</a:t>
            </a:r>
            <a:r>
              <a:rPr lang="en-IE" sz="2800" dirty="0" err="1" smtClean="0"/>
              <a:t>Downes</a:t>
            </a:r>
            <a:r>
              <a:rPr lang="en-IE" sz="2800" dirty="0" smtClean="0"/>
              <a:t> 2014) in </a:t>
            </a:r>
            <a:r>
              <a:rPr lang="en-IE" sz="2800" dirty="0"/>
              <a:t>Communication</a:t>
            </a:r>
            <a:br>
              <a:rPr lang="en-IE" sz="2800" dirty="0"/>
            </a:br>
            <a:endParaRPr lang="en-IE" sz="2800" dirty="0"/>
          </a:p>
          <a:p>
            <a:r>
              <a:rPr lang="en-IE" sz="2800" dirty="0" smtClean="0"/>
              <a:t>3. System </a:t>
            </a:r>
            <a:r>
              <a:rPr lang="en-IE" sz="2800" dirty="0"/>
              <a:t>Mismatch where at least one system needs </a:t>
            </a:r>
            <a:r>
              <a:rPr lang="en-IE" sz="2800" dirty="0" smtClean="0"/>
              <a:t>reform – the bridge is not the problem…</a:t>
            </a:r>
            <a:r>
              <a:rPr lang="en-IE" sz="2800" dirty="0"/>
              <a:t/>
            </a:r>
            <a:br>
              <a:rPr lang="en-IE" sz="2800" dirty="0"/>
            </a:br>
            <a:endParaRPr lang="en-IE" sz="2800" dirty="0"/>
          </a:p>
          <a:p>
            <a:r>
              <a:rPr lang="en-IE" sz="2800" dirty="0" smtClean="0"/>
              <a:t>4. Beyond </a:t>
            </a:r>
            <a:r>
              <a:rPr lang="en-IE" sz="2800" dirty="0"/>
              <a:t>System Fragmentation: Early Warning Systems and Transitions</a:t>
            </a:r>
            <a:br>
              <a:rPr lang="en-IE" sz="2800" dirty="0"/>
            </a:br>
            <a:endParaRPr lang="en-IE" sz="2800" dirty="0"/>
          </a:p>
          <a:p>
            <a:r>
              <a:rPr lang="en-IE" sz="2800" dirty="0" smtClean="0"/>
              <a:t>5. Multidimensional </a:t>
            </a:r>
            <a:r>
              <a:rPr lang="en-IE" sz="2800" dirty="0"/>
              <a:t>Strategies in Place</a:t>
            </a:r>
          </a:p>
        </p:txBody>
      </p:sp>
      <p:pic>
        <p:nvPicPr>
          <p:cNvPr id="3" name="Picture 2" descr="C:\Documents and Settings\mcloughv\Local Settings\Temporary Internet Files\Content.IE5\3DQWH9C5\MC9003907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269133"/>
            <a:ext cx="186080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35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835"/>
            <a:ext cx="4572000" cy="369332"/>
          </a:xfrm>
          <a:prstGeom prst="rect">
            <a:avLst/>
          </a:prstGeom>
        </p:spPr>
        <p:txBody>
          <a:bodyPr>
            <a:spAutoFit/>
          </a:bodyPr>
          <a:lstStyle/>
          <a:p>
            <a:r>
              <a:rPr lang="en-IE" dirty="0" smtClean="0">
                <a:solidFill>
                  <a:prstClr val="white"/>
                </a:solidFill>
              </a:rPr>
              <a:t>-</a:t>
            </a:r>
            <a:endParaRPr lang="en-IE" dirty="0">
              <a:solidFill>
                <a:prstClr val="white"/>
              </a:solidFill>
            </a:endParaRPr>
          </a:p>
        </p:txBody>
      </p:sp>
      <p:sp>
        <p:nvSpPr>
          <p:cNvPr id="3" name="Rectangle 2"/>
          <p:cNvSpPr/>
          <p:nvPr/>
        </p:nvSpPr>
        <p:spPr>
          <a:xfrm>
            <a:off x="971600" y="620688"/>
            <a:ext cx="7704856" cy="4893647"/>
          </a:xfrm>
          <a:prstGeom prst="rect">
            <a:avLst/>
          </a:prstGeom>
        </p:spPr>
        <p:txBody>
          <a:bodyPr wrap="square">
            <a:spAutoFit/>
          </a:bodyPr>
          <a:lstStyle/>
          <a:p>
            <a:r>
              <a:rPr lang="en-IE" sz="2400" b="1" dirty="0" smtClean="0">
                <a:solidFill>
                  <a:srgbClr val="FFFF00"/>
                </a:solidFill>
              </a:rPr>
              <a:t>Multidisciplinary team </a:t>
            </a:r>
            <a:r>
              <a:rPr lang="en-IE" sz="2400" b="1" dirty="0">
                <a:solidFill>
                  <a:srgbClr val="FFFF00"/>
                </a:solidFill>
              </a:rPr>
              <a:t>1 stop shop </a:t>
            </a:r>
            <a:r>
              <a:rPr lang="en-IE" sz="2400" b="1" dirty="0" smtClean="0">
                <a:solidFill>
                  <a:srgbClr val="FFFF00"/>
                </a:solidFill>
              </a:rPr>
              <a:t>– Family </a:t>
            </a:r>
            <a:r>
              <a:rPr lang="en-IE" sz="2400" b="1" dirty="0">
                <a:solidFill>
                  <a:srgbClr val="FFFF00"/>
                </a:solidFill>
              </a:rPr>
              <a:t>Support Centres </a:t>
            </a:r>
            <a:r>
              <a:rPr lang="en-IE" sz="2400" b="1" dirty="0" smtClean="0">
                <a:solidFill>
                  <a:srgbClr val="FFFF00"/>
                </a:solidFill>
              </a:rPr>
              <a:t>and Early Childhood Centres </a:t>
            </a:r>
            <a:r>
              <a:rPr lang="en-IE" sz="2400" b="1" dirty="0" smtClean="0">
                <a:solidFill>
                  <a:prstClr val="white"/>
                </a:solidFill>
              </a:rPr>
              <a:t>(</a:t>
            </a:r>
            <a:r>
              <a:rPr lang="en-IE" sz="2400" b="1" dirty="0" err="1" smtClean="0">
                <a:solidFill>
                  <a:prstClr val="white"/>
                </a:solidFill>
              </a:rPr>
              <a:t>Downes</a:t>
            </a:r>
            <a:r>
              <a:rPr lang="en-IE" sz="2400" b="1" dirty="0" smtClean="0">
                <a:solidFill>
                  <a:prstClr val="white"/>
                </a:solidFill>
              </a:rPr>
              <a:t> </a:t>
            </a:r>
            <a:r>
              <a:rPr lang="en-IE" sz="2400" b="1" dirty="0">
                <a:solidFill>
                  <a:prstClr val="white"/>
                </a:solidFill>
              </a:rPr>
              <a:t>2014a)</a:t>
            </a:r>
          </a:p>
          <a:p>
            <a:endParaRPr lang="en-IE" sz="2400" dirty="0">
              <a:solidFill>
                <a:prstClr val="white"/>
              </a:solidFill>
            </a:endParaRPr>
          </a:p>
          <a:p>
            <a:r>
              <a:rPr lang="en-IE" sz="2400" dirty="0">
                <a:solidFill>
                  <a:prstClr val="white"/>
                </a:solidFill>
              </a:rPr>
              <a:t>For parenting support that is close to home and easily accessible, parents in Eindhoven can go to a so-called SPIL centre in their neighbourhood. The name is derived from </a:t>
            </a:r>
            <a:r>
              <a:rPr lang="en-IE" sz="2400" dirty="0" err="1">
                <a:solidFill>
                  <a:prstClr val="white"/>
                </a:solidFill>
              </a:rPr>
              <a:t>Spelen</a:t>
            </a:r>
            <a:r>
              <a:rPr lang="en-IE" sz="2400" dirty="0">
                <a:solidFill>
                  <a:prstClr val="white"/>
                </a:solidFill>
              </a:rPr>
              <a:t> (play), </a:t>
            </a:r>
            <a:r>
              <a:rPr lang="en-IE" sz="2400" dirty="0" err="1">
                <a:solidFill>
                  <a:prstClr val="white"/>
                </a:solidFill>
              </a:rPr>
              <a:t>Integreren</a:t>
            </a:r>
            <a:r>
              <a:rPr lang="en-IE" sz="2400" dirty="0">
                <a:solidFill>
                  <a:prstClr val="white"/>
                </a:solidFill>
              </a:rPr>
              <a:t> (integration) and </a:t>
            </a:r>
            <a:r>
              <a:rPr lang="en-IE" sz="2400" dirty="0" err="1">
                <a:solidFill>
                  <a:prstClr val="white"/>
                </a:solidFill>
              </a:rPr>
              <a:t>Leren</a:t>
            </a:r>
            <a:r>
              <a:rPr lang="en-IE" sz="2400" dirty="0">
                <a:solidFill>
                  <a:prstClr val="white"/>
                </a:solidFill>
              </a:rPr>
              <a:t> (learning) and the Centre is built around primary education, playgroups and childcare. </a:t>
            </a:r>
            <a:endParaRPr lang="en-IE" sz="2400" dirty="0" smtClean="0">
              <a:solidFill>
                <a:prstClr val="white"/>
              </a:solidFill>
            </a:endParaRPr>
          </a:p>
          <a:p>
            <a:endParaRPr lang="en-IE" sz="2400" dirty="0">
              <a:solidFill>
                <a:prstClr val="white"/>
              </a:solidFill>
            </a:endParaRPr>
          </a:p>
          <a:p>
            <a:r>
              <a:rPr lang="en-IE" sz="2400" dirty="0" smtClean="0">
                <a:solidFill>
                  <a:prstClr val="white"/>
                </a:solidFill>
              </a:rPr>
              <a:t>Other </a:t>
            </a:r>
            <a:r>
              <a:rPr lang="en-IE" sz="2400" dirty="0">
                <a:solidFill>
                  <a:prstClr val="white"/>
                </a:solidFill>
              </a:rPr>
              <a:t>services may be added, such as parenting support, child welfare, youth healthcare and social work (</a:t>
            </a:r>
            <a:r>
              <a:rPr lang="en-IE" sz="2400" dirty="0" err="1">
                <a:solidFill>
                  <a:prstClr val="white"/>
                </a:solidFill>
              </a:rPr>
              <a:t>Eurochild</a:t>
            </a:r>
            <a:r>
              <a:rPr lang="en-IE" sz="2400" dirty="0">
                <a:solidFill>
                  <a:prstClr val="white"/>
                </a:solidFill>
              </a:rPr>
              <a:t> 2011).</a:t>
            </a:r>
          </a:p>
        </p:txBody>
      </p:sp>
    </p:spTree>
    <p:extLst>
      <p:ext uri="{BB962C8B-B14F-4D97-AF65-F5344CB8AC3E}">
        <p14:creationId xmlns:p14="http://schemas.microsoft.com/office/powerpoint/2010/main" val="605281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488832" cy="6740307"/>
          </a:xfrm>
          <a:prstGeom prst="rect">
            <a:avLst/>
          </a:prstGeom>
        </p:spPr>
        <p:txBody>
          <a:bodyPr wrap="square">
            <a:spAutoFit/>
          </a:bodyPr>
          <a:lstStyle/>
          <a:p>
            <a:r>
              <a:rPr lang="en-IE" sz="2400" b="1" dirty="0">
                <a:solidFill>
                  <a:srgbClr val="FFFF00"/>
                </a:solidFill>
              </a:rPr>
              <a:t>Multidisciplinary team 1 stop shop – Family Support Centres and Early Childhood Centres </a:t>
            </a:r>
            <a:endParaRPr lang="en-IE" sz="2400" b="1" dirty="0" smtClean="0">
              <a:solidFill>
                <a:srgbClr val="FFFF00"/>
              </a:solidFill>
            </a:endParaRPr>
          </a:p>
          <a:p>
            <a:endParaRPr lang="en-IE" sz="2400" b="1" dirty="0">
              <a:solidFill>
                <a:srgbClr val="FFFF00"/>
              </a:solidFill>
            </a:endParaRPr>
          </a:p>
          <a:p>
            <a:r>
              <a:rPr lang="en-IE" sz="2400" dirty="0" err="1" smtClean="0"/>
              <a:t>Eurochild</a:t>
            </a:r>
            <a:r>
              <a:rPr lang="en-IE" sz="2400" dirty="0" smtClean="0"/>
              <a:t> </a:t>
            </a:r>
            <a:r>
              <a:rPr lang="en-IE" sz="2400" dirty="0"/>
              <a:t>report (2011) Nordrhein-Westfalen state programme </a:t>
            </a:r>
            <a:r>
              <a:rPr lang="en-IE" sz="2400" i="1" dirty="0" err="1"/>
              <a:t>Familienzentrum</a:t>
            </a:r>
            <a:r>
              <a:rPr lang="en-IE" sz="2400" i="1" dirty="0"/>
              <a:t> </a:t>
            </a:r>
            <a:r>
              <a:rPr lang="en-IE" sz="2400" dirty="0"/>
              <a:t>has been launched by the government in order to develop up to 3,000 children's day-care facilities into family centres by the year 2012. </a:t>
            </a:r>
          </a:p>
          <a:p>
            <a:endParaRPr lang="en-IE" sz="2400" dirty="0"/>
          </a:p>
          <a:p>
            <a:r>
              <a:rPr lang="en-IE" sz="2400" dirty="0"/>
              <a:t>Between 2006 and 2012 approx. 3,000 of the total 9,000 child care centres in the German federal state of North Rhine-Westphalia (NRW) are being developed into certified “</a:t>
            </a:r>
            <a:r>
              <a:rPr lang="en-IE" sz="2400" dirty="0" err="1"/>
              <a:t>Familienzentren</a:t>
            </a:r>
            <a:r>
              <a:rPr lang="en-IE" sz="2400" dirty="0"/>
              <a:t>” (family centres). </a:t>
            </a:r>
            <a:endParaRPr lang="en-IE" sz="2400" dirty="0" smtClean="0"/>
          </a:p>
          <a:p>
            <a:endParaRPr lang="en-IE" sz="2400" dirty="0"/>
          </a:p>
          <a:p>
            <a:r>
              <a:rPr lang="en-IE" sz="2400" dirty="0" smtClean="0"/>
              <a:t>Family </a:t>
            </a:r>
            <a:r>
              <a:rPr lang="en-IE" sz="2400" dirty="0"/>
              <a:t>centres are designed to bundle services for families in the local community. (</a:t>
            </a:r>
            <a:r>
              <a:rPr lang="en-IE" sz="2400" dirty="0" err="1"/>
              <a:t>Eurochild</a:t>
            </a:r>
            <a:r>
              <a:rPr lang="en-IE" sz="2400" dirty="0"/>
              <a:t> 2011, p.44)</a:t>
            </a:r>
          </a:p>
          <a:p>
            <a:endParaRPr lang="en-IE" sz="2400" dirty="0" smtClean="0"/>
          </a:p>
          <a:p>
            <a:r>
              <a:rPr lang="en-IE" sz="2400" dirty="0" err="1" smtClean="0"/>
              <a:t>Eurochild</a:t>
            </a:r>
            <a:r>
              <a:rPr lang="en-IE" sz="2400" dirty="0" smtClean="0"/>
              <a:t> </a:t>
            </a:r>
            <a:r>
              <a:rPr lang="en-IE" sz="2400" dirty="0"/>
              <a:t>(2011) argue for such family support centres to be universally available</a:t>
            </a:r>
          </a:p>
        </p:txBody>
      </p:sp>
    </p:spTree>
    <p:extLst>
      <p:ext uri="{BB962C8B-B14F-4D97-AF65-F5344CB8AC3E}">
        <p14:creationId xmlns:p14="http://schemas.microsoft.com/office/powerpoint/2010/main" val="494403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dirty="0" smtClean="0"/>
              <a:t>Transition is an Inclusive Systems Issue: Key Governance Principles for Quality for Inclusive Systems Relevant to Transition</a:t>
            </a:r>
            <a:endParaRPr lang="en-IE" sz="2800" dirty="0"/>
          </a:p>
        </p:txBody>
      </p:sp>
      <p:pic>
        <p:nvPicPr>
          <p:cNvPr id="3" name="Picture 2" descr="C:\Documents and Settings\mcloughv\Local Settings\Temporary Internet Files\Content.IE5\IDO6RQOR\MC900078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532" y="2708920"/>
            <a:ext cx="1331640" cy="2380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628800"/>
            <a:ext cx="7211144" cy="4737900"/>
          </a:xfrm>
          <a:prstGeom prst="rect">
            <a:avLst/>
          </a:prstGeom>
        </p:spPr>
        <p:txBody>
          <a:bodyPr wrap="square">
            <a:spAutoFit/>
          </a:bodyPr>
          <a:lstStyle/>
          <a:p>
            <a:pPr lvl="1">
              <a:lnSpc>
                <a:spcPct val="115000"/>
              </a:lnSpc>
              <a:spcBef>
                <a:spcPts val="600"/>
              </a:spcBef>
              <a:spcAft>
                <a:spcPts val="0"/>
              </a:spcAft>
            </a:pPr>
            <a:r>
              <a:rPr lang="en-IE" sz="2400" dirty="0">
                <a:ea typeface="Calibri" panose="020F0502020204030204" pitchFamily="34" charset="0"/>
                <a:cs typeface="Times New Roman" panose="02020603050405020304" pitchFamily="18" charset="0"/>
              </a:rPr>
              <a:t>Inclusive Systems in and around Schools: 10 Key </a:t>
            </a:r>
            <a:r>
              <a:rPr lang="en-IE" sz="2400" dirty="0" smtClean="0">
                <a:ea typeface="Calibri" panose="020F0502020204030204" pitchFamily="34" charset="0"/>
                <a:cs typeface="Times New Roman" panose="02020603050405020304" pitchFamily="18" charset="0"/>
              </a:rPr>
              <a:t>Principles (</a:t>
            </a:r>
            <a:r>
              <a:rPr lang="en-IE" sz="2400" dirty="0" err="1" smtClean="0">
                <a:ea typeface="Calibri" panose="020F0502020204030204" pitchFamily="34" charset="0"/>
                <a:cs typeface="Times New Roman" panose="02020603050405020304" pitchFamily="18" charset="0"/>
              </a:rPr>
              <a:t>Downes</a:t>
            </a:r>
            <a:r>
              <a:rPr lang="en-IE" sz="2400" dirty="0" smtClean="0">
                <a:ea typeface="Calibri" panose="020F0502020204030204" pitchFamily="34" charset="0"/>
                <a:cs typeface="Times New Roman" panose="02020603050405020304" pitchFamily="18" charset="0"/>
              </a:rPr>
              <a:t>, </a:t>
            </a:r>
            <a:r>
              <a:rPr lang="en-IE" sz="2400" dirty="0" err="1" smtClean="0">
                <a:ea typeface="Calibri" panose="020F0502020204030204" pitchFamily="34" charset="0"/>
                <a:cs typeface="Times New Roman" panose="02020603050405020304" pitchFamily="18" charset="0"/>
              </a:rPr>
              <a:t>Nairz</a:t>
            </a:r>
            <a:r>
              <a:rPr lang="en-IE" sz="2400" dirty="0" smtClean="0">
                <a:ea typeface="Calibri" panose="020F0502020204030204" pitchFamily="34" charset="0"/>
                <a:cs typeface="Times New Roman" panose="02020603050405020304" pitchFamily="18" charset="0"/>
              </a:rPr>
              <a:t>-Wirth &amp; </a:t>
            </a:r>
            <a:r>
              <a:rPr lang="en-IE" sz="2400" dirty="0" err="1" smtClean="0">
                <a:ea typeface="Calibri" panose="020F0502020204030204" pitchFamily="34" charset="0"/>
                <a:cs typeface="Times New Roman" panose="02020603050405020304" pitchFamily="18" charset="0"/>
              </a:rPr>
              <a:t>Rusinaite</a:t>
            </a:r>
            <a:r>
              <a:rPr lang="en-IE" sz="2400" dirty="0" smtClean="0">
                <a:ea typeface="Calibri" panose="020F0502020204030204" pitchFamily="34" charset="0"/>
                <a:cs typeface="Times New Roman" panose="02020603050405020304" pitchFamily="18" charset="0"/>
              </a:rPr>
              <a:t> 2017)</a:t>
            </a:r>
            <a:endParaRPr lang="en-IE" sz="2400" dirty="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IE" sz="2400" dirty="0">
                <a:ea typeface="Calibri" panose="020F0502020204030204" pitchFamily="34" charset="0"/>
                <a:cs typeface="Times New Roman" panose="02020603050405020304" pitchFamily="18" charset="0"/>
              </a:rPr>
              <a:t> </a:t>
            </a:r>
          </a:p>
          <a:p>
            <a:pPr marL="228600" indent="-228600">
              <a:buAutoNum type="arabicPeriod"/>
            </a:pPr>
            <a:r>
              <a:rPr lang="en-IE" sz="2400" i="1" dirty="0" smtClean="0">
                <a:ea typeface="Calibri" panose="020F0502020204030204" pitchFamily="34" charset="0"/>
              </a:rPr>
              <a:t>  System </a:t>
            </a:r>
            <a:r>
              <a:rPr lang="en-IE" sz="2400" i="1" dirty="0">
                <a:ea typeface="Calibri" panose="020F0502020204030204" pitchFamily="34" charset="0"/>
              </a:rPr>
              <a:t>wide </a:t>
            </a:r>
            <a:r>
              <a:rPr lang="en-IE" sz="2400" i="1" dirty="0" smtClean="0">
                <a:ea typeface="Calibri" panose="020F0502020204030204" pitchFamily="34" charset="0"/>
              </a:rPr>
              <a:t>focus</a:t>
            </a:r>
          </a:p>
          <a:p>
            <a:pPr marL="342900" indent="-342900">
              <a:buAutoNum type="arabicPeriod"/>
            </a:pPr>
            <a:r>
              <a:rPr lang="en-GB" sz="2400" i="1" dirty="0" smtClean="0"/>
              <a:t>Equality </a:t>
            </a:r>
            <a:r>
              <a:rPr lang="en-GB" sz="2400" i="1" dirty="0"/>
              <a:t>and </a:t>
            </a:r>
            <a:r>
              <a:rPr lang="en-GB" sz="2400" i="1" dirty="0" smtClean="0"/>
              <a:t>Non-Discrimination</a:t>
            </a:r>
            <a:endParaRPr lang="en-GB" sz="2400" i="1" dirty="0"/>
          </a:p>
          <a:p>
            <a:pPr marL="342900" indent="-342900">
              <a:buAutoNum type="arabicPeriod"/>
            </a:pPr>
            <a:r>
              <a:rPr lang="en-IE" sz="2400" i="1" dirty="0" smtClean="0"/>
              <a:t>Children’s </a:t>
            </a:r>
            <a:r>
              <a:rPr lang="en-IE" sz="2400" i="1" dirty="0"/>
              <a:t>Voices, Participation and Other </a:t>
            </a:r>
            <a:r>
              <a:rPr lang="en-IE" sz="2400" i="1" dirty="0" smtClean="0"/>
              <a:t>Rights</a:t>
            </a:r>
          </a:p>
          <a:p>
            <a:pPr marL="342900" indent="-342900">
              <a:buAutoNum type="arabicPeriod"/>
            </a:pPr>
            <a:r>
              <a:rPr lang="en-IE" sz="2400" i="1" dirty="0" smtClean="0"/>
              <a:t>Holistic approach</a:t>
            </a:r>
          </a:p>
          <a:p>
            <a:pPr marL="342900" indent="-342900">
              <a:buAutoNum type="arabicPeriod"/>
            </a:pPr>
            <a:r>
              <a:rPr lang="en-IE" sz="2400" i="1" dirty="0"/>
              <a:t>Parental Participation in School, including Marginalised </a:t>
            </a:r>
            <a:r>
              <a:rPr lang="en-IE" sz="2400" i="1" dirty="0" smtClean="0"/>
              <a:t>Parents</a:t>
            </a:r>
          </a:p>
          <a:p>
            <a:pPr marL="342900" indent="-342900">
              <a:buAutoNum type="arabicPeriod"/>
            </a:pPr>
            <a:r>
              <a:rPr lang="en-IE" sz="2400" i="1" dirty="0"/>
              <a:t>Differentiated focus on different levels of need for prevention and early </a:t>
            </a:r>
            <a:r>
              <a:rPr lang="en-IE" sz="2400" i="1" dirty="0" smtClean="0"/>
              <a:t>intervention</a:t>
            </a:r>
          </a:p>
          <a:p>
            <a:pPr marL="342900" indent="-342900">
              <a:buAutoNum type="arabicPeriod"/>
            </a:pPr>
            <a:r>
              <a:rPr lang="en-IE" sz="2400" i="1" dirty="0"/>
              <a:t>Building on </a:t>
            </a:r>
            <a:r>
              <a:rPr lang="en-IE" sz="2400" i="1" dirty="0" smtClean="0"/>
              <a:t>strengths</a:t>
            </a:r>
            <a:endParaRPr lang="en-IE" sz="2400" i="1" dirty="0"/>
          </a:p>
        </p:txBody>
      </p:sp>
    </p:spTree>
    <p:extLst>
      <p:ext uri="{BB962C8B-B14F-4D97-AF65-F5344CB8AC3E}">
        <p14:creationId xmlns:p14="http://schemas.microsoft.com/office/powerpoint/2010/main" val="4105964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772816"/>
            <a:ext cx="7488832" cy="3416320"/>
          </a:xfrm>
          <a:prstGeom prst="rect">
            <a:avLst/>
          </a:prstGeom>
        </p:spPr>
        <p:txBody>
          <a:bodyPr wrap="square">
            <a:spAutoFit/>
          </a:bodyPr>
          <a:lstStyle/>
          <a:p>
            <a:r>
              <a:rPr lang="en-IE" sz="2400" i="1" dirty="0" smtClean="0"/>
              <a:t>Principle of Children’s </a:t>
            </a:r>
            <a:r>
              <a:rPr lang="en-IE" sz="2400" i="1" dirty="0"/>
              <a:t>Voices, Participation </a:t>
            </a:r>
            <a:r>
              <a:rPr lang="en-IE" sz="2400" i="1" dirty="0" smtClean="0"/>
              <a:t> </a:t>
            </a:r>
          </a:p>
          <a:p>
            <a:endParaRPr lang="en-IE" sz="2400" i="1" dirty="0" smtClean="0"/>
          </a:p>
          <a:p>
            <a:pPr marL="342900" indent="-342900">
              <a:buFont typeface="Arial" panose="020B0604020202020204" pitchFamily="34" charset="0"/>
              <a:buChar char="•"/>
            </a:pPr>
            <a:r>
              <a:rPr lang="en-IE" sz="2400" i="1" dirty="0" smtClean="0"/>
              <a:t>Create responsive systems where children’s voices are heard and this can address many transition related issues</a:t>
            </a:r>
          </a:p>
          <a:p>
            <a:pPr marL="342900" indent="-342900">
              <a:buFont typeface="Arial" panose="020B0604020202020204" pitchFamily="34" charset="0"/>
              <a:buChar char="•"/>
            </a:pPr>
            <a:endParaRPr lang="en-IE" sz="2400" i="1" dirty="0" smtClean="0"/>
          </a:p>
          <a:p>
            <a:pPr marL="342900" indent="-342900">
              <a:buFont typeface="Arial" panose="020B0604020202020204" pitchFamily="34" charset="0"/>
              <a:buChar char="•"/>
            </a:pPr>
            <a:r>
              <a:rPr lang="en-IE" sz="2400" i="1" dirty="0" smtClean="0"/>
              <a:t>Students’ voices in school is not only a rights based issue, it contributes to ensuring quality systems in schools</a:t>
            </a:r>
            <a:endParaRPr lang="en-IE" sz="2400" i="1" dirty="0"/>
          </a:p>
        </p:txBody>
      </p:sp>
    </p:spTree>
    <p:extLst>
      <p:ext uri="{BB962C8B-B14F-4D97-AF65-F5344CB8AC3E}">
        <p14:creationId xmlns:p14="http://schemas.microsoft.com/office/powerpoint/2010/main" val="2605861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764704"/>
            <a:ext cx="7632848" cy="6001643"/>
          </a:xfrm>
          <a:prstGeom prst="rect">
            <a:avLst/>
          </a:prstGeom>
        </p:spPr>
        <p:txBody>
          <a:bodyPr wrap="square">
            <a:spAutoFit/>
          </a:bodyPr>
          <a:lstStyle/>
          <a:p>
            <a:pPr marL="342900" indent="-342900">
              <a:buAutoNum type="arabicPeriod"/>
            </a:pPr>
            <a:endParaRPr lang="en-IE" sz="2400" i="1" dirty="0"/>
          </a:p>
          <a:p>
            <a:r>
              <a:rPr lang="en-IE" sz="2400" i="1" dirty="0"/>
              <a:t>8</a:t>
            </a:r>
            <a:r>
              <a:rPr lang="en-IE" sz="2400" i="1" dirty="0" smtClean="0"/>
              <a:t>. </a:t>
            </a:r>
            <a:r>
              <a:rPr lang="en-IE" sz="2400" i="1" dirty="0" err="1" smtClean="0"/>
              <a:t>Multidisciplinarity</a:t>
            </a:r>
            <a:r>
              <a:rPr lang="en-IE" sz="2400" dirty="0" smtClean="0"/>
              <a:t> </a:t>
            </a:r>
            <a:r>
              <a:rPr lang="en-IE" sz="2400" i="1" dirty="0"/>
              <a:t>of stakeholder involvement</a:t>
            </a:r>
            <a:r>
              <a:rPr lang="en-IE" sz="2400" dirty="0"/>
              <a:t> for complex needs</a:t>
            </a:r>
          </a:p>
          <a:p>
            <a:r>
              <a:rPr lang="en-IE" sz="2400" i="1" dirty="0"/>
              <a:t>9</a:t>
            </a:r>
            <a:r>
              <a:rPr lang="en-IE" sz="2400" i="1" dirty="0" smtClean="0"/>
              <a:t>. Representation </a:t>
            </a:r>
            <a:r>
              <a:rPr lang="en-IE" sz="2400" i="1" dirty="0"/>
              <a:t>and participation of marginalised groups for key stakeholder </a:t>
            </a:r>
            <a:r>
              <a:rPr lang="en-IE" sz="2400" i="1" dirty="0" smtClean="0"/>
              <a:t>involvement </a:t>
            </a:r>
            <a:r>
              <a:rPr lang="en-IE" sz="2400" i="1" dirty="0" smtClean="0">
                <a:solidFill>
                  <a:srgbClr val="FFFF00"/>
                </a:solidFill>
              </a:rPr>
              <a:t>– Create responsive systems where these groups voices can be heard </a:t>
            </a:r>
            <a:endParaRPr lang="en-IE" sz="2400" i="1" dirty="0">
              <a:solidFill>
                <a:srgbClr val="FFFF00"/>
              </a:solidFill>
            </a:endParaRPr>
          </a:p>
          <a:p>
            <a:r>
              <a:rPr lang="en-GB" sz="2400" i="1" dirty="0" smtClean="0"/>
              <a:t>10. Lifelong </a:t>
            </a:r>
            <a:r>
              <a:rPr lang="en-GB" sz="2400" i="1" dirty="0"/>
              <a:t>Learning </a:t>
            </a:r>
            <a:r>
              <a:rPr lang="en-GB" sz="2400" i="1" dirty="0" err="1" smtClean="0"/>
              <a:t>Learning</a:t>
            </a:r>
            <a:endParaRPr lang="en-GB" sz="2400" i="1" dirty="0" smtClean="0"/>
          </a:p>
          <a:p>
            <a:endParaRPr lang="en-GB" sz="2400" i="1" dirty="0"/>
          </a:p>
          <a:p>
            <a:endParaRPr lang="en-GB" sz="2400" i="1" dirty="0" smtClean="0"/>
          </a:p>
          <a:p>
            <a:r>
              <a:rPr lang="en-GB" sz="2400" i="1" dirty="0" smtClean="0"/>
              <a:t>Whole school coordinating committee for inclusive systems (early school leaving prevention, school climate, bullying prevention, transition difficulties, students’ voices) in every school (</a:t>
            </a:r>
            <a:r>
              <a:rPr lang="en-GB" sz="2400" i="1" dirty="0" err="1" smtClean="0"/>
              <a:t>Downes</a:t>
            </a:r>
            <a:r>
              <a:rPr lang="en-GB" sz="2400" i="1" dirty="0" smtClean="0"/>
              <a:t> &amp; </a:t>
            </a:r>
            <a:r>
              <a:rPr lang="en-GB" sz="2400" i="1" dirty="0" err="1" smtClean="0"/>
              <a:t>Cefai</a:t>
            </a:r>
            <a:r>
              <a:rPr lang="en-GB" sz="2400" i="1" dirty="0" smtClean="0"/>
              <a:t> 2016, </a:t>
            </a:r>
            <a:r>
              <a:rPr lang="en-GB" sz="2400" i="1" dirty="0" err="1" smtClean="0"/>
              <a:t>Downes</a:t>
            </a:r>
            <a:r>
              <a:rPr lang="en-GB" sz="2400" i="1" dirty="0" smtClean="0"/>
              <a:t>, </a:t>
            </a:r>
            <a:r>
              <a:rPr lang="en-GB" sz="2400" i="1" dirty="0" err="1" smtClean="0"/>
              <a:t>Nairz</a:t>
            </a:r>
            <a:r>
              <a:rPr lang="en-GB" sz="2400" i="1" dirty="0" smtClean="0"/>
              <a:t>-Wirth &amp; </a:t>
            </a:r>
            <a:r>
              <a:rPr lang="en-GB" sz="2400" i="1" dirty="0" err="1" smtClean="0"/>
              <a:t>Rusinaite</a:t>
            </a:r>
            <a:r>
              <a:rPr lang="en-GB" sz="2400" i="1" dirty="0" smtClean="0"/>
              <a:t> 2017) </a:t>
            </a:r>
          </a:p>
          <a:p>
            <a:r>
              <a:rPr lang="en-GB" sz="2400" i="1" dirty="0" smtClean="0"/>
              <a:t>– students and marginalised groups (e.g. NGOs) and parents represented on these committees</a:t>
            </a:r>
            <a:endParaRPr lang="en-IE" sz="2400" dirty="0"/>
          </a:p>
        </p:txBody>
      </p:sp>
    </p:spTree>
    <p:extLst>
      <p:ext uri="{BB962C8B-B14F-4D97-AF65-F5344CB8AC3E}">
        <p14:creationId xmlns:p14="http://schemas.microsoft.com/office/powerpoint/2010/main" val="53230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55" y="44624"/>
            <a:ext cx="8229600" cy="1143000"/>
          </a:xfrm>
        </p:spPr>
        <p:txBody>
          <a:bodyPr>
            <a:noAutofit/>
          </a:bodyPr>
          <a:lstStyle/>
          <a:p>
            <a:r>
              <a:rPr lang="en-IE" sz="2800" dirty="0" smtClean="0"/>
              <a:t>Summary of Structural Indicators for System Quality on Transition Issues: Implications for School Governance:</a:t>
            </a:r>
            <a:endParaRPr lang="en-IE" sz="2800" dirty="0"/>
          </a:p>
        </p:txBody>
      </p:sp>
      <p:sp>
        <p:nvSpPr>
          <p:cNvPr id="3" name="Rectangle 2"/>
          <p:cNvSpPr/>
          <p:nvPr/>
        </p:nvSpPr>
        <p:spPr>
          <a:xfrm>
            <a:off x="30415" y="1052736"/>
            <a:ext cx="8892480" cy="5539978"/>
          </a:xfrm>
          <a:prstGeom prst="rect">
            <a:avLst/>
          </a:prstGeom>
        </p:spPr>
        <p:txBody>
          <a:bodyPr wrap="square">
            <a:spAutoFit/>
          </a:bodyPr>
          <a:lstStyle/>
          <a:p>
            <a:endParaRPr lang="en-IE" dirty="0" smtClean="0"/>
          </a:p>
          <a:p>
            <a:r>
              <a:rPr lang="en-IE" sz="2400" dirty="0" smtClean="0"/>
              <a:t>Differentiated strategic focus on students needs for transition to include all, some (moderate risk, groups) and individuals (chronic need) YES/NO</a:t>
            </a:r>
          </a:p>
          <a:p>
            <a:endParaRPr lang="en-IE" sz="2400" dirty="0"/>
          </a:p>
          <a:p>
            <a:r>
              <a:rPr lang="en-IE" sz="2400" dirty="0" smtClean="0"/>
              <a:t>Multidisciplinary team in and around school operates for an early warning/ intervention system with a focus on transitions for students of higher need </a:t>
            </a:r>
            <a:r>
              <a:rPr lang="en-IE" sz="2400" dirty="0"/>
              <a:t>YES/NO</a:t>
            </a:r>
          </a:p>
          <a:p>
            <a:endParaRPr lang="en-IE" sz="2400" dirty="0" smtClean="0"/>
          </a:p>
          <a:p>
            <a:r>
              <a:rPr lang="en-IE" sz="2400" dirty="0" smtClean="0"/>
              <a:t>Clarity on whether the sending or receiving school is responsible for the transition plan for individual students of higher need YES/NO</a:t>
            </a:r>
          </a:p>
          <a:p>
            <a:endParaRPr lang="en-IE" sz="2400" dirty="0"/>
          </a:p>
          <a:p>
            <a:r>
              <a:rPr lang="en-IE" sz="2400" dirty="0" smtClean="0"/>
              <a:t>Individual learning supports in place for students with SEND YES/NO</a:t>
            </a:r>
          </a:p>
          <a:p>
            <a:endParaRPr lang="en-IE" sz="2400" dirty="0"/>
          </a:p>
          <a:p>
            <a:r>
              <a:rPr lang="en-IE" sz="2400" dirty="0" smtClean="0"/>
              <a:t>Co-location of early childhood education and schools YES/NO</a:t>
            </a:r>
            <a:endParaRPr lang="en-IE" sz="2400" dirty="0"/>
          </a:p>
        </p:txBody>
      </p:sp>
    </p:spTree>
    <p:extLst>
      <p:ext uri="{BB962C8B-B14F-4D97-AF65-F5344CB8AC3E}">
        <p14:creationId xmlns:p14="http://schemas.microsoft.com/office/powerpoint/2010/main" val="3298005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E" sz="2700" dirty="0" smtClean="0"/>
              <a:t/>
            </a:r>
            <a:br>
              <a:rPr lang="en-IE" sz="2700" dirty="0" smtClean="0"/>
            </a:br>
            <a:r>
              <a:rPr lang="en-IE" sz="2700" dirty="0" smtClean="0"/>
              <a:t>Clarity on which is the lead agency for guiding migrants to services YES/NO</a:t>
            </a:r>
            <a:br>
              <a:rPr lang="en-IE" sz="2700" dirty="0" smtClean="0"/>
            </a:br>
            <a:r>
              <a:rPr lang="en-IE" sz="2700" dirty="0" smtClean="0"/>
              <a:t/>
            </a:r>
            <a:br>
              <a:rPr lang="en-IE" sz="2700" dirty="0" smtClean="0"/>
            </a:br>
            <a:r>
              <a:rPr lang="en-IE" sz="2700" dirty="0" smtClean="0"/>
              <a:t>Whole school approach addresses bullying YES/NO</a:t>
            </a:r>
            <a:br>
              <a:rPr lang="en-IE" sz="2700" dirty="0" smtClean="0"/>
            </a:br>
            <a:r>
              <a:rPr lang="en-IE" sz="2700" dirty="0" smtClean="0"/>
              <a:t/>
            </a:r>
            <a:br>
              <a:rPr lang="en-IE" sz="2700" dirty="0" smtClean="0"/>
            </a:br>
            <a:r>
              <a:rPr lang="en-IE" sz="2700" dirty="0" smtClean="0"/>
              <a:t/>
            </a:r>
            <a:br>
              <a:rPr lang="en-IE" sz="2700" dirty="0" smtClean="0"/>
            </a:br>
            <a:r>
              <a:rPr lang="en-IE" sz="2700" dirty="0"/>
              <a:t/>
            </a:r>
            <a:br>
              <a:rPr lang="en-IE" sz="2700" dirty="0"/>
            </a:br>
            <a:r>
              <a:rPr lang="en-IE" sz="2700" dirty="0" smtClean="0"/>
              <a:t/>
            </a:r>
            <a:br>
              <a:rPr lang="en-IE" sz="2700" dirty="0" smtClean="0"/>
            </a:br>
            <a:r>
              <a:rPr lang="en-IE" sz="2700" dirty="0"/>
              <a:t/>
            </a:r>
            <a:br>
              <a:rPr lang="en-IE" sz="2700" dirty="0"/>
            </a:br>
            <a:r>
              <a:rPr lang="en-IE" sz="2700" dirty="0" smtClean="0"/>
              <a:t/>
            </a:r>
            <a:br>
              <a:rPr lang="en-IE" sz="2700" dirty="0" smtClean="0"/>
            </a:br>
            <a:r>
              <a:rPr lang="en-IE" sz="2700" dirty="0"/>
              <a:t/>
            </a:r>
            <a:br>
              <a:rPr lang="en-IE" sz="2700" dirty="0"/>
            </a:br>
            <a:r>
              <a:rPr lang="en-IE" sz="2700" dirty="0" smtClean="0"/>
              <a:t/>
            </a:r>
            <a:br>
              <a:rPr lang="en-IE" sz="2700" dirty="0" smtClean="0"/>
            </a:br>
            <a:r>
              <a:rPr lang="en-IE" sz="2700" dirty="0" smtClean="0"/>
              <a:t/>
            </a:r>
            <a:br>
              <a:rPr lang="en-IE" sz="2700" dirty="0" smtClean="0"/>
            </a:br>
            <a:r>
              <a:rPr lang="en-IE" sz="2700" dirty="0" smtClean="0"/>
              <a:t/>
            </a:r>
            <a:br>
              <a:rPr lang="en-IE" sz="2700" dirty="0" smtClean="0"/>
            </a:br>
            <a:r>
              <a:rPr lang="en-IE" sz="2700" dirty="0" smtClean="0"/>
              <a:t>A focus on promoting adequate sleep as part of a universal transition strategy </a:t>
            </a:r>
            <a:r>
              <a:rPr lang="en-IE" sz="2800" dirty="0" smtClean="0"/>
              <a:t>YES/NO</a:t>
            </a:r>
            <a:r>
              <a:rPr lang="en-IE" sz="2700" dirty="0"/>
              <a:t/>
            </a:r>
            <a:br>
              <a:rPr lang="en-IE" sz="2700" dirty="0"/>
            </a:br>
            <a:r>
              <a:rPr lang="en-IE" sz="2700" dirty="0" smtClean="0"/>
              <a:t/>
            </a:r>
            <a:br>
              <a:rPr lang="en-IE" sz="2700" dirty="0" smtClean="0"/>
            </a:br>
            <a:r>
              <a:rPr lang="en-GB" sz="2700" dirty="0" smtClean="0"/>
              <a:t>Whole school coordinating committee for inclusive systems (early school leaving prevention, school climate, bullying prevention, transition difficulties, students’ voices) in every school </a:t>
            </a:r>
            <a:r>
              <a:rPr lang="en-IE" sz="2800" dirty="0" smtClean="0"/>
              <a:t>YES/NO</a:t>
            </a:r>
            <a:br>
              <a:rPr lang="en-IE" sz="2800" dirty="0" smtClean="0"/>
            </a:br>
            <a:r>
              <a:rPr lang="en-IE" sz="2800" dirty="0" smtClean="0"/>
              <a:t/>
            </a:r>
            <a:br>
              <a:rPr lang="en-IE" sz="2800" dirty="0" smtClean="0"/>
            </a:br>
            <a:r>
              <a:rPr lang="en-IE" sz="2800" dirty="0" smtClean="0"/>
              <a:t>Students voices heard on the transition experience YES/NO</a:t>
            </a:r>
            <a:r>
              <a:rPr lang="en-GB" sz="2700" dirty="0" smtClean="0"/>
              <a:t/>
            </a:r>
            <a:br>
              <a:rPr lang="en-GB" sz="2700" dirty="0" smtClean="0"/>
            </a:br>
            <a:r>
              <a:rPr lang="en-GB" sz="2700" dirty="0" smtClean="0"/>
              <a:t/>
            </a:r>
            <a:br>
              <a:rPr lang="en-GB" sz="2700" dirty="0" smtClean="0"/>
            </a:br>
            <a:r>
              <a:rPr lang="en-GB" sz="2700" dirty="0" smtClean="0"/>
              <a:t>Students and marginalised groups (e.g. NGOs) and parents represented on these whole school coordinating committees for inclusive systems </a:t>
            </a:r>
            <a:r>
              <a:rPr lang="en-IE" sz="2800" dirty="0" smtClean="0"/>
              <a:t>YES/NO</a:t>
            </a:r>
            <a:r>
              <a:rPr lang="en-IE" sz="2700" dirty="0" smtClean="0"/>
              <a:t> </a:t>
            </a:r>
            <a:br>
              <a:rPr lang="en-IE" sz="2700" dirty="0" smtClean="0"/>
            </a:br>
            <a:r>
              <a:rPr lang="en-IE" sz="2700" dirty="0" smtClean="0"/>
              <a:t> </a:t>
            </a:r>
            <a:br>
              <a:rPr lang="en-IE" sz="2700" dirty="0" smtClean="0"/>
            </a:br>
            <a:r>
              <a:rPr lang="en-IE" sz="2700" dirty="0" smtClean="0"/>
              <a:t>Supports for teachers in school to develop Relationship Building, Communication and Conflict Resolution Skills </a:t>
            </a:r>
            <a:r>
              <a:rPr lang="en-IE" sz="2800" dirty="0" smtClean="0"/>
              <a:t>YES/NO</a:t>
            </a:r>
            <a:r>
              <a:rPr lang="en-IE" sz="2800" dirty="0"/>
              <a:t/>
            </a:r>
            <a:br>
              <a:rPr lang="en-IE" sz="2800" dirty="0"/>
            </a:br>
            <a:r>
              <a:rPr lang="en-IE" sz="2800" dirty="0"/>
              <a:t/>
            </a:r>
            <a:br>
              <a:rPr lang="en-IE" sz="2800" dirty="0"/>
            </a:br>
            <a:endParaRPr lang="en-IE" sz="2700" dirty="0"/>
          </a:p>
        </p:txBody>
      </p:sp>
    </p:spTree>
    <p:extLst>
      <p:ext uri="{BB962C8B-B14F-4D97-AF65-F5344CB8AC3E}">
        <p14:creationId xmlns:p14="http://schemas.microsoft.com/office/powerpoint/2010/main" val="2876566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3356992"/>
            <a:ext cx="7499176" cy="2954655"/>
          </a:xfrm>
          <a:prstGeom prst="rect">
            <a:avLst/>
          </a:prstGeom>
        </p:spPr>
        <p:txBody>
          <a:bodyPr wrap="square">
            <a:spAutoFit/>
          </a:bodyPr>
          <a:lstStyle/>
          <a:p>
            <a:endParaRPr lang="en-IE" sz="2400" dirty="0" smtClean="0"/>
          </a:p>
          <a:p>
            <a:endParaRPr lang="en-IE" sz="2400" dirty="0"/>
          </a:p>
          <a:p>
            <a:r>
              <a:rPr lang="en-IE" sz="2400" dirty="0" smtClean="0"/>
              <a:t>Whole </a:t>
            </a:r>
            <a:r>
              <a:rPr lang="en-IE" sz="2400" dirty="0"/>
              <a:t>school approach addresses discriminatory bullying </a:t>
            </a:r>
            <a:r>
              <a:rPr lang="en-IE" sz="2400" dirty="0" smtClean="0"/>
              <a:t>YES/NO</a:t>
            </a:r>
          </a:p>
          <a:p>
            <a:r>
              <a:rPr lang="en-IE" sz="2400" dirty="0"/>
              <a:t/>
            </a:r>
            <a:br>
              <a:rPr lang="en-IE" sz="2400" dirty="0"/>
            </a:br>
            <a:r>
              <a:rPr lang="en-IE" sz="2400" dirty="0"/>
              <a:t>System supports for individuals to develop fresh start/positive identity from the transition  YES/NO</a:t>
            </a:r>
            <a:r>
              <a:rPr lang="en-IE" dirty="0"/>
              <a:t/>
            </a:r>
            <a:br>
              <a:rPr lang="en-IE" dirty="0"/>
            </a:br>
            <a:endParaRPr lang="en-IE" dirty="0"/>
          </a:p>
        </p:txBody>
      </p:sp>
      <p:sp>
        <p:nvSpPr>
          <p:cNvPr id="4" name="Rectangle 3"/>
          <p:cNvSpPr/>
          <p:nvPr/>
        </p:nvSpPr>
        <p:spPr>
          <a:xfrm>
            <a:off x="827584" y="274638"/>
            <a:ext cx="7643192" cy="3785652"/>
          </a:xfrm>
          <a:prstGeom prst="rect">
            <a:avLst/>
          </a:prstGeom>
        </p:spPr>
        <p:txBody>
          <a:bodyPr wrap="square">
            <a:spAutoFit/>
          </a:bodyPr>
          <a:lstStyle/>
          <a:p>
            <a:r>
              <a:rPr lang="en-IE" sz="2400" dirty="0"/>
              <a:t>Multidisciplinary team 1 stop </a:t>
            </a:r>
            <a:r>
              <a:rPr lang="en-IE" sz="2400" dirty="0" smtClean="0"/>
              <a:t>shop Family </a:t>
            </a:r>
            <a:r>
              <a:rPr lang="en-IE" sz="2400" dirty="0"/>
              <a:t>Support Centres and Early Childhood Centres generally </a:t>
            </a:r>
            <a:r>
              <a:rPr lang="en-IE" sz="2400" dirty="0" smtClean="0"/>
              <a:t>available/targeted for marginalised areas YES/NO</a:t>
            </a:r>
          </a:p>
          <a:p>
            <a:endParaRPr lang="en-IE" sz="2400" dirty="0"/>
          </a:p>
          <a:p>
            <a:r>
              <a:rPr lang="en-IE" sz="2400" dirty="0" smtClean="0"/>
              <a:t>Common curricular and pedagogical approaches across late primary and early secondary YES/NO</a:t>
            </a:r>
          </a:p>
          <a:p>
            <a:endParaRPr lang="en-IE" sz="2400" dirty="0"/>
          </a:p>
          <a:p>
            <a:r>
              <a:rPr lang="en-IE" sz="2400" dirty="0"/>
              <a:t>Common curricular </a:t>
            </a:r>
            <a:r>
              <a:rPr lang="en-IE" sz="2400" dirty="0" smtClean="0"/>
              <a:t>and pedagogical approaches </a:t>
            </a:r>
            <a:r>
              <a:rPr lang="en-IE" sz="2400" dirty="0"/>
              <a:t>across </a:t>
            </a:r>
            <a:r>
              <a:rPr lang="en-IE" sz="2400" dirty="0" smtClean="0"/>
              <a:t>early childhood education and </a:t>
            </a:r>
            <a:r>
              <a:rPr lang="en-IE" sz="2400" dirty="0"/>
              <a:t>early </a:t>
            </a:r>
            <a:r>
              <a:rPr lang="en-IE" sz="2400" dirty="0" smtClean="0"/>
              <a:t>primary </a:t>
            </a:r>
            <a:r>
              <a:rPr lang="en-IE" sz="2400" dirty="0"/>
              <a:t>YES/NO</a:t>
            </a:r>
          </a:p>
          <a:p>
            <a:endParaRPr lang="en-IE" sz="2400" dirty="0"/>
          </a:p>
        </p:txBody>
      </p:sp>
    </p:spTree>
    <p:extLst>
      <p:ext uri="{BB962C8B-B14F-4D97-AF65-F5344CB8AC3E}">
        <p14:creationId xmlns:p14="http://schemas.microsoft.com/office/powerpoint/2010/main" val="2287749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0688"/>
            <a:ext cx="8784976" cy="4777205"/>
          </a:xfrm>
          <a:prstGeom prst="rect">
            <a:avLst/>
          </a:prstGeom>
        </p:spPr>
        <p:txBody>
          <a:bodyPr wrap="square">
            <a:spAutoFit/>
          </a:bodyPr>
          <a:lstStyle/>
          <a:p>
            <a:r>
              <a:rPr lang="en-IE" dirty="0"/>
              <a:t>Downes, P., </a:t>
            </a:r>
            <a:r>
              <a:rPr lang="en-IE" dirty="0" err="1"/>
              <a:t>Nairz</a:t>
            </a:r>
            <a:r>
              <a:rPr lang="en-IE" dirty="0"/>
              <a:t>-Wirth, E., </a:t>
            </a:r>
            <a:r>
              <a:rPr lang="en-IE" dirty="0" err="1"/>
              <a:t>Rusinaite</a:t>
            </a:r>
            <a:r>
              <a:rPr lang="en-IE" dirty="0"/>
              <a:t>, V. (2017) </a:t>
            </a:r>
            <a:r>
              <a:rPr lang="en-IE" i="1" dirty="0"/>
              <a:t>Structural Indicators for Developing Inclusive Systems in and around Schools in Europe. </a:t>
            </a:r>
            <a:r>
              <a:rPr lang="en-IE" dirty="0"/>
              <a:t>Luxembourg: Publications Office of the European Union</a:t>
            </a:r>
          </a:p>
          <a:p>
            <a:endParaRPr lang="en-IE" dirty="0" smtClean="0"/>
          </a:p>
          <a:p>
            <a:r>
              <a:rPr lang="en-IE" dirty="0" smtClean="0"/>
              <a:t>http</a:t>
            </a:r>
            <a:r>
              <a:rPr lang="en-IE" dirty="0"/>
              <a:t>://nesetweb.eu/NESETII_Structural_Indicators.pdf</a:t>
            </a:r>
          </a:p>
          <a:p>
            <a:r>
              <a:rPr lang="en-IE" dirty="0"/>
              <a:t>https://bookshop.europa.eu/en/structural-indicators-for-inclusive-systems-in-and-around-schools-pbNC0116895</a:t>
            </a:r>
            <a:r>
              <a:rPr lang="en-IE" dirty="0" smtClean="0"/>
              <a:t>/</a:t>
            </a:r>
          </a:p>
          <a:p>
            <a:endParaRPr lang="en-IE" dirty="0" smtClean="0"/>
          </a:p>
          <a:p>
            <a:endParaRPr lang="en-IE" dirty="0"/>
          </a:p>
          <a:p>
            <a:pPr>
              <a:lnSpc>
                <a:spcPct val="115000"/>
              </a:lnSpc>
              <a:spcAft>
                <a:spcPts val="1000"/>
              </a:spcAft>
            </a:pPr>
            <a:r>
              <a:rPr lang="en-IE" dirty="0">
                <a:ea typeface="Calibri"/>
                <a:cs typeface="Times New Roman"/>
              </a:rPr>
              <a:t>Downes, P. &amp; Cefai, C. (2016) </a:t>
            </a:r>
            <a:r>
              <a:rPr lang="en-IE" i="1" dirty="0">
                <a:ea typeface="Calibri"/>
                <a:cs typeface="Times New Roman"/>
              </a:rPr>
              <a:t>How to tackle bullying and prevent school violence in Europe: Evidence and practices for strategies for inclusive and safe schools.</a:t>
            </a:r>
            <a:r>
              <a:rPr lang="en-IE" dirty="0">
                <a:ea typeface="Calibri"/>
                <a:cs typeface="Times New Roman"/>
              </a:rPr>
              <a:t> Luxembourg: Publications Office of the European Union.</a:t>
            </a:r>
          </a:p>
          <a:p>
            <a:endParaRPr lang="en-IE" dirty="0"/>
          </a:p>
          <a:p>
            <a:r>
              <a:rPr lang="en-IE" dirty="0"/>
              <a:t>http://nesetweb.eu/NESET-II_Bullying-Report.pdf</a:t>
            </a:r>
          </a:p>
          <a:p>
            <a:r>
              <a:rPr lang="en-IE" dirty="0"/>
              <a:t>https://bookshop.europa.eu/en/how-to-prevent-and-tackle-bullying-and-school-violence-pbNC0415454/</a:t>
            </a:r>
          </a:p>
        </p:txBody>
      </p:sp>
    </p:spTree>
    <p:extLst>
      <p:ext uri="{BB962C8B-B14F-4D97-AF65-F5344CB8AC3E}">
        <p14:creationId xmlns:p14="http://schemas.microsoft.com/office/powerpoint/2010/main" val="3702596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8856984" cy="6186309"/>
          </a:xfrm>
          <a:prstGeom prst="rect">
            <a:avLst/>
          </a:prstGeom>
        </p:spPr>
        <p:txBody>
          <a:bodyPr wrap="square">
            <a:spAutoFit/>
          </a:bodyPr>
          <a:lstStyle/>
          <a:p>
            <a:r>
              <a:rPr lang="en-IE" dirty="0"/>
              <a:t>Barber, BK &amp; Olsen, JA (204). Assessing the transitions to middle and high school. </a:t>
            </a:r>
            <a:r>
              <a:rPr lang="en-IE" i="1" dirty="0"/>
              <a:t>Journal of Adolescent Research</a:t>
            </a:r>
            <a:r>
              <a:rPr lang="en-IE" dirty="0"/>
              <a:t>, Vol. 19 No. 1, January 2004 3-30</a:t>
            </a:r>
          </a:p>
          <a:p>
            <a:r>
              <a:rPr lang="en-IE" dirty="0"/>
              <a:t>Bradshaw C, </a:t>
            </a:r>
            <a:r>
              <a:rPr lang="en-IE" dirty="0" err="1"/>
              <a:t>Waasdorp</a:t>
            </a:r>
            <a:r>
              <a:rPr lang="en-IE" dirty="0"/>
              <a:t> T, </a:t>
            </a:r>
            <a:r>
              <a:rPr lang="en-IE" dirty="0" err="1"/>
              <a:t>Debnam</a:t>
            </a:r>
            <a:r>
              <a:rPr lang="en-IE" dirty="0"/>
              <a:t> K, Johnson S. Measuring school climate in high schools: A focus on safety, engagement, and the environment. </a:t>
            </a:r>
            <a:r>
              <a:rPr lang="en-IE" i="1" dirty="0"/>
              <a:t>Journal of School Health. </a:t>
            </a:r>
            <a:r>
              <a:rPr lang="en-IE" dirty="0"/>
              <a:t>2014;84(9):593–604</a:t>
            </a:r>
          </a:p>
          <a:p>
            <a:r>
              <a:rPr lang="en-IE" dirty="0"/>
              <a:t>Bronfenbrenner, U. (1995). Developmental ecology through space and time: A future perspective in P. Moen, GH Elder Jr, and K. </a:t>
            </a:r>
            <a:r>
              <a:rPr lang="en-IE" dirty="0" err="1"/>
              <a:t>Luscher</a:t>
            </a:r>
            <a:r>
              <a:rPr lang="en-IE" dirty="0"/>
              <a:t> (</a:t>
            </a:r>
            <a:r>
              <a:rPr lang="en-IE" dirty="0" err="1"/>
              <a:t>Eds</a:t>
            </a:r>
            <a:r>
              <a:rPr lang="en-IE" i="1" dirty="0"/>
              <a:t>) Examining lives in context: Perspectives on the ecology of human development</a:t>
            </a:r>
            <a:r>
              <a:rPr lang="en-IE" dirty="0"/>
              <a:t> (pp 619-647). Washington DC: American Psychological Association</a:t>
            </a:r>
          </a:p>
          <a:p>
            <a:r>
              <a:rPr lang="en-IE" dirty="0"/>
              <a:t>Bronfenbrenner, U. (1979). </a:t>
            </a:r>
            <a:r>
              <a:rPr lang="en-IE" i="1" dirty="0"/>
              <a:t>The ecology of human development : Experiments by nature and design,</a:t>
            </a:r>
            <a:r>
              <a:rPr lang="en-IE" dirty="0"/>
              <a:t> Harvard University Press, Cambridge, MA</a:t>
            </a:r>
            <a:r>
              <a:rPr lang="en-IE" dirty="0" smtClean="0"/>
              <a:t>.</a:t>
            </a:r>
          </a:p>
          <a:p>
            <a:r>
              <a:rPr lang="en-IE" dirty="0"/>
              <a:t>Byrne, M. (2007). Health for </a:t>
            </a:r>
            <a:r>
              <a:rPr lang="en-IE" dirty="0" smtClean="0"/>
              <a:t>all in </a:t>
            </a:r>
            <a:r>
              <a:rPr lang="en-IE" dirty="0"/>
              <a:t>Downes &amp; Gilligan (</a:t>
            </a:r>
            <a:r>
              <a:rPr lang="en-IE" dirty="0" err="1"/>
              <a:t>Eds</a:t>
            </a:r>
            <a:r>
              <a:rPr lang="en-IE" dirty="0"/>
              <a:t> 2007). </a:t>
            </a:r>
            <a:r>
              <a:rPr lang="en-IE" i="1" dirty="0"/>
              <a:t>Beyond Educational Disadvantage.</a:t>
            </a:r>
            <a:r>
              <a:rPr lang="en-IE" dirty="0"/>
              <a:t> Dublin: IPA</a:t>
            </a:r>
          </a:p>
          <a:p>
            <a:r>
              <a:rPr lang="en-IE" dirty="0" err="1"/>
              <a:t>Cadima</a:t>
            </a:r>
            <a:r>
              <a:rPr lang="en-IE" dirty="0"/>
              <a:t>, J., </a:t>
            </a:r>
            <a:r>
              <a:rPr lang="en-IE" dirty="0" err="1"/>
              <a:t>Doumen</a:t>
            </a:r>
            <a:r>
              <a:rPr lang="en-IE" dirty="0"/>
              <a:t>, S., </a:t>
            </a:r>
            <a:r>
              <a:rPr lang="en-IE" dirty="0" err="1"/>
              <a:t>Verschueren</a:t>
            </a:r>
            <a:r>
              <a:rPr lang="en-IE" dirty="0"/>
              <a:t>, K and </a:t>
            </a:r>
            <a:r>
              <a:rPr lang="en-IE" dirty="0" err="1"/>
              <a:t>Buyse</a:t>
            </a:r>
            <a:r>
              <a:rPr lang="en-IE" dirty="0"/>
              <a:t>, E. (2015.Child Engagement in the Transition to School: Contributions of Self-Regulation, Teacher–Child Relationships and Classroom Climate. </a:t>
            </a:r>
            <a:r>
              <a:rPr lang="en-IE" i="1" dirty="0"/>
              <a:t>Early Childhood Research Quarterly </a:t>
            </a:r>
            <a:r>
              <a:rPr lang="en-IE" dirty="0"/>
              <a:t>32 (2)15) 1-12</a:t>
            </a:r>
          </a:p>
          <a:p>
            <a:r>
              <a:rPr lang="en-IE" dirty="0" err="1"/>
              <a:t>Cauley</a:t>
            </a:r>
            <a:r>
              <a:rPr lang="en-IE" dirty="0"/>
              <a:t>, K., &amp; Jovanovich, D. (2006). Developing an effective transition program for students entering middle school or high school. </a:t>
            </a:r>
            <a:r>
              <a:rPr lang="en-IE" i="1" dirty="0"/>
              <a:t>The Clearing House, </a:t>
            </a:r>
            <a:r>
              <a:rPr lang="en-IE" dirty="0"/>
              <a:t>80(1), 15–25.</a:t>
            </a:r>
          </a:p>
          <a:p>
            <a:r>
              <a:rPr lang="en-IE" dirty="0" err="1"/>
              <a:t>Cedefop</a:t>
            </a:r>
            <a:r>
              <a:rPr lang="en-IE" dirty="0"/>
              <a:t> (2016). </a:t>
            </a:r>
            <a:r>
              <a:rPr lang="en-IE" i="1" dirty="0"/>
              <a:t>Putting VET centre stage: The size and cause of early leaving in Europe</a:t>
            </a:r>
            <a:r>
              <a:rPr lang="en-IE" dirty="0"/>
              <a:t>. Volume </a:t>
            </a:r>
            <a:r>
              <a:rPr lang="en-IE" dirty="0" err="1"/>
              <a:t>I.Luxembourg</a:t>
            </a:r>
            <a:r>
              <a:rPr lang="en-IE" dirty="0"/>
              <a:t>: Publications Office.</a:t>
            </a:r>
          </a:p>
          <a:p>
            <a:r>
              <a:rPr lang="en-IE" dirty="0" err="1"/>
              <a:t>Cedefop</a:t>
            </a:r>
            <a:r>
              <a:rPr lang="en-IE" dirty="0"/>
              <a:t> (2016). </a:t>
            </a:r>
            <a:r>
              <a:rPr lang="en-IE" i="1" dirty="0"/>
              <a:t>Putting VET centre stage: Policies to tackle early leaving in Europe</a:t>
            </a:r>
            <a:r>
              <a:rPr lang="en-IE" dirty="0"/>
              <a:t>. Volume II. Luxembourg: Publications Office.  </a:t>
            </a:r>
          </a:p>
        </p:txBody>
      </p:sp>
    </p:spTree>
    <p:extLst>
      <p:ext uri="{BB962C8B-B14F-4D97-AF65-F5344CB8AC3E}">
        <p14:creationId xmlns:p14="http://schemas.microsoft.com/office/powerpoint/2010/main" val="359849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b="1" dirty="0" smtClean="0"/>
              <a:t>1. System Mismatch between two Well </a:t>
            </a:r>
            <a:br>
              <a:rPr lang="en-IE" sz="3200" b="1" dirty="0" smtClean="0"/>
            </a:br>
            <a:r>
              <a:rPr lang="en-IE" sz="3200" b="1" dirty="0" smtClean="0"/>
              <a:t>Functioning Systems</a:t>
            </a:r>
            <a:endParaRPr lang="en-IE" sz="3200" b="1" dirty="0"/>
          </a:p>
        </p:txBody>
      </p:sp>
      <p:sp>
        <p:nvSpPr>
          <p:cNvPr id="3" name="Rectangle 2"/>
          <p:cNvSpPr/>
          <p:nvPr/>
        </p:nvSpPr>
        <p:spPr>
          <a:xfrm>
            <a:off x="113408" y="1340768"/>
            <a:ext cx="8784976" cy="4154984"/>
          </a:xfrm>
          <a:prstGeom prst="rect">
            <a:avLst/>
          </a:prstGeom>
        </p:spPr>
        <p:txBody>
          <a:bodyPr wrap="square">
            <a:spAutoFit/>
          </a:bodyPr>
          <a:lstStyle/>
          <a:p>
            <a:endParaRPr lang="en-IE" sz="2400" dirty="0" smtClean="0"/>
          </a:p>
          <a:p>
            <a:endParaRPr lang="en-IE" sz="2400" dirty="0"/>
          </a:p>
          <a:p>
            <a:r>
              <a:rPr lang="en-IE" sz="2400" dirty="0" err="1" smtClean="0"/>
              <a:t>Cadima</a:t>
            </a:r>
            <a:r>
              <a:rPr lang="en-IE" sz="2400" dirty="0" smtClean="0"/>
              <a:t> et al (2015) Belgium - 145 children and their kindergarten and first-grade teachers</a:t>
            </a:r>
          </a:p>
          <a:p>
            <a:endParaRPr lang="en-IE" sz="2400" dirty="0" smtClean="0"/>
          </a:p>
          <a:p>
            <a:pPr marL="285750" indent="-285750">
              <a:buFont typeface="Arial" panose="020B0604020202020204" pitchFamily="34" charset="0"/>
              <a:buChar char="•"/>
            </a:pPr>
            <a:r>
              <a:rPr lang="en-IE" sz="2400" dirty="0"/>
              <a:t>Closer teacher–child relationships and lower levels of perceived peer–teacher conflict contributed to higher levels of </a:t>
            </a:r>
            <a:r>
              <a:rPr lang="en-IE" sz="2400" dirty="0" err="1"/>
              <a:t>behavioral</a:t>
            </a:r>
            <a:r>
              <a:rPr lang="en-IE" sz="2400" dirty="0"/>
              <a:t> engagement in kindergarten</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This in turn was associated with both higher levels of observed and teacher-reported engagement in first grade.</a:t>
            </a:r>
            <a:endParaRPr lang="en-IE" sz="2000" dirty="0" smtClean="0"/>
          </a:p>
        </p:txBody>
      </p:sp>
    </p:spTree>
    <p:extLst>
      <p:ext uri="{BB962C8B-B14F-4D97-AF65-F5344CB8AC3E}">
        <p14:creationId xmlns:p14="http://schemas.microsoft.com/office/powerpoint/2010/main" val="3258306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6186309"/>
          </a:xfrm>
          <a:prstGeom prst="rect">
            <a:avLst/>
          </a:prstGeom>
        </p:spPr>
        <p:txBody>
          <a:bodyPr wrap="square">
            <a:spAutoFit/>
          </a:bodyPr>
          <a:lstStyle/>
          <a:p>
            <a:r>
              <a:rPr lang="en-IE" dirty="0"/>
              <a:t>Chang, HN &amp; Romero, M. (2008). </a:t>
            </a:r>
            <a:r>
              <a:rPr lang="en-IE" i="1" dirty="0"/>
              <a:t>Present, engaged, and accounted for: The critical importance of addressing chronic absence in the early grades. </a:t>
            </a:r>
            <a:r>
              <a:rPr lang="en-IE" dirty="0"/>
              <a:t>National </a:t>
            </a:r>
            <a:r>
              <a:rPr lang="en-IE" dirty="0" err="1"/>
              <a:t>Center</a:t>
            </a:r>
            <a:r>
              <a:rPr lang="en-IE" dirty="0"/>
              <a:t> for Children in Poverty, Columbia University, New York</a:t>
            </a:r>
          </a:p>
          <a:p>
            <a:r>
              <a:rPr lang="en-IE" dirty="0" err="1"/>
              <a:t>Downes</a:t>
            </a:r>
            <a:r>
              <a:rPr lang="en-IE" dirty="0"/>
              <a:t>, P. (2004) </a:t>
            </a:r>
            <a:r>
              <a:rPr lang="en-IE" i="1" dirty="0"/>
              <a:t>Psychological support services for Ballyfermot: Present and future</a:t>
            </a:r>
            <a:r>
              <a:rPr lang="en-IE" dirty="0"/>
              <a:t> (Ballyfermot, URBAN</a:t>
            </a:r>
            <a:r>
              <a:rPr lang="en-IE" dirty="0" smtClean="0"/>
              <a:t>).</a:t>
            </a:r>
          </a:p>
          <a:p>
            <a:r>
              <a:rPr lang="en-IE" dirty="0" err="1" smtClean="0"/>
              <a:t>Downes</a:t>
            </a:r>
            <a:r>
              <a:rPr lang="en-IE" dirty="0" smtClean="0"/>
              <a:t>, P. (2012). </a:t>
            </a:r>
            <a:r>
              <a:rPr lang="en-IE" i="1" dirty="0" smtClean="0"/>
              <a:t>The Primordial Dance: Diametric and Concentric Spaces in the Unconscious World. </a:t>
            </a:r>
            <a:r>
              <a:rPr lang="en-IE" dirty="0" smtClean="0"/>
              <a:t>Oxford/Bern: Peter Lang.</a:t>
            </a:r>
          </a:p>
          <a:p>
            <a:r>
              <a:rPr lang="en-IE" dirty="0" err="1" smtClean="0"/>
              <a:t>Downes</a:t>
            </a:r>
            <a:r>
              <a:rPr lang="en-IE" dirty="0"/>
              <a:t>, P (2014) </a:t>
            </a:r>
            <a:r>
              <a:rPr lang="en-IE" i="1" dirty="0"/>
              <a:t>Access to Education In Europe: A framework and agenda for system change.</a:t>
            </a:r>
            <a:r>
              <a:rPr lang="en-IE" dirty="0"/>
              <a:t> Dordrecht: Springer</a:t>
            </a:r>
          </a:p>
          <a:p>
            <a:r>
              <a:rPr lang="en-IE" dirty="0"/>
              <a:t>Downes, P. (2014a). </a:t>
            </a:r>
            <a:r>
              <a:rPr lang="en-IE" i="1" dirty="0"/>
              <a:t>Towards a Differentiated, Holistic and Systemic Approach to Parental Involvement in Europe for Early School Leaving Prevention</a:t>
            </a:r>
            <a:r>
              <a:rPr lang="en-IE" dirty="0"/>
              <a:t>. Policy Recommendations Report for the EU </a:t>
            </a:r>
            <a:r>
              <a:rPr lang="en-IE" dirty="0" err="1"/>
              <a:t>Urbact</a:t>
            </a:r>
            <a:r>
              <a:rPr lang="en-IE" dirty="0"/>
              <a:t>, PREVENT project involving 10 European City Municipalities. European Union, European Regional Development Fund, </a:t>
            </a:r>
            <a:r>
              <a:rPr lang="en-IE" dirty="0" err="1"/>
              <a:t>Urbact</a:t>
            </a:r>
            <a:r>
              <a:rPr lang="en-IE" dirty="0"/>
              <a:t> Programme, Paris</a:t>
            </a:r>
            <a:r>
              <a:rPr lang="en-IE" dirty="0" smtClean="0"/>
              <a:t>.</a:t>
            </a:r>
            <a:endParaRPr lang="en-IE" dirty="0"/>
          </a:p>
          <a:p>
            <a:r>
              <a:rPr lang="en-US" dirty="0" err="1" smtClean="0"/>
              <a:t>Downes</a:t>
            </a:r>
            <a:r>
              <a:rPr lang="en-US" dirty="0" smtClean="0"/>
              <a:t> </a:t>
            </a:r>
            <a:r>
              <a:rPr lang="en-US" dirty="0"/>
              <a:t>P.; Cefai, C (2016).  </a:t>
            </a:r>
            <a:r>
              <a:rPr lang="en-US" i="1" dirty="0"/>
              <a:t>How to tackle bullying and prevent school violence in Europe: strategies for inclusive and safe schools</a:t>
            </a:r>
            <a:r>
              <a:rPr lang="en-US" dirty="0"/>
              <a:t>, NESET II report, </a:t>
            </a:r>
            <a:r>
              <a:rPr lang="en-GB" dirty="0"/>
              <a:t>Luxembourg: Publications Office of the European Union</a:t>
            </a:r>
            <a:endParaRPr lang="en-IE" dirty="0"/>
          </a:p>
          <a:p>
            <a:r>
              <a:rPr lang="en-IE" dirty="0"/>
              <a:t>Downes, P, Maunsell, C. &amp; </a:t>
            </a:r>
            <a:r>
              <a:rPr lang="en-IE" dirty="0" err="1"/>
              <a:t>Ivers</a:t>
            </a:r>
            <a:r>
              <a:rPr lang="en-IE" dirty="0"/>
              <a:t>, J. (2006). </a:t>
            </a:r>
            <a:r>
              <a:rPr lang="en-IE" i="1" dirty="0"/>
              <a:t>A Holistic Approach to Early School Leaving and School Retention in Blanchardstown Current Issues and Future Steps for Services and Schools.</a:t>
            </a:r>
            <a:r>
              <a:rPr lang="en-IE" dirty="0"/>
              <a:t> Dublin: Blanchardstown Area Partnership</a:t>
            </a:r>
            <a:r>
              <a:rPr lang="en-IE" dirty="0" smtClean="0"/>
              <a:t>.</a:t>
            </a:r>
          </a:p>
          <a:p>
            <a:r>
              <a:rPr lang="en-IE" dirty="0"/>
              <a:t>Downes, </a:t>
            </a:r>
            <a:r>
              <a:rPr lang="en-IE" dirty="0" err="1"/>
              <a:t>Nairz</a:t>
            </a:r>
            <a:r>
              <a:rPr lang="en-IE" dirty="0"/>
              <a:t>-Wirth &amp; </a:t>
            </a:r>
            <a:r>
              <a:rPr lang="en-IE" dirty="0" err="1" smtClean="0"/>
              <a:t>Rusinaite</a:t>
            </a:r>
            <a:r>
              <a:rPr lang="en-IE" dirty="0" smtClean="0"/>
              <a:t>, V. </a:t>
            </a:r>
            <a:r>
              <a:rPr lang="en-IE" dirty="0"/>
              <a:t>(</a:t>
            </a:r>
            <a:r>
              <a:rPr lang="en-IE" dirty="0" smtClean="0"/>
              <a:t>2017) </a:t>
            </a:r>
            <a:r>
              <a:rPr lang="en-IE" i="1" dirty="0"/>
              <a:t>Structural Indicators for Inclusive Systems in and around Schools in Europe. </a:t>
            </a:r>
            <a:r>
              <a:rPr lang="en-GB" dirty="0"/>
              <a:t>Luxembourg: Publications Office of the European Union</a:t>
            </a:r>
            <a:endParaRPr lang="en-IE" dirty="0"/>
          </a:p>
          <a:p>
            <a:endParaRPr lang="en-IE" dirty="0"/>
          </a:p>
        </p:txBody>
      </p:sp>
    </p:spTree>
    <p:extLst>
      <p:ext uri="{BB962C8B-B14F-4D97-AF65-F5344CB8AC3E}">
        <p14:creationId xmlns:p14="http://schemas.microsoft.com/office/powerpoint/2010/main" val="4144120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05" y="548680"/>
            <a:ext cx="8496944" cy="6186309"/>
          </a:xfrm>
          <a:prstGeom prst="rect">
            <a:avLst/>
          </a:prstGeom>
        </p:spPr>
        <p:txBody>
          <a:bodyPr wrap="square">
            <a:spAutoFit/>
          </a:bodyPr>
          <a:lstStyle/>
          <a:p>
            <a:r>
              <a:rPr lang="en-IE" dirty="0"/>
              <a:t>Edwards, A. &amp; Downes, P. (2013). </a:t>
            </a:r>
            <a:r>
              <a:rPr lang="en-IE" i="1" dirty="0"/>
              <a:t>Alliances for Inclusion: Developing Cross-sector Synergies and Inter-Professional Collaboration in and around Education.</a:t>
            </a:r>
            <a:r>
              <a:rPr lang="en-IE" dirty="0"/>
              <a:t> Commissioned Research Report, Oxford University, Department of Education and EU Commission NESET (Network of Experts on Social Aspects of Education and Training). </a:t>
            </a:r>
            <a:r>
              <a:rPr lang="en-IE"/>
              <a:t>Foreword </a:t>
            </a:r>
            <a:r>
              <a:rPr lang="en-IE" smtClean="0"/>
              <a:t>by </a:t>
            </a:r>
            <a:r>
              <a:rPr lang="en-IE" dirty="0"/>
              <a:t>Jan </a:t>
            </a:r>
            <a:r>
              <a:rPr lang="en-IE" dirty="0" err="1"/>
              <a:t>Truszczynski</a:t>
            </a:r>
            <a:r>
              <a:rPr lang="en-IE" dirty="0"/>
              <a:t>, Director-General of the European Commission’s Directorate General for Education and Culture.</a:t>
            </a:r>
          </a:p>
          <a:p>
            <a:r>
              <a:rPr lang="en-IE" dirty="0" err="1"/>
              <a:t>Eurochild</a:t>
            </a:r>
            <a:r>
              <a:rPr lang="en-IE" dirty="0"/>
              <a:t> (2011). </a:t>
            </a:r>
            <a:r>
              <a:rPr lang="en-IE" i="1" dirty="0"/>
              <a:t>The role of local authorities in parenting support</a:t>
            </a:r>
            <a:r>
              <a:rPr lang="en-IE" dirty="0"/>
              <a:t>. Family and Parenting Support Thematic Working Group Round Table Report. Brussels: </a:t>
            </a:r>
            <a:r>
              <a:rPr lang="en-IE" dirty="0" err="1"/>
              <a:t>Eurochild</a:t>
            </a:r>
            <a:r>
              <a:rPr lang="en-IE" dirty="0" smtClean="0"/>
              <a:t>.</a:t>
            </a:r>
          </a:p>
          <a:p>
            <a:r>
              <a:rPr lang="en-IE" dirty="0" smtClean="0"/>
              <a:t>Freud</a:t>
            </a:r>
            <a:r>
              <a:rPr lang="en-IE" dirty="0"/>
              <a:t>, S. (1920). </a:t>
            </a:r>
            <a:r>
              <a:rPr lang="en-IE" i="1" dirty="0"/>
              <a:t>Beyond the pleasure principle.</a:t>
            </a:r>
            <a:r>
              <a:rPr lang="en-IE" dirty="0"/>
              <a:t> London: Hogarth Press</a:t>
            </a:r>
          </a:p>
          <a:p>
            <a:r>
              <a:rPr lang="en-IE" dirty="0" err="1" smtClean="0"/>
              <a:t>Gniewosz</a:t>
            </a:r>
            <a:r>
              <a:rPr lang="en-IE" dirty="0"/>
              <a:t>, B., Eccles, J.S., </a:t>
            </a:r>
            <a:r>
              <a:rPr lang="en-IE" dirty="0" err="1"/>
              <a:t>Noack</a:t>
            </a:r>
            <a:r>
              <a:rPr lang="en-IE" dirty="0"/>
              <a:t>, P. (2011). Secondary school transition and the use of different sources of information for the construction of the academic self-concept. </a:t>
            </a:r>
            <a:r>
              <a:rPr lang="en-IE" i="1" dirty="0"/>
              <a:t>Social Development,</a:t>
            </a:r>
            <a:r>
              <a:rPr lang="en-IE" dirty="0"/>
              <a:t> 21(3), 537–557</a:t>
            </a:r>
            <a:r>
              <a:rPr lang="en-IE" dirty="0" smtClean="0"/>
              <a:t>.</a:t>
            </a:r>
          </a:p>
          <a:p>
            <a:r>
              <a:rPr lang="en-IE" dirty="0"/>
              <a:t>Eurostat Regional Yearbook 2015. Luxembourg: </a:t>
            </a:r>
            <a:r>
              <a:rPr lang="en-IE" dirty="0" smtClean="0"/>
              <a:t>Eurostat</a:t>
            </a:r>
          </a:p>
          <a:p>
            <a:r>
              <a:rPr lang="en-IE" dirty="0"/>
              <a:t>Golding, K., Fain, J, Frost, A, Templeton, S and </a:t>
            </a:r>
            <a:r>
              <a:rPr lang="en-IE" dirty="0" err="1"/>
              <a:t>Durrant</a:t>
            </a:r>
            <a:r>
              <a:rPr lang="en-IE" dirty="0"/>
              <a:t> E. (2013) </a:t>
            </a:r>
            <a:r>
              <a:rPr lang="en-IE" i="1" dirty="0"/>
              <a:t>Observing Children with Attachment Difficulties in Preschool Settings: A Tool for Identifying and Supporting Emotional and Social Difficulties.</a:t>
            </a:r>
            <a:r>
              <a:rPr lang="en-IE" dirty="0"/>
              <a:t> London: Jessica </a:t>
            </a:r>
            <a:r>
              <a:rPr lang="en-IE" dirty="0" smtClean="0"/>
              <a:t>Kingsley</a:t>
            </a:r>
          </a:p>
          <a:p>
            <a:r>
              <a:rPr lang="en-IE" dirty="0"/>
              <a:t>Golding, K., Fain, J., Frost, A., Mills, C., Worrall, H., </a:t>
            </a:r>
            <a:r>
              <a:rPr lang="en-IE" dirty="0" err="1"/>
              <a:t>Robberts</a:t>
            </a:r>
            <a:r>
              <a:rPr lang="en-IE" dirty="0"/>
              <a:t>, N., </a:t>
            </a:r>
            <a:r>
              <a:rPr lang="en-IE" dirty="0" err="1"/>
              <a:t>Durrant</a:t>
            </a:r>
            <a:r>
              <a:rPr lang="en-IE" dirty="0"/>
              <a:t>, E and Templeton, S. (2013a). </a:t>
            </a:r>
            <a:r>
              <a:rPr lang="en-IE" i="1" dirty="0"/>
              <a:t>Observing Children with Attachment Difficulties in School: A Tool for Identifying and Supporting Emotional and Social Difficulties in Children Aged 5-11.</a:t>
            </a:r>
            <a:r>
              <a:rPr lang="en-IE" dirty="0"/>
              <a:t> London: Jessica Kingsley</a:t>
            </a:r>
          </a:p>
          <a:p>
            <a:endParaRPr lang="en-IE" dirty="0"/>
          </a:p>
          <a:p>
            <a:endParaRPr lang="en-IE" dirty="0"/>
          </a:p>
        </p:txBody>
      </p:sp>
    </p:spTree>
    <p:extLst>
      <p:ext uri="{BB962C8B-B14F-4D97-AF65-F5344CB8AC3E}">
        <p14:creationId xmlns:p14="http://schemas.microsoft.com/office/powerpoint/2010/main" val="3174296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93" y="30815"/>
            <a:ext cx="8712968" cy="7571303"/>
          </a:xfrm>
          <a:prstGeom prst="rect">
            <a:avLst/>
          </a:prstGeom>
        </p:spPr>
        <p:txBody>
          <a:bodyPr wrap="square">
            <a:spAutoFit/>
          </a:bodyPr>
          <a:lstStyle/>
          <a:p>
            <a:r>
              <a:rPr lang="en-IE" dirty="0" err="1" smtClean="0"/>
              <a:t>Hanewald</a:t>
            </a:r>
            <a:r>
              <a:rPr lang="en-IE" dirty="0"/>
              <a:t>, R. (2013). Transition between primary and secondary school: Why it is important and how it can be supported. </a:t>
            </a:r>
            <a:r>
              <a:rPr lang="en-IE" i="1" dirty="0"/>
              <a:t>Australian Journal of Teacher Education, </a:t>
            </a:r>
            <a:r>
              <a:rPr lang="en-IE" dirty="0"/>
              <a:t>38(1), 62–74.</a:t>
            </a:r>
          </a:p>
          <a:p>
            <a:r>
              <a:rPr lang="en-IE" dirty="0" err="1"/>
              <a:t>Holmstrom</a:t>
            </a:r>
            <a:r>
              <a:rPr lang="en-IE" dirty="0"/>
              <a:t>, MR., </a:t>
            </a:r>
            <a:r>
              <a:rPr lang="en-IE" dirty="0" err="1"/>
              <a:t>Olofsson</a:t>
            </a:r>
            <a:r>
              <a:rPr lang="en-IE" dirty="0"/>
              <a:t>, N., &amp; Kristiansen, L. (2014). Transitions in the Swedish school system and the impact on student’s positive self-reported health. </a:t>
            </a:r>
            <a:r>
              <a:rPr lang="en-IE" i="1" dirty="0"/>
              <a:t>BMC Public Health, </a:t>
            </a:r>
            <a:r>
              <a:rPr lang="en-IE" dirty="0"/>
              <a:t>14, 1045.</a:t>
            </a:r>
          </a:p>
          <a:p>
            <a:r>
              <a:rPr lang="en-IE" dirty="0"/>
              <a:t>Hopwood, B., Hay, I. &amp; </a:t>
            </a:r>
            <a:r>
              <a:rPr lang="en-IE" dirty="0" err="1"/>
              <a:t>Dyment</a:t>
            </a:r>
            <a:r>
              <a:rPr lang="en-IE" dirty="0"/>
              <a:t>, J.  The transition from primary to secondary school: Teachers’ perspectives. </a:t>
            </a:r>
            <a:r>
              <a:rPr lang="en-IE" i="1" dirty="0"/>
              <a:t>Australian Educational Researcher </a:t>
            </a:r>
            <a:r>
              <a:rPr lang="en-IE" dirty="0"/>
              <a:t>(2016) 43: 289</a:t>
            </a:r>
            <a:r>
              <a:rPr lang="en-IE" dirty="0" smtClean="0"/>
              <a:t>.</a:t>
            </a:r>
          </a:p>
          <a:p>
            <a:r>
              <a:rPr lang="en-IE" dirty="0"/>
              <a:t>Jung, C.S. (1921). </a:t>
            </a:r>
            <a:r>
              <a:rPr lang="en-IE" i="1" dirty="0" err="1"/>
              <a:t>Psychologische</a:t>
            </a:r>
            <a:r>
              <a:rPr lang="en-IE" i="1" dirty="0"/>
              <a:t> </a:t>
            </a:r>
            <a:r>
              <a:rPr lang="en-IE" i="1" dirty="0" err="1"/>
              <a:t>Typen</a:t>
            </a:r>
            <a:r>
              <a:rPr lang="en-IE" i="1" dirty="0"/>
              <a:t>.</a:t>
            </a:r>
            <a:r>
              <a:rPr lang="en-IE" dirty="0"/>
              <a:t> Zurich: </a:t>
            </a:r>
            <a:r>
              <a:rPr lang="en-IE" dirty="0" err="1"/>
              <a:t>Rascher</a:t>
            </a:r>
            <a:r>
              <a:rPr lang="en-IE" dirty="0"/>
              <a:t> </a:t>
            </a:r>
            <a:r>
              <a:rPr lang="en-IE" dirty="0" err="1"/>
              <a:t>Verlag</a:t>
            </a:r>
            <a:r>
              <a:rPr lang="en-IE" dirty="0"/>
              <a:t> / Jung, C.S. (1923). </a:t>
            </a:r>
            <a:r>
              <a:rPr lang="en-IE" i="1" dirty="0"/>
              <a:t>Psychological Types.</a:t>
            </a:r>
            <a:r>
              <a:rPr lang="en-IE" dirty="0"/>
              <a:t> London: Kegan Paul</a:t>
            </a:r>
          </a:p>
          <a:p>
            <a:r>
              <a:rPr lang="en-IE" dirty="0" smtClean="0"/>
              <a:t>Kinney </a:t>
            </a:r>
            <a:r>
              <a:rPr lang="en-IE" dirty="0"/>
              <a:t>DA. From nerds to </a:t>
            </a:r>
            <a:r>
              <a:rPr lang="en-IE" dirty="0" err="1"/>
              <a:t>normals</a:t>
            </a:r>
            <a:r>
              <a:rPr lang="en-IE" dirty="0"/>
              <a:t>: The recovery of identity among adolescents from middle school to high school. </a:t>
            </a:r>
            <a:r>
              <a:rPr lang="en-IE" i="1" dirty="0"/>
              <a:t>Sociology of Education. </a:t>
            </a:r>
            <a:r>
              <a:rPr lang="en-IE" dirty="0"/>
              <a:t>1993; 66:21–40.</a:t>
            </a:r>
          </a:p>
          <a:p>
            <a:r>
              <a:rPr lang="en-IE" dirty="0" err="1"/>
              <a:t>Langenkamp</a:t>
            </a:r>
            <a:r>
              <a:rPr lang="en-IE" dirty="0"/>
              <a:t> AG. Academic vulnerability and resilience during the transition to high school: The role of social relationships and district context. </a:t>
            </a:r>
            <a:r>
              <a:rPr lang="en-IE" i="1" dirty="0"/>
              <a:t>Sociology of Education. </a:t>
            </a:r>
            <a:r>
              <a:rPr lang="en-IE" dirty="0"/>
              <a:t>2010; 83:1–19.</a:t>
            </a:r>
          </a:p>
          <a:p>
            <a:r>
              <a:rPr lang="en-IE" dirty="0"/>
              <a:t>Lester, L&amp; Cross, D. The Relationship Between School Climate and Mental and Emotional Wellbeing Over the Transition from Primary to Secondary School. </a:t>
            </a:r>
            <a:r>
              <a:rPr lang="en-IE" i="1" dirty="0"/>
              <a:t>Psychology of Well-Being </a:t>
            </a:r>
            <a:r>
              <a:rPr lang="en-IE" dirty="0"/>
              <a:t>(2015) 5 (1):9</a:t>
            </a:r>
          </a:p>
          <a:p>
            <a:r>
              <a:rPr lang="en-IE" dirty="0" err="1"/>
              <a:t>Madjar</a:t>
            </a:r>
            <a:r>
              <a:rPr lang="en-IE" dirty="0"/>
              <a:t>, N &amp; Cohen-</a:t>
            </a:r>
            <a:r>
              <a:rPr lang="en-IE" dirty="0" err="1"/>
              <a:t>Malayev</a:t>
            </a:r>
            <a:r>
              <a:rPr lang="en-IE" dirty="0"/>
              <a:t>, M. (2016). Perceived school climate across the transition from elementary to middle school. School Psychology Quarterly 31 (2), 270</a:t>
            </a:r>
          </a:p>
          <a:p>
            <a:r>
              <a:rPr lang="en-IE" dirty="0"/>
              <a:t>Masuda, T and </a:t>
            </a:r>
            <a:r>
              <a:rPr lang="en-IE" dirty="0" err="1"/>
              <a:t>Nisbett</a:t>
            </a:r>
            <a:r>
              <a:rPr lang="en-IE" dirty="0"/>
              <a:t>, R.E. (2001). Attending holistically versus analytically: Comparing the context sensitivity of Japanese and Americans. </a:t>
            </a:r>
            <a:r>
              <a:rPr lang="en-IE" i="1" dirty="0"/>
              <a:t>Journal of Personality and Social Psychology,</a:t>
            </a:r>
            <a:r>
              <a:rPr lang="en-IE" dirty="0"/>
              <a:t> Vol 81(5), Nov 2001, 922-934</a:t>
            </a:r>
            <a:r>
              <a:rPr lang="en-IE" dirty="0" smtClean="0"/>
              <a:t>.</a:t>
            </a:r>
          </a:p>
          <a:p>
            <a:r>
              <a:rPr lang="en-IE" dirty="0" smtClean="0"/>
              <a:t>Maunsell</a:t>
            </a:r>
            <a:r>
              <a:rPr lang="en-IE" dirty="0"/>
              <a:t>, C., et al (2007) Primary to post-primary: Perceptions of pupils with special educational needs in Downes &amp; Gilligan (</a:t>
            </a:r>
            <a:r>
              <a:rPr lang="en-IE" dirty="0" err="1"/>
              <a:t>Eds</a:t>
            </a:r>
            <a:r>
              <a:rPr lang="en-IE" dirty="0"/>
              <a:t> </a:t>
            </a:r>
            <a:r>
              <a:rPr lang="en-IE" dirty="0" smtClean="0"/>
              <a:t>2007) </a:t>
            </a:r>
            <a:r>
              <a:rPr lang="en-IE" i="1" dirty="0" smtClean="0"/>
              <a:t>Beyond </a:t>
            </a:r>
            <a:r>
              <a:rPr lang="en-IE" i="1" dirty="0"/>
              <a:t>Educational Disadvantage.</a:t>
            </a:r>
            <a:r>
              <a:rPr lang="en-IE" dirty="0"/>
              <a:t> Dublin: IPA</a:t>
            </a:r>
          </a:p>
          <a:p>
            <a:endParaRPr lang="en-IE" dirty="0" smtClean="0"/>
          </a:p>
          <a:p>
            <a:endParaRPr lang="en-IE" dirty="0"/>
          </a:p>
        </p:txBody>
      </p:sp>
    </p:spTree>
    <p:extLst>
      <p:ext uri="{BB962C8B-B14F-4D97-AF65-F5344CB8AC3E}">
        <p14:creationId xmlns:p14="http://schemas.microsoft.com/office/powerpoint/2010/main" val="2309850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7346"/>
            <a:ext cx="8280920" cy="6463308"/>
          </a:xfrm>
          <a:prstGeom prst="rect">
            <a:avLst/>
          </a:prstGeom>
        </p:spPr>
        <p:txBody>
          <a:bodyPr wrap="square">
            <a:spAutoFit/>
          </a:bodyPr>
          <a:lstStyle/>
          <a:p>
            <a:r>
              <a:rPr lang="en-IE" dirty="0"/>
              <a:t>McDermott, PA., </a:t>
            </a:r>
            <a:r>
              <a:rPr lang="en-IE" dirty="0" err="1"/>
              <a:t>Rikoon</a:t>
            </a:r>
            <a:r>
              <a:rPr lang="en-IE" dirty="0"/>
              <a:t>, SH &amp; </a:t>
            </a:r>
            <a:r>
              <a:rPr lang="en-IE" dirty="0" err="1"/>
              <a:t>Fantuzzo</a:t>
            </a:r>
            <a:r>
              <a:rPr lang="en-IE" dirty="0"/>
              <a:t>, JW.  Transition and protective agency of early childhood learning </a:t>
            </a:r>
            <a:r>
              <a:rPr lang="en-IE" dirty="0" err="1"/>
              <a:t>behaviors</a:t>
            </a:r>
            <a:r>
              <a:rPr lang="en-IE" dirty="0"/>
              <a:t> as portents of later school attendance and adjustment. </a:t>
            </a:r>
            <a:r>
              <a:rPr lang="en-IE" i="1" dirty="0"/>
              <a:t>Journal of School Psychology </a:t>
            </a:r>
            <a:r>
              <a:rPr lang="en-IE" dirty="0"/>
              <a:t>Volume 54, February 2016, Pages 59–75</a:t>
            </a:r>
          </a:p>
          <a:p>
            <a:r>
              <a:rPr lang="en-IE" dirty="0"/>
              <a:t>PISA 2012 Results in focus. OECD</a:t>
            </a:r>
          </a:p>
          <a:p>
            <a:r>
              <a:rPr lang="en-IE" dirty="0"/>
              <a:t>Rutter, M. 1987. Psychosocial resilience and protective mechanisms. </a:t>
            </a:r>
            <a:r>
              <a:rPr lang="en-IE" i="1" dirty="0"/>
              <a:t>American Journal of Orthopsychiatry</a:t>
            </a:r>
            <a:r>
              <a:rPr lang="en-IE" dirty="0"/>
              <a:t> 57(3):316–331.</a:t>
            </a:r>
          </a:p>
          <a:p>
            <a:r>
              <a:rPr lang="en-IE" dirty="0"/>
              <a:t>Seidman, E., Aber, J. L., Allen, L., &amp; French, S. E. (1996). The impact of the transition to high school on the self-system and perceived social context of poor urban youth. </a:t>
            </a:r>
            <a:r>
              <a:rPr lang="en-IE" i="1" dirty="0"/>
              <a:t>American Journal of Community Psychology, </a:t>
            </a:r>
            <a:r>
              <a:rPr lang="en-IE" dirty="0"/>
              <a:t>24, 489-515</a:t>
            </a:r>
          </a:p>
          <a:p>
            <a:r>
              <a:rPr lang="en-IE" dirty="0" smtClean="0"/>
              <a:t>Vale</a:t>
            </a:r>
            <a:r>
              <a:rPr lang="en-IE" dirty="0"/>
              <a:t>, C., </a:t>
            </a:r>
            <a:r>
              <a:rPr lang="en-IE" dirty="0" err="1"/>
              <a:t>Weaven</a:t>
            </a:r>
            <a:r>
              <a:rPr lang="en-IE" dirty="0"/>
              <a:t>, M., Davies., Hooley, N., Davidson, K &amp; </a:t>
            </a:r>
            <a:r>
              <a:rPr lang="en-IE" dirty="0" err="1"/>
              <a:t>Loton</a:t>
            </a:r>
            <a:r>
              <a:rPr lang="en-IE" dirty="0"/>
              <a:t>, D. Growth in literacy and numeracy achievement: Evidence and explanations of a summer slowdown in low socio-economic schools. </a:t>
            </a:r>
            <a:r>
              <a:rPr lang="en-IE" i="1" dirty="0"/>
              <a:t>Australian Educational Researcher </a:t>
            </a:r>
            <a:r>
              <a:rPr lang="en-IE" dirty="0"/>
              <a:t>(2013) 40:1–25</a:t>
            </a:r>
          </a:p>
          <a:p>
            <a:r>
              <a:rPr lang="en-IE" dirty="0"/>
              <a:t>Weiss, CC &amp; </a:t>
            </a:r>
            <a:r>
              <a:rPr lang="en-IE" dirty="0" err="1"/>
              <a:t>Bearman</a:t>
            </a:r>
            <a:r>
              <a:rPr lang="en-IE" dirty="0"/>
              <a:t>, PS (2007). Fresh starts: Reinvestigating the effects of the transition to high school on student outcomes. </a:t>
            </a:r>
            <a:r>
              <a:rPr lang="en-IE" i="1" dirty="0"/>
              <a:t>American Journal of Education</a:t>
            </a:r>
            <a:r>
              <a:rPr lang="en-IE" dirty="0"/>
              <a:t>, 113, 395-421</a:t>
            </a:r>
          </a:p>
          <a:p>
            <a:r>
              <a:rPr lang="en-IE" dirty="0"/>
              <a:t>West, M., &amp; </a:t>
            </a:r>
            <a:r>
              <a:rPr lang="en-IE" dirty="0" err="1"/>
              <a:t>Schwerdt</a:t>
            </a:r>
            <a:r>
              <a:rPr lang="en-IE" dirty="0"/>
              <a:t>, G. (2012). The middle school plunge. </a:t>
            </a:r>
            <a:r>
              <a:rPr lang="en-IE" i="1" dirty="0"/>
              <a:t>Education Next, </a:t>
            </a:r>
            <a:r>
              <a:rPr lang="en-IE" dirty="0"/>
              <a:t>7(4), 63–68.</a:t>
            </a:r>
          </a:p>
          <a:p>
            <a:r>
              <a:rPr lang="en-IE" dirty="0"/>
              <a:t>West, P., Sweeting, J., &amp; Young, R. (2010). Transition matters: Pupils’ experiences of the primary-secondary school transition in the West of Scotland and consequences for wellbeing and attainment. </a:t>
            </a:r>
            <a:r>
              <a:rPr lang="en-IE" i="1" dirty="0"/>
              <a:t>Research Papers in Education</a:t>
            </a:r>
            <a:r>
              <a:rPr lang="en-IE" dirty="0"/>
              <a:t>, 25 (1) 21-50</a:t>
            </a:r>
          </a:p>
          <a:p>
            <a:r>
              <a:rPr lang="en-IE" dirty="0" err="1"/>
              <a:t>Zullig</a:t>
            </a:r>
            <a:r>
              <a:rPr lang="en-IE" dirty="0"/>
              <a:t> KJ, </a:t>
            </a:r>
            <a:r>
              <a:rPr lang="en-IE" dirty="0" err="1"/>
              <a:t>Koopman</a:t>
            </a:r>
            <a:r>
              <a:rPr lang="en-IE" dirty="0"/>
              <a:t> TM, Patton JM, </a:t>
            </a:r>
            <a:r>
              <a:rPr lang="en-IE" dirty="0" err="1"/>
              <a:t>Ubbes</a:t>
            </a:r>
            <a:r>
              <a:rPr lang="en-IE" dirty="0"/>
              <a:t> VA. School climate: Historical review, instrument development, and school assessment. </a:t>
            </a:r>
            <a:r>
              <a:rPr lang="en-IE" i="1" dirty="0"/>
              <a:t>Journal of Psychoeducational Assessment. </a:t>
            </a:r>
            <a:r>
              <a:rPr lang="en-IE" dirty="0"/>
              <a:t>2010;28(2):139–152.</a:t>
            </a:r>
          </a:p>
        </p:txBody>
      </p:sp>
    </p:spTree>
    <p:extLst>
      <p:ext uri="{BB962C8B-B14F-4D97-AF65-F5344CB8AC3E}">
        <p14:creationId xmlns:p14="http://schemas.microsoft.com/office/powerpoint/2010/main" val="92562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305342"/>
            <a:ext cx="8424936" cy="2677656"/>
          </a:xfrm>
          <a:prstGeom prst="rect">
            <a:avLst/>
          </a:prstGeom>
        </p:spPr>
        <p:txBody>
          <a:bodyPr wrap="square">
            <a:spAutoFit/>
          </a:bodyPr>
          <a:lstStyle/>
          <a:p>
            <a:pPr marL="285750" indent="-285750">
              <a:buFont typeface="Arial" panose="020B0604020202020204" pitchFamily="34" charset="0"/>
              <a:buChar char="•"/>
            </a:pPr>
            <a:r>
              <a:rPr lang="en-IE" sz="2400" dirty="0" smtClean="0"/>
              <a:t>…observed classroom organization was positively related to children’s observed </a:t>
            </a:r>
            <a:r>
              <a:rPr lang="en-IE" sz="2400" dirty="0" err="1" smtClean="0"/>
              <a:t>behavioral</a:t>
            </a:r>
            <a:r>
              <a:rPr lang="en-IE" sz="2400" dirty="0" smtClean="0"/>
              <a:t> engagement. The average engagement observed in first grade was likely to be higher in classrooms offering higher levels of classroom organization quality.</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endParaRPr lang="en-IE" sz="2400" dirty="0"/>
          </a:p>
        </p:txBody>
      </p:sp>
    </p:spTree>
    <p:extLst>
      <p:ext uri="{BB962C8B-B14F-4D97-AF65-F5344CB8AC3E}">
        <p14:creationId xmlns:p14="http://schemas.microsoft.com/office/powerpoint/2010/main" val="253027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960" y="764704"/>
            <a:ext cx="8352928" cy="4093428"/>
          </a:xfrm>
          <a:prstGeom prst="rect">
            <a:avLst/>
          </a:prstGeom>
        </p:spPr>
        <p:txBody>
          <a:bodyPr wrap="square">
            <a:spAutoFit/>
          </a:bodyPr>
          <a:lstStyle/>
          <a:p>
            <a:r>
              <a:rPr lang="en-IE" sz="2400" dirty="0" err="1"/>
              <a:t>Cadima</a:t>
            </a:r>
            <a:r>
              <a:rPr lang="en-IE" sz="2400" dirty="0"/>
              <a:t> et al (2015) Belgium </a:t>
            </a:r>
            <a:endParaRPr lang="en-IE" sz="2400" dirty="0" smtClean="0"/>
          </a:p>
          <a:p>
            <a:endParaRPr lang="en-IE" sz="2400" dirty="0" smtClean="0"/>
          </a:p>
          <a:p>
            <a:pPr marL="285750" indent="-285750">
              <a:buFont typeface="Arial" panose="020B0604020202020204" pitchFamily="34" charset="0"/>
              <a:buChar char="•"/>
            </a:pPr>
            <a:r>
              <a:rPr lang="en-IE" sz="2400" dirty="0" smtClean="0"/>
              <a:t>Children with higher levels of </a:t>
            </a:r>
            <a:r>
              <a:rPr lang="en-IE" sz="2400" dirty="0" err="1" smtClean="0"/>
              <a:t>behavioral</a:t>
            </a:r>
            <a:r>
              <a:rPr lang="en-IE" sz="2400" dirty="0" smtClean="0"/>
              <a:t> engagement in kindergarten attending classrooms with higher levels of classroom organization were observed and reported by teachers as more engaged in first grade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it appears that self-regulation skills, such as paying attention, waiting for his/her turn, inhibiting off-task </a:t>
            </a:r>
            <a:r>
              <a:rPr lang="en-IE" sz="2400" dirty="0" err="1" smtClean="0"/>
              <a:t>behavior</a:t>
            </a:r>
            <a:r>
              <a:rPr lang="en-IE" sz="2400" dirty="0" smtClean="0"/>
              <a:t> may help children to respond to the demands of the classroom.</a:t>
            </a:r>
          </a:p>
          <a:p>
            <a:pPr marL="285750" indent="-285750">
              <a:buFont typeface="Arial" panose="020B0604020202020204" pitchFamily="34" charset="0"/>
              <a:buChar char="•"/>
            </a:pPr>
            <a:endParaRPr lang="en-IE" sz="2000" dirty="0" smtClean="0"/>
          </a:p>
        </p:txBody>
      </p:sp>
      <p:pic>
        <p:nvPicPr>
          <p:cNvPr id="5122" name="Picture 2" descr="C:\Users\mcloughv\AppData\Local\Microsoft\Windows\Temporary Internet Files\Content.IE5\XOLY8YM1\Hands_rais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207999"/>
            <a:ext cx="2069232" cy="11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9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7560840" cy="5632311"/>
          </a:xfrm>
          <a:prstGeom prst="rect">
            <a:avLst/>
          </a:prstGeom>
        </p:spPr>
        <p:txBody>
          <a:bodyPr wrap="square">
            <a:spAutoFit/>
          </a:bodyPr>
          <a:lstStyle/>
          <a:p>
            <a:pPr marL="285750" indent="-285750">
              <a:buFont typeface="Arial" panose="020B0604020202020204" pitchFamily="34" charset="0"/>
              <a:buChar char="•"/>
            </a:pPr>
            <a:r>
              <a:rPr lang="en-IE" sz="2400" dirty="0" smtClean="0"/>
              <a:t>Relational Dimensions – </a:t>
            </a:r>
            <a:r>
              <a:rPr lang="en-IE" sz="2400" dirty="0" err="1" smtClean="0"/>
              <a:t>Cadima</a:t>
            </a:r>
            <a:r>
              <a:rPr lang="en-IE" sz="2400" dirty="0" smtClean="0"/>
              <a:t> et al 2015 It </a:t>
            </a:r>
            <a:r>
              <a:rPr lang="en-IE" sz="2400" dirty="0"/>
              <a:t>is possible that children with closer relationships may be more willing to learn effective ways to behave in the classroom.</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Children were observed to be more engaged in classrooms where teachers </a:t>
            </a:r>
            <a:r>
              <a:rPr lang="en-IE" sz="2400" dirty="0" smtClean="0"/>
              <a:t>used:</a:t>
            </a:r>
          </a:p>
          <a:p>
            <a:pPr marL="342900" indent="-342900">
              <a:buFontTx/>
              <a:buChar char="-"/>
            </a:pPr>
            <a:r>
              <a:rPr lang="en-IE" sz="2400" dirty="0" smtClean="0"/>
              <a:t>proactive </a:t>
            </a:r>
            <a:r>
              <a:rPr lang="en-IE" sz="2400" dirty="0" err="1"/>
              <a:t>behavior</a:t>
            </a:r>
            <a:r>
              <a:rPr lang="en-IE" sz="2400" dirty="0"/>
              <a:t> management strategies, </a:t>
            </a:r>
            <a:endParaRPr lang="en-IE" sz="2400" dirty="0" smtClean="0"/>
          </a:p>
          <a:p>
            <a:pPr marL="342900" indent="-342900">
              <a:buFontTx/>
              <a:buChar char="-"/>
            </a:pPr>
            <a:r>
              <a:rPr lang="en-IE" sz="2400" dirty="0" smtClean="0"/>
              <a:t>established </a:t>
            </a:r>
            <a:r>
              <a:rPr lang="en-IE" sz="2400" dirty="0"/>
              <a:t>predictable </a:t>
            </a:r>
            <a:r>
              <a:rPr lang="en-IE" sz="2400" dirty="0" smtClean="0"/>
              <a:t>routines</a:t>
            </a:r>
          </a:p>
          <a:p>
            <a:pPr marL="342900" indent="-342900">
              <a:buFontTx/>
              <a:buChar char="-"/>
            </a:pPr>
            <a:r>
              <a:rPr lang="en-IE" sz="2400" dirty="0" smtClean="0"/>
              <a:t>made </a:t>
            </a:r>
            <a:r>
              <a:rPr lang="en-IE" sz="2400" dirty="0"/>
              <a:t>a productive use of time. </a:t>
            </a:r>
            <a:endParaRPr lang="en-IE" sz="2400" dirty="0" smtClean="0"/>
          </a:p>
          <a:p>
            <a:endParaRPr lang="en-IE" sz="2400" dirty="0"/>
          </a:p>
          <a:p>
            <a:r>
              <a:rPr lang="en-IE" sz="2400" dirty="0" smtClean="0"/>
              <a:t>Those </a:t>
            </a:r>
            <a:r>
              <a:rPr lang="en-IE" sz="2400" dirty="0"/>
              <a:t>strategies appeared to help children to spend more time in the </a:t>
            </a:r>
            <a:r>
              <a:rPr lang="en-IE" sz="2400" dirty="0" smtClean="0"/>
              <a:t>activities, </a:t>
            </a:r>
            <a:r>
              <a:rPr lang="en-IE" sz="2400" dirty="0" err="1" smtClean="0"/>
              <a:t>i.e</a:t>
            </a:r>
            <a:r>
              <a:rPr lang="en-IE" sz="2400" dirty="0" smtClean="0"/>
              <a:t> pupil motivation and concentration</a:t>
            </a:r>
          </a:p>
          <a:p>
            <a:pPr marL="285750" indent="-285750">
              <a:buFont typeface="Arial" panose="020B0604020202020204" pitchFamily="34" charset="0"/>
              <a:buChar char="•"/>
            </a:pPr>
            <a:endParaRPr lang="en-IE" sz="2400" dirty="0"/>
          </a:p>
        </p:txBody>
      </p:sp>
      <p:pic>
        <p:nvPicPr>
          <p:cNvPr id="1026" name="Picture 2" descr="C:\Users\mcloughv\AppData\Local\Microsoft\Windows\Temporary Internet Files\Content.IE5\9MZSY8RO\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797152"/>
            <a:ext cx="18383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3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IE" sz="3600" b="1" dirty="0" smtClean="0"/>
              <a:t>2. System Blockage in Communication</a:t>
            </a:r>
            <a:endParaRPr lang="en-IE" sz="3600" b="1" dirty="0"/>
          </a:p>
        </p:txBody>
      </p:sp>
      <p:sp>
        <p:nvSpPr>
          <p:cNvPr id="3" name="Rectangle 2"/>
          <p:cNvSpPr/>
          <p:nvPr/>
        </p:nvSpPr>
        <p:spPr>
          <a:xfrm>
            <a:off x="251520" y="1340768"/>
            <a:ext cx="8136904" cy="2308324"/>
          </a:xfrm>
          <a:prstGeom prst="rect">
            <a:avLst/>
          </a:prstGeom>
        </p:spPr>
        <p:txBody>
          <a:bodyPr wrap="square">
            <a:spAutoFit/>
          </a:bodyPr>
          <a:lstStyle/>
          <a:p>
            <a:r>
              <a:rPr lang="en-IE" sz="2400" dirty="0" smtClean="0"/>
              <a:t>Hopwood et al. (2016) Australia: one-on-one interviews with primary (Year 6) and secondary (Year 7) teachers.</a:t>
            </a:r>
          </a:p>
          <a:p>
            <a:endParaRPr lang="en-IE" sz="2400" dirty="0" smtClean="0"/>
          </a:p>
          <a:p>
            <a:r>
              <a:rPr lang="en-IE" sz="2400" dirty="0" smtClean="0"/>
              <a:t>…three key methods : curriculum continuity and awareness, communication between primary and secondary schools, and adequate teacher support.</a:t>
            </a:r>
            <a:endParaRPr lang="en-IE" sz="2400" dirty="0"/>
          </a:p>
        </p:txBody>
      </p:sp>
      <p:sp>
        <p:nvSpPr>
          <p:cNvPr id="4" name="Rectangle 3"/>
          <p:cNvSpPr/>
          <p:nvPr/>
        </p:nvSpPr>
        <p:spPr>
          <a:xfrm>
            <a:off x="262895" y="3933056"/>
            <a:ext cx="8208912" cy="1508105"/>
          </a:xfrm>
          <a:prstGeom prst="rect">
            <a:avLst/>
          </a:prstGeom>
        </p:spPr>
        <p:txBody>
          <a:bodyPr wrap="square">
            <a:spAutoFit/>
          </a:bodyPr>
          <a:lstStyle/>
          <a:p>
            <a:pPr marL="285750" indent="-285750">
              <a:buFont typeface="Arial" panose="020B0604020202020204" pitchFamily="34" charset="0"/>
              <a:buChar char="•"/>
            </a:pPr>
            <a:r>
              <a:rPr lang="en-IE" sz="2400" dirty="0"/>
              <a:t>T</a:t>
            </a:r>
            <a:r>
              <a:rPr lang="en-IE" sz="2400" dirty="0" smtClean="0"/>
              <a:t>he primary teachers revealed that their role in preparing students for secondary school was passive, based around accommodating requests from the secondary schools.</a:t>
            </a:r>
          </a:p>
          <a:p>
            <a:pPr marL="285750" indent="-285750">
              <a:buFont typeface="Arial" panose="020B0604020202020204" pitchFamily="34" charset="0"/>
              <a:buChar char="•"/>
            </a:pPr>
            <a:endParaRPr lang="en-IE" sz="2000" dirty="0" smtClean="0"/>
          </a:p>
        </p:txBody>
      </p:sp>
    </p:spTree>
    <p:extLst>
      <p:ext uri="{BB962C8B-B14F-4D97-AF65-F5344CB8AC3E}">
        <p14:creationId xmlns:p14="http://schemas.microsoft.com/office/powerpoint/2010/main" val="317540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5342</Words>
  <Application>Microsoft Office PowerPoint</Application>
  <PresentationFormat>On-screen Show (4:3)</PresentationFormat>
  <Paragraphs>425</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1. System Mismatch between two Well  Functioning Systems</vt:lpstr>
      <vt:lpstr>PowerPoint Presentation</vt:lpstr>
      <vt:lpstr>PowerPoint Presentation</vt:lpstr>
      <vt:lpstr>PowerPoint Presentation</vt:lpstr>
      <vt:lpstr>2. System Blockage in Communication</vt:lpstr>
      <vt:lpstr>PowerPoint Presentation</vt:lpstr>
      <vt:lpstr>PowerPoint Presentation</vt:lpstr>
      <vt:lpstr>PowerPoint Presentation</vt:lpstr>
      <vt:lpstr>PowerPoint Presentation</vt:lpstr>
      <vt:lpstr>PowerPoint Presentation</vt:lpstr>
      <vt:lpstr>3. System Mismatch where at least one system needs reform: Is it the destination rather than the bridge that is the problem ?</vt:lpstr>
      <vt:lpstr>PowerPoint Presentation</vt:lpstr>
      <vt:lpstr>PowerPoint Presentation</vt:lpstr>
      <vt:lpstr>PowerPoint Presentation</vt:lpstr>
      <vt:lpstr>PowerPoint Presentation</vt:lpstr>
      <vt:lpstr>             Authoritarian Teaching Downes (2004) ‘Have anger management courses for teachers’  (Secondary, F, FG)  “The teachers shouting at you. That makes me really really down” (Age 13, F, Q)  “if the teachers didn’t roar at you” (Age 13, F, Q)  - “Have an equal teaching system and sack ignorant snobby teachers…very harsh teachers usually make me stay  out of school” (Age 16, M, Q) </vt:lpstr>
      <vt:lpstr>PowerPoint Presentation</vt:lpstr>
      <vt:lpstr>PowerPoint Presentation</vt:lpstr>
      <vt:lpstr>PowerPoint Presentation</vt:lpstr>
      <vt:lpstr>PowerPoint Presentation</vt:lpstr>
      <vt:lpstr>PowerPoint Presentation</vt:lpstr>
      <vt:lpstr>PowerPoint Presentation</vt:lpstr>
      <vt:lpstr>4. Beyond System Fragmentation: Early Warning Systems and Transitions</vt:lpstr>
      <vt:lpstr>PowerPoint Presentation</vt:lpstr>
      <vt:lpstr>PowerPoint Presentation</vt:lpstr>
      <vt:lpstr>PowerPoint Presentation</vt:lpstr>
      <vt:lpstr>Universal Strategies – Gender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is an Inclusive Systems Issue: Key Governance Principles for Quality for Inclusive Systems Relevant to Transition</vt:lpstr>
      <vt:lpstr>PowerPoint Presentation</vt:lpstr>
      <vt:lpstr>PowerPoint Presentation</vt:lpstr>
      <vt:lpstr>Summary of Structural Indicators for System Quality on Transition Issues: Implications for School Governance:</vt:lpstr>
      <vt:lpstr> Clarity on which is the lead agency for guiding migrants to services YES/NO  Whole school approach addresses bullying YES/NO           A focus on promoting adequate sleep as part of a universal transition strategy YES/NO  Whole school coordinating committee for inclusive systems (early school leaving prevention, school climate, bullying prevention, transition difficulties, students’ voices) in every school YES/NO  Students voices heard on the transition experience YES/NO  Students and marginalised groups (e.g. NGOs) and parents represented on these whole school coordinating committees for inclusive systems YES/NO    Supports for teachers in school to develop Relationship Building, Communication and Conflict Resolution Skills YES/NO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St.Patrick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McLoughlin</dc:creator>
  <cp:lastModifiedBy>Deirdre Daly</cp:lastModifiedBy>
  <cp:revision>44</cp:revision>
  <dcterms:created xsi:type="dcterms:W3CDTF">2017-02-13T09:38:07Z</dcterms:created>
  <dcterms:modified xsi:type="dcterms:W3CDTF">2017-03-03T12:54:46Z</dcterms:modified>
</cp:coreProperties>
</file>